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rawings/drawing3.xml" ContentType="application/vnd.openxmlformats-officedocument.drawingml.chartshapes+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rawings/drawing4.xml" ContentType="application/vnd.openxmlformats-officedocument.drawingml.chartshapes+xml"/>
  <Override PartName="/ppt/tags/tag6.xml" ContentType="application/vnd.openxmlformats-officedocument.presentationml.tags+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rawings/drawing2.xml" ContentType="application/vnd.openxmlformats-officedocument.drawingml.chartshapes+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5"/>
  </p:notesMasterIdLst>
  <p:sldIdLst>
    <p:sldId id="417" r:id="rId2"/>
    <p:sldId id="307" r:id="rId3"/>
    <p:sldId id="306" r:id="rId4"/>
    <p:sldId id="262" r:id="rId5"/>
    <p:sldId id="256" r:id="rId6"/>
    <p:sldId id="426" r:id="rId7"/>
    <p:sldId id="308" r:id="rId8"/>
    <p:sldId id="311" r:id="rId9"/>
    <p:sldId id="427" r:id="rId10"/>
    <p:sldId id="312" r:id="rId11"/>
    <p:sldId id="313" r:id="rId12"/>
    <p:sldId id="314" r:id="rId13"/>
    <p:sldId id="316" r:id="rId14"/>
    <p:sldId id="318" r:id="rId15"/>
    <p:sldId id="319" r:id="rId16"/>
    <p:sldId id="320" r:id="rId17"/>
    <p:sldId id="424" r:id="rId18"/>
    <p:sldId id="322" r:id="rId19"/>
    <p:sldId id="323" r:id="rId20"/>
    <p:sldId id="324" r:id="rId21"/>
    <p:sldId id="325" r:id="rId22"/>
    <p:sldId id="329" r:id="rId23"/>
    <p:sldId id="330" r:id="rId24"/>
    <p:sldId id="328" r:id="rId25"/>
    <p:sldId id="326" r:id="rId26"/>
    <p:sldId id="327" r:id="rId27"/>
    <p:sldId id="418" r:id="rId28"/>
    <p:sldId id="332" r:id="rId29"/>
    <p:sldId id="333" r:id="rId30"/>
    <p:sldId id="335" r:id="rId31"/>
    <p:sldId id="334" r:id="rId32"/>
    <p:sldId id="336" r:id="rId33"/>
    <p:sldId id="337" r:id="rId34"/>
    <p:sldId id="338" r:id="rId35"/>
    <p:sldId id="339" r:id="rId36"/>
    <p:sldId id="340" r:id="rId37"/>
    <p:sldId id="341" r:id="rId38"/>
    <p:sldId id="356" r:id="rId39"/>
    <p:sldId id="357" r:id="rId40"/>
    <p:sldId id="343" r:id="rId41"/>
    <p:sldId id="344" r:id="rId42"/>
    <p:sldId id="358" r:id="rId43"/>
    <p:sldId id="345" r:id="rId44"/>
    <p:sldId id="346" r:id="rId45"/>
    <p:sldId id="347" r:id="rId46"/>
    <p:sldId id="419" r:id="rId47"/>
    <p:sldId id="359" r:id="rId48"/>
    <p:sldId id="360" r:id="rId49"/>
    <p:sldId id="361" r:id="rId50"/>
    <p:sldId id="420" r:id="rId51"/>
    <p:sldId id="362" r:id="rId52"/>
    <p:sldId id="421" r:id="rId53"/>
    <p:sldId id="363" r:id="rId54"/>
    <p:sldId id="364" r:id="rId55"/>
    <p:sldId id="351" r:id="rId56"/>
    <p:sldId id="352" r:id="rId57"/>
    <p:sldId id="353" r:id="rId58"/>
    <p:sldId id="354" r:id="rId59"/>
    <p:sldId id="355" r:id="rId60"/>
    <p:sldId id="365" r:id="rId61"/>
    <p:sldId id="366" r:id="rId62"/>
    <p:sldId id="370" r:id="rId63"/>
    <p:sldId id="371" r:id="rId64"/>
    <p:sldId id="372" r:id="rId65"/>
    <p:sldId id="423" r:id="rId66"/>
    <p:sldId id="429" r:id="rId67"/>
    <p:sldId id="430" r:id="rId68"/>
    <p:sldId id="380" r:id="rId69"/>
    <p:sldId id="375" r:id="rId70"/>
    <p:sldId id="376" r:id="rId71"/>
    <p:sldId id="377" r:id="rId72"/>
    <p:sldId id="378" r:id="rId73"/>
    <p:sldId id="385" r:id="rId74"/>
    <p:sldId id="415" r:id="rId75"/>
    <p:sldId id="387" r:id="rId76"/>
    <p:sldId id="388" r:id="rId77"/>
    <p:sldId id="389" r:id="rId78"/>
    <p:sldId id="390" r:id="rId79"/>
    <p:sldId id="391" r:id="rId80"/>
    <p:sldId id="392" r:id="rId81"/>
    <p:sldId id="393" r:id="rId82"/>
    <p:sldId id="394" r:id="rId83"/>
    <p:sldId id="395" r:id="rId84"/>
    <p:sldId id="396" r:id="rId85"/>
    <p:sldId id="397" r:id="rId86"/>
    <p:sldId id="398" r:id="rId87"/>
    <p:sldId id="399" r:id="rId88"/>
    <p:sldId id="434" r:id="rId89"/>
    <p:sldId id="416" r:id="rId90"/>
    <p:sldId id="433" r:id="rId91"/>
    <p:sldId id="413" r:id="rId92"/>
    <p:sldId id="403" r:id="rId93"/>
    <p:sldId id="422" r:id="rId94"/>
    <p:sldId id="405" r:id="rId95"/>
    <p:sldId id="406" r:id="rId96"/>
    <p:sldId id="407" r:id="rId97"/>
    <p:sldId id="408" r:id="rId98"/>
    <p:sldId id="409" r:id="rId99"/>
    <p:sldId id="410" r:id="rId100"/>
    <p:sldId id="411" r:id="rId101"/>
    <p:sldId id="431" r:id="rId102"/>
    <p:sldId id="432" r:id="rId103"/>
    <p:sldId id="414" r:id="rId104"/>
  </p:sldIdLst>
  <p:sldSz cx="9144000" cy="5143500" type="screen16x9"/>
  <p:notesSz cx="6858000" cy="9144000"/>
  <p:custDataLst>
    <p:tags r:id="rId10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3155">
          <p15:clr>
            <a:srgbClr val="A4A3A4"/>
          </p15:clr>
        </p15:guide>
        <p15:guide id="3" pos="606">
          <p15:clr>
            <a:srgbClr val="A4A3A4"/>
          </p15:clr>
        </p15:guide>
        <p15:guide id="4" pos="50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429" autoAdjust="0"/>
    <p:restoredTop sz="94660"/>
  </p:normalViewPr>
  <p:slideViewPr>
    <p:cSldViewPr snapToGrid="0" showGuides="1">
      <p:cViewPr varScale="1">
        <p:scale>
          <a:sx n="112" d="100"/>
          <a:sy n="112" d="100"/>
        </p:scale>
        <p:origin x="-756" y="-78"/>
      </p:cViewPr>
      <p:guideLst>
        <p:guide orient="horz" pos="1620"/>
        <p:guide pos="3155"/>
        <p:guide pos="606"/>
        <p:guide pos="5082"/>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49" d="100"/>
          <a:sy n="49" d="100"/>
        </p:scale>
        <p:origin x="-2318" y="-8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___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___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Office_Excel____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Office_Excel____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manualLayout>
          <c:layoutTarget val="inner"/>
          <c:xMode val="edge"/>
          <c:yMode val="edge"/>
          <c:x val="0.21348289862204803"/>
          <c:y val="8.8007807086134246E-2"/>
          <c:w val="0.5386593257874015"/>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spPr>
              <a:solidFill>
                <a:schemeClr val="bg1">
                  <a:lumMod val="85000"/>
                </a:schemeClr>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1-9D89-4DD1-8FE3-12FD12F6BB7E}"/>
              </c:ext>
            </c:extLst>
          </c:dPt>
          <c:dPt>
            <c:idx val="1"/>
            <c:spPr>
              <a:solidFill>
                <a:srgbClr val="0070C0"/>
              </a:solidFill>
              <a:ln w="19050">
                <a:solidFill>
                  <a:schemeClr val="accent1"/>
                </a:solid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3-9D89-4DD1-8FE3-12FD12F6BB7E}"/>
              </c:ext>
            </c:extLst>
          </c:dPt>
          <c:dPt>
            <c:idx val="2"/>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5-9D89-4DD1-8FE3-12FD12F6BB7E}"/>
              </c:ext>
            </c:extLst>
          </c:dPt>
          <c:dPt>
            <c:idx val="3"/>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7-9D89-4DD1-8FE3-12FD12F6BB7E}"/>
              </c:ext>
            </c:extLst>
          </c:dPt>
          <c:cat>
            <c:strRef>
              <c:f>Sheet1!$A$2:$A$5</c:f>
              <c:strCache>
                <c:ptCount val="2"/>
                <c:pt idx="0">
                  <c:v>第一季度</c:v>
                </c:pt>
                <c:pt idx="1">
                  <c:v>第二季度</c:v>
                </c:pt>
              </c:strCache>
            </c:strRef>
          </c:cat>
          <c:val>
            <c:numRef>
              <c:f>Sheet1!$B$2:$B$5</c:f>
              <c:numCache>
                <c:formatCode>General</c:formatCode>
                <c:ptCount val="4"/>
                <c:pt idx="0">
                  <c:v>70</c:v>
                </c:pt>
                <c:pt idx="1">
                  <c:v>30</c:v>
                </c:pt>
              </c:numCache>
            </c:numRef>
          </c:val>
          <c:extLst xmlns:c16r2="http://schemas.microsoft.com/office/drawing/2015/06/chart">
            <c:ext xmlns:c16="http://schemas.microsoft.com/office/drawing/2014/chart" uri="{C3380CC4-5D6E-409C-BE32-E72D297353CC}">
              <c16:uniqueId val="{00000008-9D89-4DD1-8FE3-12FD12F6BB7E}"/>
            </c:ext>
          </c:extLst>
        </c:ser>
        <c:firstSliceAng val="0"/>
        <c:holeSize val="75"/>
      </c:doughnutChart>
      <c:spPr>
        <a:noFill/>
        <a:ln>
          <a:noFill/>
        </a:ln>
        <a:effectLst/>
      </c:spPr>
    </c:plotArea>
    <c:plotVisOnly val="1"/>
    <c:dispBlanksAs val="zero"/>
  </c:chart>
  <c:spPr>
    <a:noFill/>
    <a:ln>
      <a:noFill/>
    </a:ln>
    <a:effectLst/>
  </c:spPr>
  <c:txPr>
    <a:bodyPr/>
    <a:lstStyle/>
    <a:p>
      <a:pPr>
        <a:defRPr/>
      </a:pPr>
      <a:endParaRPr lang="zh-CN"/>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manualLayout>
          <c:layoutTarget val="inner"/>
          <c:xMode val="edge"/>
          <c:yMode val="edge"/>
          <c:x val="0.21348289862204814"/>
          <c:y val="8.8007807086134066E-2"/>
          <c:w val="0.5386593257874015"/>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spPr>
              <a:solidFill>
                <a:schemeClr val="bg1">
                  <a:lumMod val="85000"/>
                </a:schemeClr>
              </a:solidFill>
              <a:ln w="19050">
                <a:noFill/>
              </a:ln>
              <a:effectLst>
                <a:innerShdw blurRad="63500" dist="50800" dir="13500000">
                  <a:prstClr val="black">
                    <a:alpha val="50000"/>
                  </a:prstClr>
                </a:innerShdw>
              </a:effectLst>
            </c:spPr>
          </c:dPt>
          <c:dPt>
            <c:idx val="1"/>
            <c:spPr>
              <a:solidFill>
                <a:srgbClr val="0070C0"/>
              </a:solidFill>
              <a:ln w="19050">
                <a:noFill/>
              </a:ln>
              <a:effectLst>
                <a:innerShdw blurRad="63500" dist="50800" dir="13500000">
                  <a:prstClr val="black">
                    <a:alpha val="50000"/>
                  </a:prstClr>
                </a:innerShdw>
              </a:effectLst>
            </c:spPr>
          </c:dPt>
          <c:dPt>
            <c:idx val="2"/>
            <c:spPr>
              <a:gradFill>
                <a:gsLst>
                  <a:gs pos="100000">
                    <a:schemeClr val="bg1">
                      <a:lumMod val="95000"/>
                    </a:schemeClr>
                  </a:gs>
                  <a:gs pos="0">
                    <a:schemeClr val="bg1">
                      <a:lumMod val="75000"/>
                    </a:schemeClr>
                  </a:gs>
                </a:gsLst>
                <a:lin ang="2700000" scaled="1"/>
              </a:gradFill>
              <a:ln w="19050">
                <a:noFill/>
              </a:ln>
              <a:effectLst/>
            </c:spPr>
          </c:dPt>
          <c:dPt>
            <c:idx val="3"/>
            <c:spPr>
              <a:gradFill>
                <a:gsLst>
                  <a:gs pos="100000">
                    <a:schemeClr val="bg1">
                      <a:lumMod val="95000"/>
                    </a:schemeClr>
                  </a:gs>
                  <a:gs pos="0">
                    <a:schemeClr val="bg1">
                      <a:lumMod val="75000"/>
                    </a:schemeClr>
                  </a:gs>
                </a:gsLst>
                <a:lin ang="2700000" scaled="1"/>
              </a:gradFill>
              <a:ln w="19050">
                <a:noFill/>
              </a:ln>
              <a:effectLst/>
            </c:spPr>
          </c:dPt>
          <c:cat>
            <c:strRef>
              <c:f>Sheet1!$A$2:$A$5</c:f>
              <c:strCache>
                <c:ptCount val="2"/>
                <c:pt idx="0">
                  <c:v>第一季度</c:v>
                </c:pt>
                <c:pt idx="1">
                  <c:v>第二季度</c:v>
                </c:pt>
              </c:strCache>
            </c:strRef>
          </c:cat>
          <c:val>
            <c:numRef>
              <c:f>Sheet1!$B$2:$B$5</c:f>
              <c:numCache>
                <c:formatCode>General</c:formatCode>
                <c:ptCount val="4"/>
                <c:pt idx="0">
                  <c:v>50</c:v>
                </c:pt>
                <c:pt idx="1">
                  <c:v>50</c:v>
                </c:pt>
              </c:numCache>
            </c:numRef>
          </c:val>
        </c:ser>
        <c:firstSliceAng val="0"/>
        <c:holeSize val="75"/>
      </c:doughnutChart>
    </c:plotArea>
    <c:plotVisOnly val="1"/>
    <c:dispBlanksAs val="zero"/>
  </c:chart>
  <c:txPr>
    <a:bodyPr/>
    <a:lstStyle/>
    <a:p>
      <a:pPr>
        <a:defRPr sz="1800"/>
      </a:pPr>
      <a:endParaRPr lang="zh-CN"/>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manualLayout>
          <c:layoutTarget val="inner"/>
          <c:xMode val="edge"/>
          <c:yMode val="edge"/>
          <c:x val="0.21348289862204808"/>
          <c:y val="8.8007807086134066E-2"/>
          <c:w val="0.5386593257874015"/>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spPr>
              <a:solidFill>
                <a:schemeClr val="bg1">
                  <a:lumMod val="85000"/>
                </a:schemeClr>
              </a:solidFill>
              <a:ln w="19050">
                <a:noFill/>
              </a:ln>
              <a:effectLst>
                <a:innerShdw blurRad="63500" dist="50800" dir="13500000">
                  <a:prstClr val="black">
                    <a:alpha val="50000"/>
                  </a:prstClr>
                </a:innerShdw>
              </a:effectLst>
            </c:spPr>
          </c:dPt>
          <c:dPt>
            <c:idx val="1"/>
            <c:spPr>
              <a:solidFill>
                <a:srgbClr val="0070C0"/>
              </a:solidFill>
              <a:ln w="19050">
                <a:noFill/>
              </a:ln>
              <a:effectLst>
                <a:innerShdw blurRad="63500" dist="50800" dir="13500000">
                  <a:prstClr val="black">
                    <a:alpha val="50000"/>
                  </a:prstClr>
                </a:innerShdw>
              </a:effectLst>
            </c:spPr>
          </c:dPt>
          <c:dPt>
            <c:idx val="2"/>
            <c:spPr>
              <a:gradFill>
                <a:gsLst>
                  <a:gs pos="100000">
                    <a:schemeClr val="bg1">
                      <a:lumMod val="95000"/>
                    </a:schemeClr>
                  </a:gs>
                  <a:gs pos="0">
                    <a:schemeClr val="bg1">
                      <a:lumMod val="75000"/>
                    </a:schemeClr>
                  </a:gs>
                </a:gsLst>
                <a:lin ang="2700000" scaled="1"/>
              </a:gradFill>
              <a:ln w="19050">
                <a:noFill/>
              </a:ln>
              <a:effectLst/>
            </c:spPr>
          </c:dPt>
          <c:dPt>
            <c:idx val="3"/>
            <c:spPr>
              <a:gradFill>
                <a:gsLst>
                  <a:gs pos="100000">
                    <a:schemeClr val="bg1">
                      <a:lumMod val="95000"/>
                    </a:schemeClr>
                  </a:gs>
                  <a:gs pos="0">
                    <a:schemeClr val="bg1">
                      <a:lumMod val="75000"/>
                    </a:schemeClr>
                  </a:gs>
                </a:gsLst>
                <a:lin ang="2700000" scaled="1"/>
              </a:gradFill>
              <a:ln w="19050">
                <a:noFill/>
              </a:ln>
              <a:effectLst/>
            </c:spPr>
          </c:dPt>
          <c:cat>
            <c:strRef>
              <c:f>Sheet1!$A$2:$A$5</c:f>
              <c:strCache>
                <c:ptCount val="2"/>
                <c:pt idx="0">
                  <c:v>第一季度</c:v>
                </c:pt>
                <c:pt idx="1">
                  <c:v>第二季度</c:v>
                </c:pt>
              </c:strCache>
            </c:strRef>
          </c:cat>
          <c:val>
            <c:numRef>
              <c:f>Sheet1!$B$2:$B$5</c:f>
              <c:numCache>
                <c:formatCode>General</c:formatCode>
                <c:ptCount val="4"/>
                <c:pt idx="0">
                  <c:v>85</c:v>
                </c:pt>
                <c:pt idx="1">
                  <c:v>15</c:v>
                </c:pt>
              </c:numCache>
            </c:numRef>
          </c:val>
        </c:ser>
        <c:firstSliceAng val="0"/>
        <c:holeSize val="75"/>
      </c:doughnutChart>
    </c:plotArea>
    <c:plotVisOnly val="1"/>
    <c:dispBlanksAs val="zero"/>
  </c:chart>
  <c:txPr>
    <a:bodyPr/>
    <a:lstStyle/>
    <a:p>
      <a:pPr>
        <a:defRPr sz="1800"/>
      </a:pPr>
      <a:endParaRPr lang="zh-CN"/>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manualLayout>
          <c:layoutTarget val="inner"/>
          <c:xMode val="edge"/>
          <c:yMode val="edge"/>
          <c:x val="0.21348289862204814"/>
          <c:y val="8.8007807086134066E-2"/>
          <c:w val="0.5386593257874015"/>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spPr>
              <a:solidFill>
                <a:schemeClr val="bg1">
                  <a:lumMod val="85000"/>
                </a:schemeClr>
              </a:solidFill>
              <a:ln w="19050">
                <a:noFill/>
              </a:ln>
              <a:effectLst>
                <a:innerShdw blurRad="63500" dist="50800" dir="13500000">
                  <a:prstClr val="black">
                    <a:alpha val="50000"/>
                  </a:prstClr>
                </a:innerShdw>
              </a:effectLst>
            </c:spPr>
          </c:dPt>
          <c:dPt>
            <c:idx val="1"/>
            <c:spPr>
              <a:solidFill>
                <a:srgbClr val="0070C0"/>
              </a:solidFill>
              <a:ln w="19050">
                <a:noFill/>
              </a:ln>
              <a:effectLst>
                <a:innerShdw blurRad="63500" dist="50800" dir="13500000">
                  <a:prstClr val="black">
                    <a:alpha val="50000"/>
                  </a:prstClr>
                </a:innerShdw>
              </a:effectLst>
            </c:spPr>
          </c:dPt>
          <c:dPt>
            <c:idx val="2"/>
            <c:spPr>
              <a:gradFill>
                <a:gsLst>
                  <a:gs pos="100000">
                    <a:schemeClr val="bg1">
                      <a:lumMod val="95000"/>
                    </a:schemeClr>
                  </a:gs>
                  <a:gs pos="0">
                    <a:schemeClr val="bg1">
                      <a:lumMod val="75000"/>
                    </a:schemeClr>
                  </a:gs>
                </a:gsLst>
                <a:lin ang="2700000" scaled="1"/>
              </a:gradFill>
              <a:ln w="19050">
                <a:noFill/>
              </a:ln>
              <a:effectLst/>
            </c:spPr>
          </c:dPt>
          <c:dPt>
            <c:idx val="3"/>
            <c:spPr>
              <a:gradFill>
                <a:gsLst>
                  <a:gs pos="100000">
                    <a:schemeClr val="bg1">
                      <a:lumMod val="95000"/>
                    </a:schemeClr>
                  </a:gs>
                  <a:gs pos="0">
                    <a:schemeClr val="bg1">
                      <a:lumMod val="75000"/>
                    </a:schemeClr>
                  </a:gs>
                </a:gsLst>
                <a:lin ang="2700000" scaled="1"/>
              </a:gradFill>
              <a:ln w="19050">
                <a:noFill/>
              </a:ln>
              <a:effectLst/>
            </c:spPr>
          </c:dPt>
          <c:cat>
            <c:strRef>
              <c:f>Sheet1!$A$2:$A$5</c:f>
              <c:strCache>
                <c:ptCount val="2"/>
                <c:pt idx="0">
                  <c:v>第一季度</c:v>
                </c:pt>
                <c:pt idx="1">
                  <c:v>第二季度</c:v>
                </c:pt>
              </c:strCache>
            </c:strRef>
          </c:cat>
          <c:val>
            <c:numRef>
              <c:f>Sheet1!$B$2:$B$5</c:f>
              <c:numCache>
                <c:formatCode>General</c:formatCode>
                <c:ptCount val="4"/>
                <c:pt idx="0">
                  <c:v>95</c:v>
                </c:pt>
                <c:pt idx="1">
                  <c:v>5</c:v>
                </c:pt>
              </c:numCache>
            </c:numRef>
          </c:val>
        </c:ser>
        <c:firstSliceAng val="0"/>
        <c:holeSize val="75"/>
      </c:doughnutChart>
    </c:plotArea>
    <c:plotVisOnly val="1"/>
    <c:dispBlanksAs val="zero"/>
  </c:chart>
  <c:txPr>
    <a:bodyPr/>
    <a:lstStyle/>
    <a:p>
      <a:pPr>
        <a:defRPr sz="1800"/>
      </a:pPr>
      <a:endParaRPr lang="zh-CN"/>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FEF216-52B1-481E-8843-6788FF4BF2D9}" type="doc">
      <dgm:prSet loTypeId="urn:microsoft.com/office/officeart/2005/8/layout/hList9" loCatId="list" qsTypeId="urn:microsoft.com/office/officeart/2005/8/quickstyle/simple1#1" qsCatId="simple" csTypeId="urn:microsoft.com/office/officeart/2005/8/colors/accent1_2#1" csCatId="accent1" phldr="1"/>
      <dgm:spPr/>
      <dgm:t>
        <a:bodyPr/>
        <a:lstStyle/>
        <a:p>
          <a:endParaRPr lang="zh-CN" altLang="en-US"/>
        </a:p>
      </dgm:t>
    </dgm:pt>
    <dgm:pt modelId="{1D056800-80F4-4353-BB94-058AD89B1E63}">
      <dgm:prSet phldrT="[文本]" custT="1"/>
      <dgm:spPr/>
      <dgm:t>
        <a:bodyPr/>
        <a:lstStyle/>
        <a:p>
          <a:r>
            <a:rPr lang="zh-CN" altLang="en-US" sz="2400" dirty="0" smtClean="0"/>
            <a:t>前置部分</a:t>
          </a:r>
          <a:endParaRPr lang="zh-CN" altLang="en-US" sz="2400" dirty="0"/>
        </a:p>
      </dgm:t>
    </dgm:pt>
    <dgm:pt modelId="{6602AD28-D617-42E8-A5E6-5FA254C430FF}" type="parTrans" cxnId="{9FE2701C-3F12-4099-A871-0DE5BF20E393}">
      <dgm:prSet/>
      <dgm:spPr/>
      <dgm:t>
        <a:bodyPr/>
        <a:lstStyle/>
        <a:p>
          <a:endParaRPr lang="zh-CN" altLang="en-US" sz="2800"/>
        </a:p>
      </dgm:t>
    </dgm:pt>
    <dgm:pt modelId="{113B14FA-F087-4883-B35F-917C34CDE809}" type="sibTrans" cxnId="{9FE2701C-3F12-4099-A871-0DE5BF20E393}">
      <dgm:prSet/>
      <dgm:spPr/>
      <dgm:t>
        <a:bodyPr/>
        <a:lstStyle/>
        <a:p>
          <a:endParaRPr lang="zh-CN" altLang="en-US" sz="2800"/>
        </a:p>
      </dgm:t>
    </dgm:pt>
    <dgm:pt modelId="{5C1BDA3C-2080-47F9-8364-5401970250CE}">
      <dgm:prSet phldrT="[文本]" custT="1"/>
      <dgm:spPr/>
      <dgm:t>
        <a:bodyPr/>
        <a:lstStyle/>
        <a:p>
          <a:pPr>
            <a:lnSpc>
              <a:spcPct val="100000"/>
            </a:lnSpc>
            <a:spcAft>
              <a:spcPts val="0"/>
            </a:spcAft>
          </a:pPr>
          <a:r>
            <a:rPr lang="zh-CN" altLang="en-US" sz="1400" u="heavy" baseline="0" dirty="0" smtClean="0">
              <a:uFill>
                <a:solidFill>
                  <a:srgbClr val="C00000"/>
                </a:solidFill>
              </a:uFill>
              <a:latin typeface="微软雅黑" pitchFamily="34" charset="-122"/>
              <a:ea typeface="微软雅黑" pitchFamily="34" charset="-122"/>
            </a:rPr>
            <a:t>封面</a:t>
          </a:r>
          <a:endParaRPr lang="en-US" altLang="zh-CN" sz="1400" u="heavy" baseline="0" dirty="0" smtClean="0">
            <a:uFill>
              <a:solidFill>
                <a:srgbClr val="C00000"/>
              </a:solidFill>
            </a:uFill>
            <a:latin typeface="微软雅黑" pitchFamily="34" charset="-122"/>
            <a:ea typeface="微软雅黑" pitchFamily="34" charset="-122"/>
          </a:endParaRPr>
        </a:p>
        <a:p>
          <a:pPr>
            <a:lnSpc>
              <a:spcPct val="100000"/>
            </a:lnSpc>
            <a:spcAft>
              <a:spcPts val="0"/>
            </a:spcAft>
          </a:pPr>
          <a:r>
            <a:rPr lang="zh-CN" altLang="en-US" sz="1400" dirty="0" smtClean="0">
              <a:latin typeface="微软雅黑" pitchFamily="34" charset="-122"/>
              <a:ea typeface="微软雅黑" pitchFamily="34" charset="-122"/>
            </a:rPr>
            <a:t>题名页</a:t>
          </a:r>
          <a:endParaRPr lang="en-US" altLang="zh-CN" sz="1400" dirty="0" smtClean="0">
            <a:latin typeface="微软雅黑" pitchFamily="34" charset="-122"/>
            <a:ea typeface="微软雅黑" pitchFamily="34" charset="-122"/>
          </a:endParaRPr>
        </a:p>
        <a:p>
          <a:pPr>
            <a:lnSpc>
              <a:spcPct val="100000"/>
            </a:lnSpc>
            <a:spcAft>
              <a:spcPts val="0"/>
            </a:spcAft>
          </a:pPr>
          <a:r>
            <a:rPr lang="zh-CN" altLang="en-US" sz="1400" u="heavy" baseline="0" dirty="0" smtClean="0">
              <a:uFill>
                <a:solidFill>
                  <a:srgbClr val="C00000"/>
                </a:solidFill>
              </a:uFill>
              <a:latin typeface="微软雅黑" pitchFamily="34" charset="-122"/>
              <a:ea typeface="微软雅黑" pitchFamily="34" charset="-122"/>
            </a:rPr>
            <a:t>信息表</a:t>
          </a:r>
          <a:endParaRPr lang="en-US" altLang="zh-CN" sz="1400" u="heavy" baseline="0" dirty="0" smtClean="0">
            <a:uFill>
              <a:solidFill>
                <a:srgbClr val="C00000"/>
              </a:solidFill>
            </a:uFill>
            <a:latin typeface="微软雅黑" pitchFamily="34" charset="-122"/>
            <a:ea typeface="微软雅黑" pitchFamily="34" charset="-122"/>
          </a:endParaRPr>
        </a:p>
        <a:p>
          <a:pPr>
            <a:lnSpc>
              <a:spcPct val="100000"/>
            </a:lnSpc>
            <a:spcAft>
              <a:spcPts val="0"/>
            </a:spcAft>
          </a:pPr>
          <a:r>
            <a:rPr lang="zh-CN" altLang="en-US" sz="1400" dirty="0" smtClean="0">
              <a:latin typeface="微软雅黑" pitchFamily="34" charset="-122"/>
              <a:ea typeface="微软雅黑" pitchFamily="34" charset="-122"/>
            </a:rPr>
            <a:t>前言</a:t>
          </a:r>
          <a:endParaRPr lang="en-US" altLang="zh-CN" sz="1400" dirty="0" smtClean="0">
            <a:latin typeface="微软雅黑" pitchFamily="34" charset="-122"/>
            <a:ea typeface="微软雅黑" pitchFamily="34" charset="-122"/>
          </a:endParaRPr>
        </a:p>
        <a:p>
          <a:pPr>
            <a:lnSpc>
              <a:spcPct val="100000"/>
            </a:lnSpc>
            <a:spcAft>
              <a:spcPts val="0"/>
            </a:spcAft>
          </a:pPr>
          <a:r>
            <a:rPr lang="zh-CN" altLang="en-US" sz="1400" dirty="0" smtClean="0">
              <a:latin typeface="微软雅黑" pitchFamily="34" charset="-122"/>
              <a:ea typeface="微软雅黑" pitchFamily="34" charset="-122"/>
            </a:rPr>
            <a:t>致谢</a:t>
          </a:r>
          <a:endParaRPr lang="en-US" altLang="zh-CN" sz="1400" dirty="0" smtClean="0">
            <a:latin typeface="微软雅黑" pitchFamily="34" charset="-122"/>
            <a:ea typeface="微软雅黑" pitchFamily="34" charset="-122"/>
          </a:endParaRPr>
        </a:p>
        <a:p>
          <a:pPr>
            <a:lnSpc>
              <a:spcPct val="100000"/>
            </a:lnSpc>
            <a:spcAft>
              <a:spcPts val="0"/>
            </a:spcAft>
          </a:pPr>
          <a:r>
            <a:rPr lang="zh-CN" altLang="en-US" sz="1400" u="heavy" baseline="0" dirty="0" smtClean="0">
              <a:uFill>
                <a:solidFill>
                  <a:srgbClr val="C00000"/>
                </a:solidFill>
              </a:uFill>
              <a:latin typeface="微软雅黑" pitchFamily="34" charset="-122"/>
              <a:ea typeface="微软雅黑" pitchFamily="34" charset="-122"/>
            </a:rPr>
            <a:t>摘要</a:t>
          </a:r>
          <a:endParaRPr lang="en-US" altLang="zh-CN" sz="1400" u="heavy" baseline="0" dirty="0" smtClean="0">
            <a:uFill>
              <a:solidFill>
                <a:srgbClr val="C00000"/>
              </a:solidFill>
            </a:uFill>
            <a:latin typeface="微软雅黑" pitchFamily="34" charset="-122"/>
            <a:ea typeface="微软雅黑" pitchFamily="34" charset="-122"/>
          </a:endParaRPr>
        </a:p>
        <a:p>
          <a:pPr>
            <a:lnSpc>
              <a:spcPct val="100000"/>
            </a:lnSpc>
            <a:spcAft>
              <a:spcPts val="0"/>
            </a:spcAft>
          </a:pPr>
          <a:r>
            <a:rPr lang="zh-CN" altLang="en-US" sz="1400" u="heavy" baseline="0" dirty="0" smtClean="0">
              <a:uFill>
                <a:solidFill>
                  <a:srgbClr val="C00000"/>
                </a:solidFill>
              </a:uFill>
              <a:latin typeface="微软雅黑" pitchFamily="34" charset="-122"/>
              <a:ea typeface="微软雅黑" pitchFamily="34" charset="-122"/>
            </a:rPr>
            <a:t>目次</a:t>
          </a:r>
          <a:endParaRPr lang="en-US" altLang="zh-CN" sz="1400" u="heavy" baseline="0" dirty="0" smtClean="0">
            <a:uFill>
              <a:solidFill>
                <a:srgbClr val="C00000"/>
              </a:solidFill>
            </a:uFill>
            <a:latin typeface="微软雅黑" pitchFamily="34" charset="-122"/>
            <a:ea typeface="微软雅黑" pitchFamily="34" charset="-122"/>
          </a:endParaRPr>
        </a:p>
        <a:p>
          <a:pPr>
            <a:lnSpc>
              <a:spcPct val="100000"/>
            </a:lnSpc>
            <a:spcAft>
              <a:spcPts val="0"/>
            </a:spcAft>
          </a:pPr>
          <a:r>
            <a:rPr lang="zh-CN" altLang="en-US" sz="1400" dirty="0" smtClean="0">
              <a:latin typeface="微软雅黑" pitchFamily="34" charset="-122"/>
              <a:ea typeface="微软雅黑" pitchFamily="34" charset="-122"/>
            </a:rPr>
            <a:t>插图和附表清单</a:t>
          </a:r>
          <a:endParaRPr lang="en-US" altLang="zh-CN" sz="1400" dirty="0" smtClean="0">
            <a:latin typeface="微软雅黑" pitchFamily="34" charset="-122"/>
            <a:ea typeface="微软雅黑" pitchFamily="34" charset="-122"/>
          </a:endParaRPr>
        </a:p>
        <a:p>
          <a:pPr>
            <a:lnSpc>
              <a:spcPct val="100000"/>
            </a:lnSpc>
            <a:spcAft>
              <a:spcPts val="0"/>
            </a:spcAft>
          </a:pPr>
          <a:r>
            <a:rPr lang="zh-CN" altLang="en-US" sz="1400" dirty="0" smtClean="0">
              <a:latin typeface="微软雅黑" pitchFamily="34" charset="-122"/>
              <a:ea typeface="微软雅黑" pitchFamily="34" charset="-122"/>
            </a:rPr>
            <a:t>符号和缩略语说明</a:t>
          </a:r>
          <a:endParaRPr lang="zh-CN" altLang="en-US" sz="1400" dirty="0">
            <a:latin typeface="微软雅黑" pitchFamily="34" charset="-122"/>
            <a:ea typeface="微软雅黑" pitchFamily="34" charset="-122"/>
          </a:endParaRPr>
        </a:p>
      </dgm:t>
    </dgm:pt>
    <dgm:pt modelId="{8734AFAC-74AD-494E-A147-438F55E7CCA7}" type="parTrans" cxnId="{393A43F8-AACA-4C2B-8010-B91F361FEC9F}">
      <dgm:prSet/>
      <dgm:spPr/>
      <dgm:t>
        <a:bodyPr/>
        <a:lstStyle/>
        <a:p>
          <a:endParaRPr lang="zh-CN" altLang="en-US" sz="2800"/>
        </a:p>
      </dgm:t>
    </dgm:pt>
    <dgm:pt modelId="{CE1F043B-9220-478F-9143-FDC7268E5DD3}" type="sibTrans" cxnId="{393A43F8-AACA-4C2B-8010-B91F361FEC9F}">
      <dgm:prSet/>
      <dgm:spPr/>
      <dgm:t>
        <a:bodyPr/>
        <a:lstStyle/>
        <a:p>
          <a:endParaRPr lang="zh-CN" altLang="en-US" sz="2800"/>
        </a:p>
      </dgm:t>
    </dgm:pt>
    <dgm:pt modelId="{A0578D97-54D3-4101-AE13-1D5D5722AE2F}">
      <dgm:prSet phldrT="[文本]" custT="1"/>
      <dgm:spPr/>
      <dgm:t>
        <a:bodyPr/>
        <a:lstStyle/>
        <a:p>
          <a:r>
            <a:rPr lang="zh-CN" altLang="en-US" sz="2400" dirty="0" smtClean="0"/>
            <a:t>正文部分</a:t>
          </a:r>
        </a:p>
      </dgm:t>
    </dgm:pt>
    <dgm:pt modelId="{3424208B-F152-49AC-A4B2-B8B7D410A39B}" type="parTrans" cxnId="{26C4033A-CC2B-4001-BCC9-EDD05AFA0135}">
      <dgm:prSet/>
      <dgm:spPr/>
      <dgm:t>
        <a:bodyPr/>
        <a:lstStyle/>
        <a:p>
          <a:endParaRPr lang="zh-CN" altLang="en-US" sz="2800"/>
        </a:p>
      </dgm:t>
    </dgm:pt>
    <dgm:pt modelId="{A32E463A-BDA6-4371-BA40-12E3F2F9B3E4}" type="sibTrans" cxnId="{26C4033A-CC2B-4001-BCC9-EDD05AFA0135}">
      <dgm:prSet/>
      <dgm:spPr/>
      <dgm:t>
        <a:bodyPr/>
        <a:lstStyle/>
        <a:p>
          <a:endParaRPr lang="zh-CN" altLang="en-US" sz="2800"/>
        </a:p>
      </dgm:t>
    </dgm:pt>
    <dgm:pt modelId="{41A44CAD-1AAB-4ED4-8D0A-CB5545171315}">
      <dgm:prSet phldrT="[文本]" custT="1"/>
      <dgm:spPr/>
      <dgm:t>
        <a:bodyPr/>
        <a:lstStyle/>
        <a:p>
          <a:r>
            <a:rPr lang="zh-CN" altLang="en-US" sz="1600" u="heavy" baseline="0" dirty="0" smtClean="0">
              <a:uFill>
                <a:solidFill>
                  <a:srgbClr val="C00000"/>
                </a:solidFill>
              </a:uFill>
              <a:latin typeface="微软雅黑" pitchFamily="34" charset="-122"/>
              <a:ea typeface="微软雅黑" pitchFamily="34" charset="-122"/>
            </a:rPr>
            <a:t>引言部分</a:t>
          </a:r>
          <a:endParaRPr lang="en-US" altLang="zh-CN" sz="1600" u="heavy" baseline="0" dirty="0" smtClean="0">
            <a:uFill>
              <a:solidFill>
                <a:srgbClr val="C00000"/>
              </a:solidFill>
            </a:uFill>
            <a:latin typeface="微软雅黑" pitchFamily="34" charset="-122"/>
            <a:ea typeface="微软雅黑" pitchFamily="34" charset="-122"/>
          </a:endParaRPr>
        </a:p>
        <a:p>
          <a:r>
            <a:rPr lang="zh-CN" altLang="en-US" sz="1600" u="heavy" baseline="0" dirty="0" smtClean="0">
              <a:uFill>
                <a:solidFill>
                  <a:srgbClr val="C00000"/>
                </a:solidFill>
              </a:uFill>
              <a:latin typeface="微软雅黑" pitchFamily="34" charset="-122"/>
              <a:ea typeface="微软雅黑" pitchFamily="34" charset="-122"/>
            </a:rPr>
            <a:t>主体部分</a:t>
          </a:r>
          <a:endParaRPr lang="en-US" altLang="zh-CN" sz="1600" u="heavy" baseline="0" dirty="0" smtClean="0">
            <a:uFill>
              <a:solidFill>
                <a:srgbClr val="C00000"/>
              </a:solidFill>
            </a:uFill>
            <a:latin typeface="微软雅黑" pitchFamily="34" charset="-122"/>
            <a:ea typeface="微软雅黑" pitchFamily="34" charset="-122"/>
          </a:endParaRPr>
        </a:p>
        <a:p>
          <a:r>
            <a:rPr lang="zh-CN" altLang="en-US" sz="1600" u="heavy" baseline="0" dirty="0" smtClean="0">
              <a:uFill>
                <a:solidFill>
                  <a:srgbClr val="C00000"/>
                </a:solidFill>
              </a:uFill>
              <a:latin typeface="微软雅黑" pitchFamily="34" charset="-122"/>
              <a:ea typeface="微软雅黑" pitchFamily="34" charset="-122"/>
            </a:rPr>
            <a:t>结论与建议部分</a:t>
          </a:r>
          <a:endParaRPr lang="en-US" altLang="zh-CN" sz="1600" u="heavy" baseline="0" dirty="0" smtClean="0">
            <a:uFill>
              <a:solidFill>
                <a:srgbClr val="C00000"/>
              </a:solidFill>
            </a:uFill>
            <a:latin typeface="微软雅黑" pitchFamily="34" charset="-122"/>
            <a:ea typeface="微软雅黑" pitchFamily="34" charset="-122"/>
          </a:endParaRPr>
        </a:p>
        <a:p>
          <a:r>
            <a:rPr lang="zh-CN" altLang="en-US" sz="1600" dirty="0" smtClean="0">
              <a:latin typeface="微软雅黑" pitchFamily="34" charset="-122"/>
              <a:ea typeface="微软雅黑" pitchFamily="34" charset="-122"/>
            </a:rPr>
            <a:t>参考文献</a:t>
          </a:r>
          <a:endParaRPr lang="zh-CN" altLang="en-US" sz="1600" dirty="0">
            <a:latin typeface="微软雅黑" pitchFamily="34" charset="-122"/>
            <a:ea typeface="微软雅黑" pitchFamily="34" charset="-122"/>
          </a:endParaRPr>
        </a:p>
      </dgm:t>
    </dgm:pt>
    <dgm:pt modelId="{0E85E6F7-B6E0-44D1-9711-A9CA29C81284}" type="parTrans" cxnId="{7805E470-EFDD-41B0-897B-6C625E60BB00}">
      <dgm:prSet/>
      <dgm:spPr/>
      <dgm:t>
        <a:bodyPr/>
        <a:lstStyle/>
        <a:p>
          <a:endParaRPr lang="zh-CN" altLang="en-US" sz="2800"/>
        </a:p>
      </dgm:t>
    </dgm:pt>
    <dgm:pt modelId="{56849352-87CD-4CBB-98A8-A9DBEA691E31}" type="sibTrans" cxnId="{7805E470-EFDD-41B0-897B-6C625E60BB00}">
      <dgm:prSet/>
      <dgm:spPr/>
      <dgm:t>
        <a:bodyPr/>
        <a:lstStyle/>
        <a:p>
          <a:endParaRPr lang="zh-CN" altLang="en-US" sz="2800"/>
        </a:p>
      </dgm:t>
    </dgm:pt>
    <dgm:pt modelId="{A6C57445-8FFE-4A01-AF87-260BC08D4879}">
      <dgm:prSet custT="1"/>
      <dgm:spPr/>
      <dgm:t>
        <a:bodyPr/>
        <a:lstStyle/>
        <a:p>
          <a:r>
            <a:rPr lang="zh-CN" altLang="en-US" sz="2400" dirty="0" smtClean="0"/>
            <a:t>结尾部分</a:t>
          </a:r>
        </a:p>
      </dgm:t>
    </dgm:pt>
    <dgm:pt modelId="{65A13A66-E3E7-4105-BFCF-BD010687465C}" type="parTrans" cxnId="{9E05C437-4615-44E8-83CD-94DA9F03131A}">
      <dgm:prSet/>
      <dgm:spPr/>
      <dgm:t>
        <a:bodyPr/>
        <a:lstStyle/>
        <a:p>
          <a:endParaRPr lang="zh-CN" altLang="en-US" sz="2800"/>
        </a:p>
      </dgm:t>
    </dgm:pt>
    <dgm:pt modelId="{9B58C088-4273-4289-888C-C7E481B527D9}" type="sibTrans" cxnId="{9E05C437-4615-44E8-83CD-94DA9F03131A}">
      <dgm:prSet/>
      <dgm:spPr/>
      <dgm:t>
        <a:bodyPr/>
        <a:lstStyle/>
        <a:p>
          <a:endParaRPr lang="zh-CN" altLang="en-US" sz="2800"/>
        </a:p>
      </dgm:t>
    </dgm:pt>
    <dgm:pt modelId="{C45B9E5C-CC6A-44BA-A156-39CDC8392CE7}">
      <dgm:prSet custT="1"/>
      <dgm:spPr/>
      <dgm:t>
        <a:bodyPr/>
        <a:lstStyle/>
        <a:p>
          <a:r>
            <a:rPr lang="zh-CN" altLang="en-US" sz="1600" dirty="0" smtClean="0">
              <a:latin typeface="微软雅黑" pitchFamily="34" charset="-122"/>
              <a:ea typeface="微软雅黑" pitchFamily="34" charset="-122"/>
            </a:rPr>
            <a:t>附录</a:t>
          </a:r>
          <a:endParaRPr lang="en-US" altLang="zh-CN" sz="1600" dirty="0" smtClean="0">
            <a:latin typeface="微软雅黑" pitchFamily="34" charset="-122"/>
            <a:ea typeface="微软雅黑" pitchFamily="34" charset="-122"/>
          </a:endParaRPr>
        </a:p>
        <a:p>
          <a:r>
            <a:rPr lang="zh-CN" altLang="en-US" sz="1600" dirty="0" smtClean="0">
              <a:latin typeface="微软雅黑" pitchFamily="34" charset="-122"/>
              <a:ea typeface="微软雅黑" pitchFamily="34" charset="-122"/>
            </a:rPr>
            <a:t>索引</a:t>
          </a:r>
          <a:endParaRPr lang="en-US" altLang="zh-CN" sz="1600" dirty="0" smtClean="0">
            <a:latin typeface="微软雅黑" pitchFamily="34" charset="-122"/>
            <a:ea typeface="微软雅黑" pitchFamily="34" charset="-122"/>
          </a:endParaRPr>
        </a:p>
        <a:p>
          <a:r>
            <a:rPr lang="zh-CN" altLang="en-US" sz="1600" dirty="0" smtClean="0">
              <a:latin typeface="微软雅黑" pitchFamily="34" charset="-122"/>
              <a:ea typeface="微软雅黑" pitchFamily="34" charset="-122"/>
            </a:rPr>
            <a:t>发行列表</a:t>
          </a:r>
          <a:endParaRPr lang="en-US" altLang="zh-CN" sz="1600" dirty="0" smtClean="0">
            <a:latin typeface="微软雅黑" pitchFamily="34" charset="-122"/>
            <a:ea typeface="微软雅黑" pitchFamily="34" charset="-122"/>
          </a:endParaRPr>
        </a:p>
        <a:p>
          <a:r>
            <a:rPr lang="zh-CN" altLang="en-US" sz="1600" dirty="0" smtClean="0">
              <a:latin typeface="微软雅黑" pitchFamily="34" charset="-122"/>
              <a:ea typeface="微软雅黑" pitchFamily="34" charset="-122"/>
            </a:rPr>
            <a:t>封底</a:t>
          </a:r>
          <a:endParaRPr lang="zh-CN" altLang="en-US" sz="1600" dirty="0">
            <a:latin typeface="微软雅黑" pitchFamily="34" charset="-122"/>
            <a:ea typeface="微软雅黑" pitchFamily="34" charset="-122"/>
          </a:endParaRPr>
        </a:p>
      </dgm:t>
    </dgm:pt>
    <dgm:pt modelId="{51520D7E-E165-46DE-8833-765392264CBE}" type="parTrans" cxnId="{671EE433-7988-4850-8E17-12B317FA2DE0}">
      <dgm:prSet/>
      <dgm:spPr/>
      <dgm:t>
        <a:bodyPr/>
        <a:lstStyle/>
        <a:p>
          <a:endParaRPr lang="zh-CN" altLang="en-US" sz="2800"/>
        </a:p>
      </dgm:t>
    </dgm:pt>
    <dgm:pt modelId="{59F166DC-04BD-4CD0-9D58-51F2223BFAFD}" type="sibTrans" cxnId="{671EE433-7988-4850-8E17-12B317FA2DE0}">
      <dgm:prSet/>
      <dgm:spPr/>
      <dgm:t>
        <a:bodyPr/>
        <a:lstStyle/>
        <a:p>
          <a:endParaRPr lang="zh-CN" altLang="en-US" sz="2800"/>
        </a:p>
      </dgm:t>
    </dgm:pt>
    <dgm:pt modelId="{330D92C3-4C92-41FA-8485-5B7F8052E75E}" type="pres">
      <dgm:prSet presAssocID="{69FEF216-52B1-481E-8843-6788FF4BF2D9}" presName="list" presStyleCnt="0">
        <dgm:presLayoutVars>
          <dgm:dir/>
          <dgm:animLvl val="lvl"/>
        </dgm:presLayoutVars>
      </dgm:prSet>
      <dgm:spPr/>
      <dgm:t>
        <a:bodyPr/>
        <a:lstStyle/>
        <a:p>
          <a:endParaRPr lang="zh-CN" altLang="en-US"/>
        </a:p>
      </dgm:t>
    </dgm:pt>
    <dgm:pt modelId="{E67378C8-EA19-494E-BA5D-0BBC4F9CADB8}" type="pres">
      <dgm:prSet presAssocID="{1D056800-80F4-4353-BB94-058AD89B1E63}" presName="posSpace" presStyleCnt="0"/>
      <dgm:spPr/>
    </dgm:pt>
    <dgm:pt modelId="{32F52C3D-3A05-417B-809C-8AD930059D5D}" type="pres">
      <dgm:prSet presAssocID="{1D056800-80F4-4353-BB94-058AD89B1E63}" presName="vertFlow" presStyleCnt="0"/>
      <dgm:spPr/>
    </dgm:pt>
    <dgm:pt modelId="{EED7EC78-1141-4F99-B95B-A2E79BC2CFF8}" type="pres">
      <dgm:prSet presAssocID="{1D056800-80F4-4353-BB94-058AD89B1E63}" presName="topSpace" presStyleCnt="0"/>
      <dgm:spPr/>
    </dgm:pt>
    <dgm:pt modelId="{04EABE91-5CD9-4586-9FE0-CE223A2FE1B3}" type="pres">
      <dgm:prSet presAssocID="{1D056800-80F4-4353-BB94-058AD89B1E63}" presName="firstComp" presStyleCnt="0"/>
      <dgm:spPr/>
    </dgm:pt>
    <dgm:pt modelId="{4F1A0895-B190-4E20-A9D1-7A4B8BC742A8}" type="pres">
      <dgm:prSet presAssocID="{1D056800-80F4-4353-BB94-058AD89B1E63}" presName="firstChild" presStyleLbl="bgAccFollowNode1" presStyleIdx="0" presStyleCnt="3" custAng="0" custScaleX="114017" custScaleY="261448" custLinFactNeighborX="20461" custLinFactNeighborY="-13686"/>
      <dgm:spPr/>
      <dgm:t>
        <a:bodyPr/>
        <a:lstStyle/>
        <a:p>
          <a:endParaRPr lang="zh-CN" altLang="en-US"/>
        </a:p>
      </dgm:t>
    </dgm:pt>
    <dgm:pt modelId="{7126F04A-199B-4FC7-9BF7-242E68D9AED5}" type="pres">
      <dgm:prSet presAssocID="{1D056800-80F4-4353-BB94-058AD89B1E63}" presName="firstChildTx" presStyleLbl="bgAccFollowNode1" presStyleIdx="0" presStyleCnt="3">
        <dgm:presLayoutVars>
          <dgm:bulletEnabled val="1"/>
        </dgm:presLayoutVars>
      </dgm:prSet>
      <dgm:spPr/>
      <dgm:t>
        <a:bodyPr/>
        <a:lstStyle/>
        <a:p>
          <a:endParaRPr lang="zh-CN" altLang="en-US"/>
        </a:p>
      </dgm:t>
    </dgm:pt>
    <dgm:pt modelId="{67B4AB72-6A53-4A04-8680-40201C735DDE}" type="pres">
      <dgm:prSet presAssocID="{1D056800-80F4-4353-BB94-058AD89B1E63}" presName="negSpace" presStyleCnt="0"/>
      <dgm:spPr/>
    </dgm:pt>
    <dgm:pt modelId="{5786412F-2360-4E97-9332-1986DC0E2328}" type="pres">
      <dgm:prSet presAssocID="{1D056800-80F4-4353-BB94-058AD89B1E63}" presName="circle" presStyleLbl="node1" presStyleIdx="0" presStyleCnt="3" custLinFactY="12319" custLinFactNeighborX="-1856" custLinFactNeighborY="100000"/>
      <dgm:spPr/>
      <dgm:t>
        <a:bodyPr/>
        <a:lstStyle/>
        <a:p>
          <a:endParaRPr lang="zh-CN" altLang="en-US"/>
        </a:p>
      </dgm:t>
    </dgm:pt>
    <dgm:pt modelId="{417794B2-43EE-43AA-80A2-FF31877AC4C2}" type="pres">
      <dgm:prSet presAssocID="{113B14FA-F087-4883-B35F-917C34CDE809}" presName="transSpace" presStyleCnt="0"/>
      <dgm:spPr/>
    </dgm:pt>
    <dgm:pt modelId="{652C25AE-A386-47E8-9964-6D1D0C488572}" type="pres">
      <dgm:prSet presAssocID="{A0578D97-54D3-4101-AE13-1D5D5722AE2F}" presName="posSpace" presStyleCnt="0"/>
      <dgm:spPr/>
    </dgm:pt>
    <dgm:pt modelId="{9DE273F2-83C1-4ED3-B758-3D8D7930789D}" type="pres">
      <dgm:prSet presAssocID="{A0578D97-54D3-4101-AE13-1D5D5722AE2F}" presName="vertFlow" presStyleCnt="0"/>
      <dgm:spPr/>
    </dgm:pt>
    <dgm:pt modelId="{F41A85EF-E33B-40EB-BDF1-92741294D430}" type="pres">
      <dgm:prSet presAssocID="{A0578D97-54D3-4101-AE13-1D5D5722AE2F}" presName="topSpace" presStyleCnt="0"/>
      <dgm:spPr/>
    </dgm:pt>
    <dgm:pt modelId="{A080A640-E01D-4FE0-B69C-800AA90BAFBF}" type="pres">
      <dgm:prSet presAssocID="{A0578D97-54D3-4101-AE13-1D5D5722AE2F}" presName="firstComp" presStyleCnt="0"/>
      <dgm:spPr/>
    </dgm:pt>
    <dgm:pt modelId="{856C2CFD-A745-462A-B7CE-83F05407CAF1}" type="pres">
      <dgm:prSet presAssocID="{A0578D97-54D3-4101-AE13-1D5D5722AE2F}" presName="firstChild" presStyleLbl="bgAccFollowNode1" presStyleIdx="1" presStyleCnt="3" custScaleX="114017" custScaleY="262664" custLinFactNeighborX="-1151" custLinFactNeighborY="-13686"/>
      <dgm:spPr/>
      <dgm:t>
        <a:bodyPr/>
        <a:lstStyle/>
        <a:p>
          <a:endParaRPr lang="zh-CN" altLang="en-US"/>
        </a:p>
      </dgm:t>
    </dgm:pt>
    <dgm:pt modelId="{4415B79B-5350-4F02-AA84-95AC1046EA4C}" type="pres">
      <dgm:prSet presAssocID="{A0578D97-54D3-4101-AE13-1D5D5722AE2F}" presName="firstChildTx" presStyleLbl="bgAccFollowNode1" presStyleIdx="1" presStyleCnt="3">
        <dgm:presLayoutVars>
          <dgm:bulletEnabled val="1"/>
        </dgm:presLayoutVars>
      </dgm:prSet>
      <dgm:spPr/>
      <dgm:t>
        <a:bodyPr/>
        <a:lstStyle/>
        <a:p>
          <a:endParaRPr lang="zh-CN" altLang="en-US"/>
        </a:p>
      </dgm:t>
    </dgm:pt>
    <dgm:pt modelId="{0167330E-DC6C-4969-93C3-C38B389F2569}" type="pres">
      <dgm:prSet presAssocID="{A0578D97-54D3-4101-AE13-1D5D5722AE2F}" presName="negSpace" presStyleCnt="0"/>
      <dgm:spPr/>
    </dgm:pt>
    <dgm:pt modelId="{3BB7C175-26DC-48CF-8F77-01E62CC10894}" type="pres">
      <dgm:prSet presAssocID="{A0578D97-54D3-4101-AE13-1D5D5722AE2F}" presName="circle" presStyleLbl="node1" presStyleIdx="1" presStyleCnt="3" custLinFactY="12319" custLinFactNeighborX="-30908" custLinFactNeighborY="100000"/>
      <dgm:spPr/>
      <dgm:t>
        <a:bodyPr/>
        <a:lstStyle/>
        <a:p>
          <a:endParaRPr lang="zh-CN" altLang="en-US"/>
        </a:p>
      </dgm:t>
    </dgm:pt>
    <dgm:pt modelId="{27756B5C-A9A9-45E4-8F4E-48B7F69CE4B4}" type="pres">
      <dgm:prSet presAssocID="{A32E463A-BDA6-4371-BA40-12E3F2F9B3E4}" presName="transSpace" presStyleCnt="0"/>
      <dgm:spPr/>
    </dgm:pt>
    <dgm:pt modelId="{C8E64916-16DA-4676-A33E-02B82C14AF87}" type="pres">
      <dgm:prSet presAssocID="{A6C57445-8FFE-4A01-AF87-260BC08D4879}" presName="posSpace" presStyleCnt="0"/>
      <dgm:spPr/>
    </dgm:pt>
    <dgm:pt modelId="{65CC7FC4-7B28-49A0-9547-A336BACEE670}" type="pres">
      <dgm:prSet presAssocID="{A6C57445-8FFE-4A01-AF87-260BC08D4879}" presName="vertFlow" presStyleCnt="0"/>
      <dgm:spPr/>
    </dgm:pt>
    <dgm:pt modelId="{8B2A5EDA-F418-415F-8509-751E90A01582}" type="pres">
      <dgm:prSet presAssocID="{A6C57445-8FFE-4A01-AF87-260BC08D4879}" presName="topSpace" presStyleCnt="0"/>
      <dgm:spPr/>
    </dgm:pt>
    <dgm:pt modelId="{635052A4-9098-447A-AF3D-BDDCCB8B53BB}" type="pres">
      <dgm:prSet presAssocID="{A6C57445-8FFE-4A01-AF87-260BC08D4879}" presName="firstComp" presStyleCnt="0"/>
      <dgm:spPr/>
    </dgm:pt>
    <dgm:pt modelId="{D8B9A747-E6BD-4D9B-8058-5420472F53E4}" type="pres">
      <dgm:prSet presAssocID="{A6C57445-8FFE-4A01-AF87-260BC08D4879}" presName="firstChild" presStyleLbl="bgAccFollowNode1" presStyleIdx="2" presStyleCnt="3" custScaleX="114017" custScaleY="264214" custLinFactNeighborX="-24766" custLinFactNeighborY="-16170"/>
      <dgm:spPr/>
      <dgm:t>
        <a:bodyPr/>
        <a:lstStyle/>
        <a:p>
          <a:endParaRPr lang="zh-CN" altLang="en-US"/>
        </a:p>
      </dgm:t>
    </dgm:pt>
    <dgm:pt modelId="{BB6EDE51-D73F-4441-9DB9-C8A13FF9993C}" type="pres">
      <dgm:prSet presAssocID="{A6C57445-8FFE-4A01-AF87-260BC08D4879}" presName="firstChildTx" presStyleLbl="bgAccFollowNode1" presStyleIdx="2" presStyleCnt="3">
        <dgm:presLayoutVars>
          <dgm:bulletEnabled val="1"/>
        </dgm:presLayoutVars>
      </dgm:prSet>
      <dgm:spPr/>
      <dgm:t>
        <a:bodyPr/>
        <a:lstStyle/>
        <a:p>
          <a:endParaRPr lang="zh-CN" altLang="en-US"/>
        </a:p>
      </dgm:t>
    </dgm:pt>
    <dgm:pt modelId="{EBE21590-F00A-4E0E-8F8D-7648CF33A48B}" type="pres">
      <dgm:prSet presAssocID="{A6C57445-8FFE-4A01-AF87-260BC08D4879}" presName="negSpace" presStyleCnt="0"/>
      <dgm:spPr/>
    </dgm:pt>
    <dgm:pt modelId="{3BD745C0-F776-4D20-93E4-92B2881CA208}" type="pres">
      <dgm:prSet presAssocID="{A6C57445-8FFE-4A01-AF87-260BC08D4879}" presName="circle" presStyleLbl="node1" presStyleIdx="2" presStyleCnt="3" custLinFactY="12319" custLinFactNeighborX="-36228" custLinFactNeighborY="100000"/>
      <dgm:spPr/>
      <dgm:t>
        <a:bodyPr/>
        <a:lstStyle/>
        <a:p>
          <a:endParaRPr lang="zh-CN" altLang="en-US"/>
        </a:p>
      </dgm:t>
    </dgm:pt>
  </dgm:ptLst>
  <dgm:cxnLst>
    <dgm:cxn modelId="{9E05C437-4615-44E8-83CD-94DA9F03131A}" srcId="{69FEF216-52B1-481E-8843-6788FF4BF2D9}" destId="{A6C57445-8FFE-4A01-AF87-260BC08D4879}" srcOrd="2" destOrd="0" parTransId="{65A13A66-E3E7-4105-BFCF-BD010687465C}" sibTransId="{9B58C088-4273-4289-888C-C7E481B527D9}"/>
    <dgm:cxn modelId="{26C4033A-CC2B-4001-BCC9-EDD05AFA0135}" srcId="{69FEF216-52B1-481E-8843-6788FF4BF2D9}" destId="{A0578D97-54D3-4101-AE13-1D5D5722AE2F}" srcOrd="1" destOrd="0" parTransId="{3424208B-F152-49AC-A4B2-B8B7D410A39B}" sibTransId="{A32E463A-BDA6-4371-BA40-12E3F2F9B3E4}"/>
    <dgm:cxn modelId="{393A43F8-AACA-4C2B-8010-B91F361FEC9F}" srcId="{1D056800-80F4-4353-BB94-058AD89B1E63}" destId="{5C1BDA3C-2080-47F9-8364-5401970250CE}" srcOrd="0" destOrd="0" parTransId="{8734AFAC-74AD-494E-A147-438F55E7CCA7}" sibTransId="{CE1F043B-9220-478F-9143-FDC7268E5DD3}"/>
    <dgm:cxn modelId="{F4428167-A1A0-45CA-9E97-3D32289EEC1C}" type="presOf" srcId="{1D056800-80F4-4353-BB94-058AD89B1E63}" destId="{5786412F-2360-4E97-9332-1986DC0E2328}" srcOrd="0" destOrd="0" presId="urn:microsoft.com/office/officeart/2005/8/layout/hList9"/>
    <dgm:cxn modelId="{C0244CCB-F183-4E8F-ACC0-6B8408615D7E}" type="presOf" srcId="{A6C57445-8FFE-4A01-AF87-260BC08D4879}" destId="{3BD745C0-F776-4D20-93E4-92B2881CA208}" srcOrd="0" destOrd="0" presId="urn:microsoft.com/office/officeart/2005/8/layout/hList9"/>
    <dgm:cxn modelId="{671EE433-7988-4850-8E17-12B317FA2DE0}" srcId="{A6C57445-8FFE-4A01-AF87-260BC08D4879}" destId="{C45B9E5C-CC6A-44BA-A156-39CDC8392CE7}" srcOrd="0" destOrd="0" parTransId="{51520D7E-E165-46DE-8833-765392264CBE}" sibTransId="{59F166DC-04BD-4CD0-9D58-51F2223BFAFD}"/>
    <dgm:cxn modelId="{9FE2701C-3F12-4099-A871-0DE5BF20E393}" srcId="{69FEF216-52B1-481E-8843-6788FF4BF2D9}" destId="{1D056800-80F4-4353-BB94-058AD89B1E63}" srcOrd="0" destOrd="0" parTransId="{6602AD28-D617-42E8-A5E6-5FA254C430FF}" sibTransId="{113B14FA-F087-4883-B35F-917C34CDE809}"/>
    <dgm:cxn modelId="{6B98BD99-3030-47F3-B393-BB75A6F562A5}" type="presOf" srcId="{41A44CAD-1AAB-4ED4-8D0A-CB5545171315}" destId="{856C2CFD-A745-462A-B7CE-83F05407CAF1}" srcOrd="0" destOrd="0" presId="urn:microsoft.com/office/officeart/2005/8/layout/hList9"/>
    <dgm:cxn modelId="{7805E470-EFDD-41B0-897B-6C625E60BB00}" srcId="{A0578D97-54D3-4101-AE13-1D5D5722AE2F}" destId="{41A44CAD-1AAB-4ED4-8D0A-CB5545171315}" srcOrd="0" destOrd="0" parTransId="{0E85E6F7-B6E0-44D1-9711-A9CA29C81284}" sibTransId="{56849352-87CD-4CBB-98A8-A9DBEA691E31}"/>
    <dgm:cxn modelId="{920DFCAE-ECA2-4918-B3D7-EFE466465E9A}" type="presOf" srcId="{5C1BDA3C-2080-47F9-8364-5401970250CE}" destId="{7126F04A-199B-4FC7-9BF7-242E68D9AED5}" srcOrd="1" destOrd="0" presId="urn:microsoft.com/office/officeart/2005/8/layout/hList9"/>
    <dgm:cxn modelId="{A2A4DB20-997F-4FD5-AA8B-5D774C0069C9}" type="presOf" srcId="{C45B9E5C-CC6A-44BA-A156-39CDC8392CE7}" destId="{BB6EDE51-D73F-4441-9DB9-C8A13FF9993C}" srcOrd="1" destOrd="0" presId="urn:microsoft.com/office/officeart/2005/8/layout/hList9"/>
    <dgm:cxn modelId="{0F5A5093-C9E5-4715-AD7A-8D804D3A8E86}" type="presOf" srcId="{69FEF216-52B1-481E-8843-6788FF4BF2D9}" destId="{330D92C3-4C92-41FA-8485-5B7F8052E75E}" srcOrd="0" destOrd="0" presId="urn:microsoft.com/office/officeart/2005/8/layout/hList9"/>
    <dgm:cxn modelId="{EE83D060-CCF3-446A-A0A7-762C85417F2E}" type="presOf" srcId="{41A44CAD-1AAB-4ED4-8D0A-CB5545171315}" destId="{4415B79B-5350-4F02-AA84-95AC1046EA4C}" srcOrd="1" destOrd="0" presId="urn:microsoft.com/office/officeart/2005/8/layout/hList9"/>
    <dgm:cxn modelId="{6812450A-2F17-4361-873F-BC2B5FB64375}" type="presOf" srcId="{C45B9E5C-CC6A-44BA-A156-39CDC8392CE7}" destId="{D8B9A747-E6BD-4D9B-8058-5420472F53E4}" srcOrd="0" destOrd="0" presId="urn:microsoft.com/office/officeart/2005/8/layout/hList9"/>
    <dgm:cxn modelId="{4B270343-4AC3-4476-9CB9-19CADCE3C596}" type="presOf" srcId="{5C1BDA3C-2080-47F9-8364-5401970250CE}" destId="{4F1A0895-B190-4E20-A9D1-7A4B8BC742A8}" srcOrd="0" destOrd="0" presId="urn:microsoft.com/office/officeart/2005/8/layout/hList9"/>
    <dgm:cxn modelId="{D6261A86-916C-4512-BAC2-7A16F5808969}" type="presOf" srcId="{A0578D97-54D3-4101-AE13-1D5D5722AE2F}" destId="{3BB7C175-26DC-48CF-8F77-01E62CC10894}" srcOrd="0" destOrd="0" presId="urn:microsoft.com/office/officeart/2005/8/layout/hList9"/>
    <dgm:cxn modelId="{2DBFC104-15A9-4001-A002-C0092D344574}" type="presParOf" srcId="{330D92C3-4C92-41FA-8485-5B7F8052E75E}" destId="{E67378C8-EA19-494E-BA5D-0BBC4F9CADB8}" srcOrd="0" destOrd="0" presId="urn:microsoft.com/office/officeart/2005/8/layout/hList9"/>
    <dgm:cxn modelId="{9457552B-9DDE-47A2-9CAF-5A47CEE38931}" type="presParOf" srcId="{330D92C3-4C92-41FA-8485-5B7F8052E75E}" destId="{32F52C3D-3A05-417B-809C-8AD930059D5D}" srcOrd="1" destOrd="0" presId="urn:microsoft.com/office/officeart/2005/8/layout/hList9"/>
    <dgm:cxn modelId="{0E75B8E5-1934-4763-B556-8BB69521056C}" type="presParOf" srcId="{32F52C3D-3A05-417B-809C-8AD930059D5D}" destId="{EED7EC78-1141-4F99-B95B-A2E79BC2CFF8}" srcOrd="0" destOrd="0" presId="urn:microsoft.com/office/officeart/2005/8/layout/hList9"/>
    <dgm:cxn modelId="{E093F8E5-E8B3-489E-ACB4-CABBDB175B7F}" type="presParOf" srcId="{32F52C3D-3A05-417B-809C-8AD930059D5D}" destId="{04EABE91-5CD9-4586-9FE0-CE223A2FE1B3}" srcOrd="1" destOrd="0" presId="urn:microsoft.com/office/officeart/2005/8/layout/hList9"/>
    <dgm:cxn modelId="{396C2272-0EE7-4C2B-9B3B-2F0D34B13AAE}" type="presParOf" srcId="{04EABE91-5CD9-4586-9FE0-CE223A2FE1B3}" destId="{4F1A0895-B190-4E20-A9D1-7A4B8BC742A8}" srcOrd="0" destOrd="0" presId="urn:microsoft.com/office/officeart/2005/8/layout/hList9"/>
    <dgm:cxn modelId="{2096C7DC-42BA-4D40-A7B6-DB8526A0976F}" type="presParOf" srcId="{04EABE91-5CD9-4586-9FE0-CE223A2FE1B3}" destId="{7126F04A-199B-4FC7-9BF7-242E68D9AED5}" srcOrd="1" destOrd="0" presId="urn:microsoft.com/office/officeart/2005/8/layout/hList9"/>
    <dgm:cxn modelId="{761C1680-357E-4A07-9AD6-09AE833F0B53}" type="presParOf" srcId="{330D92C3-4C92-41FA-8485-5B7F8052E75E}" destId="{67B4AB72-6A53-4A04-8680-40201C735DDE}" srcOrd="2" destOrd="0" presId="urn:microsoft.com/office/officeart/2005/8/layout/hList9"/>
    <dgm:cxn modelId="{F8CFF1C9-A39E-405A-AF71-B5EEA9E7AAD6}" type="presParOf" srcId="{330D92C3-4C92-41FA-8485-5B7F8052E75E}" destId="{5786412F-2360-4E97-9332-1986DC0E2328}" srcOrd="3" destOrd="0" presId="urn:microsoft.com/office/officeart/2005/8/layout/hList9"/>
    <dgm:cxn modelId="{A91D58C3-DFB9-4FE1-A999-89C6C3A25FB3}" type="presParOf" srcId="{330D92C3-4C92-41FA-8485-5B7F8052E75E}" destId="{417794B2-43EE-43AA-80A2-FF31877AC4C2}" srcOrd="4" destOrd="0" presId="urn:microsoft.com/office/officeart/2005/8/layout/hList9"/>
    <dgm:cxn modelId="{510F9C6E-1808-4096-AE03-805B1E957B9E}" type="presParOf" srcId="{330D92C3-4C92-41FA-8485-5B7F8052E75E}" destId="{652C25AE-A386-47E8-9964-6D1D0C488572}" srcOrd="5" destOrd="0" presId="urn:microsoft.com/office/officeart/2005/8/layout/hList9"/>
    <dgm:cxn modelId="{8CDF3578-C5CA-4410-9300-9B21A0B7CDFC}" type="presParOf" srcId="{330D92C3-4C92-41FA-8485-5B7F8052E75E}" destId="{9DE273F2-83C1-4ED3-B758-3D8D7930789D}" srcOrd="6" destOrd="0" presId="urn:microsoft.com/office/officeart/2005/8/layout/hList9"/>
    <dgm:cxn modelId="{53DB12A1-5716-49B5-9389-F7A961DA369A}" type="presParOf" srcId="{9DE273F2-83C1-4ED3-B758-3D8D7930789D}" destId="{F41A85EF-E33B-40EB-BDF1-92741294D430}" srcOrd="0" destOrd="0" presId="urn:microsoft.com/office/officeart/2005/8/layout/hList9"/>
    <dgm:cxn modelId="{0AE69E28-743D-4CF2-A1BA-2ACC3C427333}" type="presParOf" srcId="{9DE273F2-83C1-4ED3-B758-3D8D7930789D}" destId="{A080A640-E01D-4FE0-B69C-800AA90BAFBF}" srcOrd="1" destOrd="0" presId="urn:microsoft.com/office/officeart/2005/8/layout/hList9"/>
    <dgm:cxn modelId="{A43A2B5A-8ACD-4CB8-87AF-8E2321EE95D9}" type="presParOf" srcId="{A080A640-E01D-4FE0-B69C-800AA90BAFBF}" destId="{856C2CFD-A745-462A-B7CE-83F05407CAF1}" srcOrd="0" destOrd="0" presId="urn:microsoft.com/office/officeart/2005/8/layout/hList9"/>
    <dgm:cxn modelId="{FF76CEB6-B7C9-4E3F-9E16-881E784F7DD1}" type="presParOf" srcId="{A080A640-E01D-4FE0-B69C-800AA90BAFBF}" destId="{4415B79B-5350-4F02-AA84-95AC1046EA4C}" srcOrd="1" destOrd="0" presId="urn:microsoft.com/office/officeart/2005/8/layout/hList9"/>
    <dgm:cxn modelId="{F71AD920-3F5B-48FA-BE2F-D43C4AC0A9F1}" type="presParOf" srcId="{330D92C3-4C92-41FA-8485-5B7F8052E75E}" destId="{0167330E-DC6C-4969-93C3-C38B389F2569}" srcOrd="7" destOrd="0" presId="urn:microsoft.com/office/officeart/2005/8/layout/hList9"/>
    <dgm:cxn modelId="{EA9772DE-B1D3-457E-8E64-D591ED237560}" type="presParOf" srcId="{330D92C3-4C92-41FA-8485-5B7F8052E75E}" destId="{3BB7C175-26DC-48CF-8F77-01E62CC10894}" srcOrd="8" destOrd="0" presId="urn:microsoft.com/office/officeart/2005/8/layout/hList9"/>
    <dgm:cxn modelId="{EEB323B2-EA6B-4F80-8D38-A685AA65F471}" type="presParOf" srcId="{330D92C3-4C92-41FA-8485-5B7F8052E75E}" destId="{27756B5C-A9A9-45E4-8F4E-48B7F69CE4B4}" srcOrd="9" destOrd="0" presId="urn:microsoft.com/office/officeart/2005/8/layout/hList9"/>
    <dgm:cxn modelId="{5B3BC0FA-26B0-4A1A-B16D-23C2D636A4A5}" type="presParOf" srcId="{330D92C3-4C92-41FA-8485-5B7F8052E75E}" destId="{C8E64916-16DA-4676-A33E-02B82C14AF87}" srcOrd="10" destOrd="0" presId="urn:microsoft.com/office/officeart/2005/8/layout/hList9"/>
    <dgm:cxn modelId="{3DA157E6-9337-4467-BD36-25A4E3452FB9}" type="presParOf" srcId="{330D92C3-4C92-41FA-8485-5B7F8052E75E}" destId="{65CC7FC4-7B28-49A0-9547-A336BACEE670}" srcOrd="11" destOrd="0" presId="urn:microsoft.com/office/officeart/2005/8/layout/hList9"/>
    <dgm:cxn modelId="{4A14C437-FE61-49B2-B02A-F1FA51E8362F}" type="presParOf" srcId="{65CC7FC4-7B28-49A0-9547-A336BACEE670}" destId="{8B2A5EDA-F418-415F-8509-751E90A01582}" srcOrd="0" destOrd="0" presId="urn:microsoft.com/office/officeart/2005/8/layout/hList9"/>
    <dgm:cxn modelId="{EEE8E4BE-EDD1-4A09-B9A9-5DCFD72AD2D0}" type="presParOf" srcId="{65CC7FC4-7B28-49A0-9547-A336BACEE670}" destId="{635052A4-9098-447A-AF3D-BDDCCB8B53BB}" srcOrd="1" destOrd="0" presId="urn:microsoft.com/office/officeart/2005/8/layout/hList9"/>
    <dgm:cxn modelId="{EE7FC151-E118-44A9-9B39-88838009AEC2}" type="presParOf" srcId="{635052A4-9098-447A-AF3D-BDDCCB8B53BB}" destId="{D8B9A747-E6BD-4D9B-8058-5420472F53E4}" srcOrd="0" destOrd="0" presId="urn:microsoft.com/office/officeart/2005/8/layout/hList9"/>
    <dgm:cxn modelId="{39B49028-D054-41AC-B34A-03E2FE4AE405}" type="presParOf" srcId="{635052A4-9098-447A-AF3D-BDDCCB8B53BB}" destId="{BB6EDE51-D73F-4441-9DB9-C8A13FF9993C}" srcOrd="1" destOrd="0" presId="urn:microsoft.com/office/officeart/2005/8/layout/hList9"/>
    <dgm:cxn modelId="{29EEF476-2BA2-4F2E-A7AB-A5AD209CF2BC}" type="presParOf" srcId="{330D92C3-4C92-41FA-8485-5B7F8052E75E}" destId="{EBE21590-F00A-4E0E-8F8D-7648CF33A48B}" srcOrd="12" destOrd="0" presId="urn:microsoft.com/office/officeart/2005/8/layout/hList9"/>
    <dgm:cxn modelId="{6612ECBD-269B-4A4D-9C18-A79AA131F5B5}" type="presParOf" srcId="{330D92C3-4C92-41FA-8485-5B7F8052E75E}" destId="{3BD745C0-F776-4D20-93E4-92B2881CA208}" srcOrd="13" destOrd="0" presId="urn:microsoft.com/office/officeart/2005/8/layout/hList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0.31089</cdr:x>
      <cdr:y>0.19211</cdr:y>
    </cdr:from>
    <cdr:to>
      <cdr:x>0.65356</cdr:x>
      <cdr:y>0.79287</cdr:y>
    </cdr:to>
    <cdr:sp macro="" textlink="">
      <cdr:nvSpPr>
        <cdr:cNvPr id="2"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0"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1"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2"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4"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6"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8"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drawings/drawing2.xml><?xml version="1.0" encoding="utf-8"?>
<c:userShapes xmlns:c="http://schemas.openxmlformats.org/drawingml/2006/chart">
  <cdr:relSizeAnchor xmlns:cdr="http://schemas.openxmlformats.org/drawingml/2006/chartDrawing">
    <cdr:from>
      <cdr:x>0.31089</cdr:x>
      <cdr:y>0.19211</cdr:y>
    </cdr:from>
    <cdr:to>
      <cdr:x>0.65356</cdr:x>
      <cdr:y>0.79287</cdr:y>
    </cdr:to>
    <cdr:sp macro="" textlink="">
      <cdr:nvSpPr>
        <cdr:cNvPr id="2"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0"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1"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2"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4"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6"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8"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20"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21"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drawings/drawing3.xml><?xml version="1.0" encoding="utf-8"?>
<c:userShapes xmlns:c="http://schemas.openxmlformats.org/drawingml/2006/chart">
  <cdr:relSizeAnchor xmlns:cdr="http://schemas.openxmlformats.org/drawingml/2006/chartDrawing">
    <cdr:from>
      <cdr:x>0.31089</cdr:x>
      <cdr:y>0.19211</cdr:y>
    </cdr:from>
    <cdr:to>
      <cdr:x>0.65356</cdr:x>
      <cdr:y>0.79287</cdr:y>
    </cdr:to>
    <cdr:sp macro="" textlink="">
      <cdr:nvSpPr>
        <cdr:cNvPr id="2"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0"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1"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2"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4"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6"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8"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20"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21"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22"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2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24"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2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26"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2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28"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2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30"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1"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32"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34"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36"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38"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0"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41"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2"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4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4"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4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6"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4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8"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4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50"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51"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52"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5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0.3283</cdr:x>
      <cdr:y>0.38851</cdr:y>
    </cdr:from>
    <cdr:to>
      <cdr:x>0.63327</cdr:x>
      <cdr:y>0.65005</cdr:y>
    </cdr:to>
    <cdr:sp macro="" textlink="">
      <cdr:nvSpPr>
        <cdr:cNvPr id="54" name="文本框 29"/>
        <cdr:cNvSpPr txBox="1"/>
      </cdr:nvSpPr>
      <cdr:spPr>
        <a:xfrm xmlns:a="http://schemas.openxmlformats.org/drawingml/2006/main">
          <a:off x="1016000" y="685800"/>
          <a:ext cx="943789"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CN"/>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r>
            <a:rPr lang="en-US" altLang="zh-CN" sz="2400" dirty="0" smtClean="0">
              <a:solidFill>
                <a:sysClr val="windowText" lastClr="000000">
                  <a:lumMod val="50000"/>
                  <a:lumOff val="50000"/>
                </a:sysClr>
              </a:solidFill>
              <a:latin typeface="Impact" panose="020B0806030902050204" pitchFamily="34" charset="0"/>
            </a:rPr>
            <a:t>14</a:t>
          </a:r>
          <a:r>
            <a:rPr lang="en-US" altLang="zh-CN" sz="1500" dirty="0" smtClean="0">
              <a:solidFill>
                <a:sysClr val="windowText" lastClr="000000">
                  <a:lumMod val="50000"/>
                  <a:lumOff val="50000"/>
                </a:sysClr>
              </a:solidFill>
              <a:latin typeface="Impact" panose="020B0806030902050204" pitchFamily="34" charset="0"/>
            </a:rPr>
            <a:t>%</a:t>
          </a:r>
          <a:endParaRPr lang="zh-CN" altLang="en-US" sz="1500" dirty="0">
            <a:solidFill>
              <a:sysClr val="windowText" lastClr="000000">
                <a:lumMod val="50000"/>
                <a:lumOff val="50000"/>
              </a:sysClr>
            </a:solidFill>
            <a:latin typeface="Impact" panose="020B0806030902050204" pitchFamily="34" charset="0"/>
          </a:endParaRPr>
        </a:p>
      </cdr:txBody>
    </cdr:sp>
  </cdr:relSizeAnchor>
  <cdr:relSizeAnchor xmlns:cdr="http://schemas.openxmlformats.org/drawingml/2006/chartDrawing">
    <cdr:from>
      <cdr:x>0.31089</cdr:x>
      <cdr:y>0.19211</cdr:y>
    </cdr:from>
    <cdr:to>
      <cdr:x>0.65356</cdr:x>
      <cdr:y>0.79287</cdr:y>
    </cdr:to>
    <cdr:sp macro="" textlink="">
      <cdr:nvSpPr>
        <cdr:cNvPr id="55"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56"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57"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58"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59"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60"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1"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62"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3"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64"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5"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66"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7"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68"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9"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0"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71"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2"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73"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4"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75"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6"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77"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8"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79"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80"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1"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82"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3"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84"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5"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86"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7"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88"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9"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0"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91"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2"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93"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4"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95"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6"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97"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8"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99"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00"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01"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02"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03"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04"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05"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06"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0.3283</cdr:x>
      <cdr:y>0.38851</cdr:y>
    </cdr:from>
    <cdr:to>
      <cdr:x>0.63327</cdr:x>
      <cdr:y>0.65005</cdr:y>
    </cdr:to>
    <cdr:sp macro="" textlink="">
      <cdr:nvSpPr>
        <cdr:cNvPr id="107" name="文本框 29"/>
        <cdr:cNvSpPr txBox="1"/>
      </cdr:nvSpPr>
      <cdr:spPr>
        <a:xfrm xmlns:a="http://schemas.openxmlformats.org/drawingml/2006/main">
          <a:off x="1016000" y="685800"/>
          <a:ext cx="943789"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CN"/>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r>
            <a:rPr lang="en-US" altLang="zh-CN" sz="2400" dirty="0" smtClean="0">
              <a:solidFill>
                <a:sysClr val="windowText" lastClr="000000">
                  <a:lumMod val="50000"/>
                  <a:lumOff val="50000"/>
                </a:sysClr>
              </a:solidFill>
              <a:latin typeface="Impact" panose="020B0806030902050204" pitchFamily="34" charset="0"/>
            </a:rPr>
            <a:t>14</a:t>
          </a:r>
          <a:r>
            <a:rPr lang="en-US" altLang="zh-CN" sz="1500" dirty="0" smtClean="0">
              <a:solidFill>
                <a:sysClr val="windowText" lastClr="000000">
                  <a:lumMod val="50000"/>
                  <a:lumOff val="50000"/>
                </a:sysClr>
              </a:solidFill>
              <a:latin typeface="Impact" panose="020B0806030902050204" pitchFamily="34" charset="0"/>
            </a:rPr>
            <a:t>%</a:t>
          </a:r>
          <a:endParaRPr lang="zh-CN" altLang="en-US" sz="1500" dirty="0">
            <a:solidFill>
              <a:sysClr val="windowText" lastClr="000000">
                <a:lumMod val="50000"/>
                <a:lumOff val="50000"/>
              </a:sysClr>
            </a:solidFill>
            <a:latin typeface="Impact" panose="020B080603090205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0.31089</cdr:x>
      <cdr:y>0.19211</cdr:y>
    </cdr:from>
    <cdr:to>
      <cdr:x>0.65356</cdr:x>
      <cdr:y>0.79287</cdr:y>
    </cdr:to>
    <cdr:sp macro="" textlink="">
      <cdr:nvSpPr>
        <cdr:cNvPr id="2"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0"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1"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2"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4"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6"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8"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20"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21"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22"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2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24"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2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26"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2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28"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2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30"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1"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32"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34"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36"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38"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0"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41"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2"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4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4"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45"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6"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47"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48"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49"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50"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51"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52"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5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55"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56"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57"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58"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59"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60"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1"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62"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3"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64"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5"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66"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7"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68"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69"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0"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71"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2"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73"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4"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75"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6"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77"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78"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79"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80"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1"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82"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3"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84"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5"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86"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7"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88"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89"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0"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91"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2"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93"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4"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95"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6"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97"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98"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99"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00"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01"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02"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03"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04"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0.31089</cdr:x>
      <cdr:y>0.19211</cdr:y>
    </cdr:from>
    <cdr:to>
      <cdr:x>0.65356</cdr:x>
      <cdr:y>0.79287</cdr:y>
    </cdr:to>
    <cdr:sp macro="" textlink="">
      <cdr:nvSpPr>
        <cdr:cNvPr id="105" name="椭圆 1"/>
        <cdr:cNvSpPr/>
      </cdr:nvSpPr>
      <cdr:spPr>
        <a:xfrm xmlns:a="http://schemas.openxmlformats.org/drawingml/2006/main">
          <a:off x="1282818" y="452146"/>
          <a:ext cx="1413952" cy="141393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106"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0.3283</cdr:x>
      <cdr:y>0.38851</cdr:y>
    </cdr:from>
    <cdr:to>
      <cdr:x>0.63327</cdr:x>
      <cdr:y>0.65005</cdr:y>
    </cdr:to>
    <cdr:sp macro="" textlink="">
      <cdr:nvSpPr>
        <cdr:cNvPr id="107" name="文本框 29"/>
        <cdr:cNvSpPr txBox="1"/>
      </cdr:nvSpPr>
      <cdr:spPr>
        <a:xfrm xmlns:a="http://schemas.openxmlformats.org/drawingml/2006/main">
          <a:off x="1015993" y="685792"/>
          <a:ext cx="943793"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CN"/>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r>
            <a:rPr lang="en-US" altLang="zh-CN" sz="2400" dirty="0" smtClean="0">
              <a:solidFill>
                <a:sysClr val="windowText" lastClr="000000">
                  <a:lumMod val="50000"/>
                  <a:lumOff val="50000"/>
                </a:sysClr>
              </a:solidFill>
              <a:latin typeface="Impact" panose="020B0806030902050204" pitchFamily="34" charset="0"/>
            </a:rPr>
            <a:t>2</a:t>
          </a:r>
          <a:r>
            <a:rPr lang="en-US" altLang="zh-CN" sz="1500" dirty="0" smtClean="0">
              <a:solidFill>
                <a:sysClr val="windowText" lastClr="000000">
                  <a:lumMod val="50000"/>
                  <a:lumOff val="50000"/>
                </a:sysClr>
              </a:solidFill>
              <a:latin typeface="Impact" panose="020B0806030902050204" pitchFamily="34" charset="0"/>
            </a:rPr>
            <a:t>%</a:t>
          </a:r>
          <a:endParaRPr lang="zh-CN" altLang="en-US" sz="1500" dirty="0">
            <a:solidFill>
              <a:sysClr val="windowText" lastClr="000000">
                <a:lumMod val="50000"/>
                <a:lumOff val="50000"/>
              </a:sysClr>
            </a:solidFill>
            <a:latin typeface="Impact" panose="020B080603090205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576299-F284-4EAA-AA23-4862DC5082EB}" type="datetimeFigureOut">
              <a:rPr lang="zh-CN" altLang="en-US" smtClean="0"/>
              <a:pPr/>
              <a:t>2017/7/17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0B313C-6B84-469A-A8BF-E1E0C9F599AB}" type="slidenum">
              <a:rPr lang="zh-CN" altLang="en-US" smtClean="0"/>
              <a:pPr/>
              <a:t>‹#›</a:t>
            </a:fld>
            <a:endParaRPr lang="zh-CN" altLang="en-US"/>
          </a:p>
        </p:txBody>
      </p:sp>
    </p:spTree>
    <p:extLst>
      <p:ext uri="{BB962C8B-B14F-4D97-AF65-F5344CB8AC3E}">
        <p14:creationId xmlns:p14="http://schemas.microsoft.com/office/powerpoint/2010/main" xmlns="" val="2280160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bwMode="auto">
          <a:noFill/>
          <a:ln>
            <a:solidFill>
              <a:srgbClr val="000000"/>
            </a:solidFill>
            <a:miter lim="800000"/>
            <a:headEnd/>
            <a:tailEnd/>
          </a:ln>
        </p:spPr>
      </p:sp>
      <p:sp>
        <p:nvSpPr>
          <p:cNvPr id="110595" name="备注占位符 2"/>
          <p:cNvSpPr>
            <a:spLocks noGrp="1"/>
          </p:cNvSpPr>
          <p:nvPr>
            <p:ph type="body" idx="1"/>
          </p:nvPr>
        </p:nvSpPr>
        <p:spPr bwMode="auto">
          <a:noFill/>
        </p:spPr>
        <p:txBody>
          <a:bodyPr/>
          <a:lstStyle/>
          <a:p>
            <a:endParaRPr lang="zh-CN" altLang="en-US" dirty="0" smtClean="0"/>
          </a:p>
        </p:txBody>
      </p:sp>
      <p:sp>
        <p:nvSpPr>
          <p:cNvPr id="110596"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21B6EB-22E9-4AD4-8B35-DC2567C7B420}" type="slidenum">
              <a:rPr lang="zh-CN" altLang="en-US" smtClean="0">
                <a:latin typeface="Arial" pitchFamily="34" charset="0"/>
              </a:rPr>
              <a:pPr/>
              <a:t>1</a:t>
            </a:fld>
            <a:endParaRPr lang="zh-CN"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10</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11</a:t>
            </a:fld>
            <a:endParaRPr lang="zh-CN" altLang="en-US"/>
          </a:p>
        </p:txBody>
      </p:sp>
    </p:spTree>
    <p:extLst>
      <p:ext uri="{BB962C8B-B14F-4D97-AF65-F5344CB8AC3E}">
        <p14:creationId xmlns:p14="http://schemas.microsoft.com/office/powerpoint/2010/main" xmlns="" val="2917431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12</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13</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14</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15</a:t>
            </a:fld>
            <a:endParaRPr lang="zh-CN" altLang="en-US"/>
          </a:p>
        </p:txBody>
      </p:sp>
    </p:spTree>
    <p:extLst>
      <p:ext uri="{BB962C8B-B14F-4D97-AF65-F5344CB8AC3E}">
        <p14:creationId xmlns:p14="http://schemas.microsoft.com/office/powerpoint/2010/main" xmlns="" val="4179032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16</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幻灯片图像占位符 1"/>
          <p:cNvSpPr>
            <a:spLocks noGrp="1" noRot="1" noChangeAspect="1" noTextEdit="1"/>
          </p:cNvSpPr>
          <p:nvPr>
            <p:ph type="sldImg"/>
          </p:nvPr>
        </p:nvSpPr>
        <p:spPr bwMode="auto">
          <a:noFill/>
          <a:ln>
            <a:solidFill>
              <a:srgbClr val="000000"/>
            </a:solidFill>
            <a:miter lim="800000"/>
            <a:headEnd/>
            <a:tailEnd/>
          </a:ln>
        </p:spPr>
      </p:sp>
      <p:sp>
        <p:nvSpPr>
          <p:cNvPr id="117763" name="备注占位符 2"/>
          <p:cNvSpPr>
            <a:spLocks noGrp="1"/>
          </p:cNvSpPr>
          <p:nvPr>
            <p:ph type="body" idx="1"/>
          </p:nvPr>
        </p:nvSpPr>
        <p:spPr bwMode="auto">
          <a:noFill/>
        </p:spPr>
        <p:txBody>
          <a:bodyPr/>
          <a:lstStyle/>
          <a:p>
            <a:endParaRPr lang="zh-CN" altLang="en-US" smtClean="0"/>
          </a:p>
        </p:txBody>
      </p:sp>
      <p:sp>
        <p:nvSpPr>
          <p:cNvPr id="117764"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B1FF7D-3406-4B40-BE5E-0BC9DA2305A9}" type="slidenum">
              <a:rPr lang="zh-CN" altLang="en-US" smtClean="0">
                <a:latin typeface="Arial" pitchFamily="34" charset="0"/>
              </a:rPr>
              <a:pPr/>
              <a:t>17</a:t>
            </a:fld>
            <a:endParaRPr lang="zh-CN" alt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18</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19</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2</a:t>
            </a:fld>
            <a:endParaRPr lang="zh-CN" altLang="en-US"/>
          </a:p>
        </p:txBody>
      </p:sp>
    </p:spTree>
    <p:extLst>
      <p:ext uri="{BB962C8B-B14F-4D97-AF65-F5344CB8AC3E}">
        <p14:creationId xmlns:p14="http://schemas.microsoft.com/office/powerpoint/2010/main" xmlns="" val="2884223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20</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21</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22</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23</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24</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25</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26</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27</a:t>
            </a:fld>
            <a:endParaRPr lang="zh-CN" altLang="en-US"/>
          </a:p>
        </p:txBody>
      </p:sp>
    </p:spTree>
    <p:extLst>
      <p:ext uri="{BB962C8B-B14F-4D97-AF65-F5344CB8AC3E}">
        <p14:creationId xmlns="" xmlns:p14="http://schemas.microsoft.com/office/powerpoint/2010/main" val="4197568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28</a:t>
            </a:fld>
            <a:endParaRPr lang="zh-CN" altLang="en-US"/>
          </a:p>
        </p:txBody>
      </p:sp>
    </p:spTree>
    <p:extLst>
      <p:ext uri="{BB962C8B-B14F-4D97-AF65-F5344CB8AC3E}">
        <p14:creationId xmlns:p14="http://schemas.microsoft.com/office/powerpoint/2010/main" xmlns="" val="4179032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29</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3</a:t>
            </a:fld>
            <a:endParaRPr lang="zh-CN" altLang="en-US"/>
          </a:p>
        </p:txBody>
      </p:sp>
    </p:spTree>
    <p:extLst>
      <p:ext uri="{BB962C8B-B14F-4D97-AF65-F5344CB8AC3E}">
        <p14:creationId xmlns:p14="http://schemas.microsoft.com/office/powerpoint/2010/main" xmlns="" val="376113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30</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31</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32</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33</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34</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35</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36</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37</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38</a:t>
            </a:fld>
            <a:endParaRPr lang="zh-CN" altLang="en-US"/>
          </a:p>
        </p:txBody>
      </p:sp>
    </p:spTree>
    <p:extLst>
      <p:ext uri="{BB962C8B-B14F-4D97-AF65-F5344CB8AC3E}">
        <p14:creationId xmlns="" xmlns:p14="http://schemas.microsoft.com/office/powerpoint/2010/main" val="4179032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39</a:t>
            </a:fld>
            <a:endParaRPr lang="zh-CN" altLang="en-US"/>
          </a:p>
        </p:txBody>
      </p:sp>
    </p:spTree>
    <p:extLst>
      <p:ext uri="{BB962C8B-B14F-4D97-AF65-F5344CB8AC3E}">
        <p14:creationId xmlns="" xmlns:p14="http://schemas.microsoft.com/office/powerpoint/2010/main" val="4179032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4</a:t>
            </a:fld>
            <a:endParaRPr lang="zh-CN" altLang="en-US"/>
          </a:p>
        </p:txBody>
      </p:sp>
    </p:spTree>
    <p:extLst>
      <p:ext uri="{BB962C8B-B14F-4D97-AF65-F5344CB8AC3E}">
        <p14:creationId xmlns:p14="http://schemas.microsoft.com/office/powerpoint/2010/main" xmlns="" val="4179032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40</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41</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42</a:t>
            </a:fld>
            <a:endParaRPr lang="zh-CN" altLang="en-US"/>
          </a:p>
        </p:txBody>
      </p:sp>
    </p:spTree>
    <p:extLst>
      <p:ext uri="{BB962C8B-B14F-4D97-AF65-F5344CB8AC3E}">
        <p14:creationId xmlns="" xmlns:p14="http://schemas.microsoft.com/office/powerpoint/2010/main" val="4179032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43</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44</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45</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46</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47</a:t>
            </a:fld>
            <a:endParaRPr lang="zh-CN" altLang="en-US"/>
          </a:p>
        </p:txBody>
      </p:sp>
    </p:spTree>
    <p:extLst>
      <p:ext uri="{BB962C8B-B14F-4D97-AF65-F5344CB8AC3E}">
        <p14:creationId xmlns="" xmlns:p14="http://schemas.microsoft.com/office/powerpoint/2010/main" val="4179032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48</a:t>
            </a:fld>
            <a:endParaRPr lang="zh-CN" altLang="en-US"/>
          </a:p>
        </p:txBody>
      </p:sp>
    </p:spTree>
    <p:extLst>
      <p:ext uri="{BB962C8B-B14F-4D97-AF65-F5344CB8AC3E}">
        <p14:creationId xmlns="" xmlns:p14="http://schemas.microsoft.com/office/powerpoint/2010/main" val="41790322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49</a:t>
            </a:fld>
            <a:endParaRPr lang="zh-CN" altLang="en-US"/>
          </a:p>
        </p:txBody>
      </p:sp>
    </p:spTree>
    <p:extLst>
      <p:ext uri="{BB962C8B-B14F-4D97-AF65-F5344CB8AC3E}">
        <p14:creationId xmlns="" xmlns:p14="http://schemas.microsoft.com/office/powerpoint/2010/main" val="417903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5</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50</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51</a:t>
            </a:fld>
            <a:endParaRPr lang="zh-CN" altLang="en-US"/>
          </a:p>
        </p:txBody>
      </p:sp>
    </p:spTree>
    <p:extLst>
      <p:ext uri="{BB962C8B-B14F-4D97-AF65-F5344CB8AC3E}">
        <p14:creationId xmlns="" xmlns:p14="http://schemas.microsoft.com/office/powerpoint/2010/main" val="41790322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52</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53</a:t>
            </a:fld>
            <a:endParaRPr lang="zh-CN" altLang="en-US"/>
          </a:p>
        </p:txBody>
      </p:sp>
    </p:spTree>
    <p:extLst>
      <p:ext uri="{BB962C8B-B14F-4D97-AF65-F5344CB8AC3E}">
        <p14:creationId xmlns="" xmlns:p14="http://schemas.microsoft.com/office/powerpoint/2010/main" val="41790322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54</a:t>
            </a:fld>
            <a:endParaRPr lang="zh-CN" altLang="en-US"/>
          </a:p>
        </p:txBody>
      </p:sp>
    </p:spTree>
    <p:extLst>
      <p:ext uri="{BB962C8B-B14F-4D97-AF65-F5344CB8AC3E}">
        <p14:creationId xmlns="" xmlns:p14="http://schemas.microsoft.com/office/powerpoint/2010/main" val="4179032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55</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56</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57</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58</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59</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6</a:t>
            </a:fld>
            <a:endParaRPr lang="zh-CN" altLang="en-US"/>
          </a:p>
        </p:txBody>
      </p:sp>
    </p:spTree>
    <p:extLst>
      <p:ext uri="{BB962C8B-B14F-4D97-AF65-F5344CB8AC3E}">
        <p14:creationId xmlns:p14="http://schemas.microsoft.com/office/powerpoint/2010/main" xmlns="" val="16862713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60</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61</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62</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63</a:t>
            </a:fld>
            <a:endParaRPr lang="zh-CN" altLang="en-US"/>
          </a:p>
        </p:txBody>
      </p:sp>
    </p:spTree>
    <p:extLst>
      <p:ext uri="{BB962C8B-B14F-4D97-AF65-F5344CB8AC3E}">
        <p14:creationId xmlns="" xmlns:p14="http://schemas.microsoft.com/office/powerpoint/2010/main" val="41790322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64</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67</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68</a:t>
            </a:fld>
            <a:endParaRPr lang="zh-CN" altLang="en-US"/>
          </a:p>
        </p:txBody>
      </p:sp>
    </p:spTree>
    <p:extLst>
      <p:ext uri="{BB962C8B-B14F-4D97-AF65-F5344CB8AC3E}">
        <p14:creationId xmlns:p14="http://schemas.microsoft.com/office/powerpoint/2010/main" xmlns="" val="41790322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69</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70</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71</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7</a:t>
            </a:fld>
            <a:endParaRPr lang="zh-CN" altLang="en-US"/>
          </a:p>
        </p:txBody>
      </p:sp>
    </p:spTree>
    <p:extLst>
      <p:ext uri="{BB962C8B-B14F-4D97-AF65-F5344CB8AC3E}">
        <p14:creationId xmlns:p14="http://schemas.microsoft.com/office/powerpoint/2010/main" xmlns="" val="29953240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72</a:t>
            </a:fld>
            <a:endParaRPr lang="zh-CN" altLang="en-US"/>
          </a:p>
        </p:txBody>
      </p:sp>
    </p:spTree>
    <p:extLst>
      <p:ext uri="{BB962C8B-B14F-4D97-AF65-F5344CB8AC3E}">
        <p14:creationId xmlns="" xmlns:p14="http://schemas.microsoft.com/office/powerpoint/2010/main" val="933340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74</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89</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90</a:t>
            </a:fld>
            <a:endParaRPr lang="zh-CN" altLang="en-US"/>
          </a:p>
        </p:txBody>
      </p:sp>
    </p:spTree>
    <p:extLst>
      <p:ext uri="{BB962C8B-B14F-4D97-AF65-F5344CB8AC3E}">
        <p14:creationId xmlns="" xmlns:p14="http://schemas.microsoft.com/office/powerpoint/2010/main" val="41975680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91</a:t>
            </a:fld>
            <a:endParaRPr lang="zh-CN" altLang="en-US"/>
          </a:p>
        </p:txBody>
      </p:sp>
    </p:spTree>
    <p:extLst>
      <p:ext uri="{BB962C8B-B14F-4D97-AF65-F5344CB8AC3E}">
        <p14:creationId xmlns:p14="http://schemas.microsoft.com/office/powerpoint/2010/main" xmlns="" val="41790322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103</a:t>
            </a:fld>
            <a:endParaRPr lang="zh-CN" altLang="en-US"/>
          </a:p>
        </p:txBody>
      </p:sp>
    </p:spTree>
    <p:extLst>
      <p:ext uri="{BB962C8B-B14F-4D97-AF65-F5344CB8AC3E}">
        <p14:creationId xmlns:p14="http://schemas.microsoft.com/office/powerpoint/2010/main" xmlns="" val="300895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8</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9</a:t>
            </a:fld>
            <a:endParaRPr lang="zh-CN" altLang="en-US"/>
          </a:p>
        </p:txBody>
      </p:sp>
    </p:spTree>
    <p:extLst>
      <p:ext uri="{BB962C8B-B14F-4D97-AF65-F5344CB8AC3E}">
        <p14:creationId xmlns:p14="http://schemas.microsoft.com/office/powerpoint/2010/main" xmlns="" val="93334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9" name="组合 8"/>
          <p:cNvGrpSpPr/>
          <p:nvPr userDrawn="1"/>
        </p:nvGrpSpPr>
        <p:grpSpPr>
          <a:xfrm>
            <a:off x="611560" y="685255"/>
            <a:ext cx="7920880" cy="45719"/>
            <a:chOff x="3060700" y="4724400"/>
            <a:chExt cx="5955507" cy="31432"/>
          </a:xfrm>
        </p:grpSpPr>
        <p:cxnSp>
          <p:nvCxnSpPr>
            <p:cNvPr id="10" name="直接连接符 9"/>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220290833"/>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pPr/>
              <a:t>2017/7/17</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pPr/>
              <a:t>‹#›</a:t>
            </a:fld>
            <a:endParaRPr lang="zh-CN" altLang="en-US"/>
          </a:p>
        </p:txBody>
      </p:sp>
    </p:spTree>
    <p:extLst>
      <p:ext uri="{BB962C8B-B14F-4D97-AF65-F5344CB8AC3E}">
        <p14:creationId xmlns:p14="http://schemas.microsoft.com/office/powerpoint/2010/main" xmlns="" val="3086816442"/>
      </p:ext>
    </p:extLst>
  </p:cSld>
  <p:clrMapOvr>
    <a:masterClrMapping/>
  </p:clrMapOvr>
  <p:transition spd="slow" advTm="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pPr/>
              <a:t>2017/7/17</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pPr/>
              <a:t>‹#›</a:t>
            </a:fld>
            <a:endParaRPr lang="zh-CN" altLang="en-US"/>
          </a:p>
        </p:txBody>
      </p:sp>
    </p:spTree>
    <p:extLst>
      <p:ext uri="{BB962C8B-B14F-4D97-AF65-F5344CB8AC3E}">
        <p14:creationId xmlns:p14="http://schemas.microsoft.com/office/powerpoint/2010/main" xmlns="" val="3006070919"/>
      </p:ext>
    </p:extLst>
  </p:cSld>
  <p:clrMapOvr>
    <a:masterClrMapping/>
  </p:clrMapOvr>
  <p:transition spd="slow" advTm="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pPr/>
              <a:t>2017/7/17</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pPr/>
              <a:t>‹#›</a:t>
            </a:fld>
            <a:endParaRPr lang="zh-CN" altLang="en-US"/>
          </a:p>
        </p:txBody>
      </p:sp>
    </p:spTree>
    <p:extLst>
      <p:ext uri="{BB962C8B-B14F-4D97-AF65-F5344CB8AC3E}">
        <p14:creationId xmlns:p14="http://schemas.microsoft.com/office/powerpoint/2010/main" xmlns="" val="4063625389"/>
      </p:ext>
    </p:extLst>
  </p:cSld>
  <p:clrMapOvr>
    <a:masterClrMapping/>
  </p:clrMapOvr>
  <p:transition spd="slow" advTm="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cxnSp>
        <p:nvCxnSpPr>
          <p:cNvPr id="3" name="直接连接符 2"/>
          <p:cNvCxnSpPr/>
          <p:nvPr userDrawn="1"/>
        </p:nvCxnSpPr>
        <p:spPr>
          <a:xfrm>
            <a:off x="515257" y="624114"/>
            <a:ext cx="3192647" cy="52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436096" y="629351"/>
            <a:ext cx="326465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80476122"/>
      </p:ext>
    </p:extLst>
  </p:cSld>
  <p:clrMapOvr>
    <a:masterClrMapping/>
  </p:clrMapOvr>
  <p:transition spd="slow" advTm="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59187004"/>
      </p:ext>
    </p:extLst>
  </p:cSld>
  <p:clrMapOvr>
    <a:masterClrMapping/>
  </p:clrMapOvr>
  <p:transition spd="slow" advTm="0">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7" name="矩形 6"/>
          <p:cNvSpPr/>
          <p:nvPr userDrawn="1"/>
        </p:nvSpPr>
        <p:spPr>
          <a:xfrm>
            <a:off x="0" y="1"/>
            <a:ext cx="9144000" cy="699542"/>
          </a:xfrm>
          <a:prstGeom prst="rect">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79513" y="-20538"/>
            <a:ext cx="1704311" cy="720080"/>
          </a:xfrm>
          <a:prstGeom prst="rect">
            <a:avLst/>
          </a:prstGeom>
        </p:spPr>
      </p:pic>
    </p:spTree>
    <p:extLst>
      <p:ext uri="{BB962C8B-B14F-4D97-AF65-F5344CB8AC3E}">
        <p14:creationId xmlns:p14="http://schemas.microsoft.com/office/powerpoint/2010/main" xmlns="" val="2396423928"/>
      </p:ext>
    </p:extLst>
  </p:cSld>
  <p:clrMapOvr>
    <a:masterClrMapping/>
  </p:clrMapOvr>
  <p:transition spd="slow" advClick="0" advTm="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740"/>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xmlns="" val="3914410177"/>
      </p:ext>
    </p:extLst>
  </p:cSld>
  <p:clrMapOvr>
    <a:masterClrMapping/>
  </p:clrMapOvr>
  <p:transition spd="slow" advClick="0" advTm="0">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57152918"/>
      </p:ext>
    </p:extLst>
  </p:cSld>
  <p:clrMapOvr>
    <a:masterClrMapping/>
  </p:clrMapOvr>
  <p:transition spd="slow" advClick="0" advTm="0">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22353951"/>
      </p:ext>
    </p:extLst>
  </p:cSld>
  <p:clrMapOvr>
    <a:masterClrMapping/>
  </p:clrMapOvr>
  <p:transition spd="slow" advClick="0" advTm="0">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69677868"/>
      </p:ext>
    </p:extLst>
  </p:cSld>
  <p:clrMapOvr>
    <a:masterClrMapping/>
  </p:clrMapOvr>
  <p:transition spd="slow" advClick="0"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2" name="组合 8"/>
          <p:cNvGrpSpPr/>
          <p:nvPr userDrawn="1"/>
        </p:nvGrpSpPr>
        <p:grpSpPr>
          <a:xfrm>
            <a:off x="611560" y="685255"/>
            <a:ext cx="7920880" cy="45719"/>
            <a:chOff x="3060700" y="4724400"/>
            <a:chExt cx="5955507" cy="31432"/>
          </a:xfrm>
        </p:grpSpPr>
        <p:cxnSp>
          <p:nvCxnSpPr>
            <p:cNvPr id="10" name="直接连接符 9"/>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userDrawn="1"/>
        </p:nvSpPr>
        <p:spPr>
          <a:xfrm>
            <a:off x="0" y="134636"/>
            <a:ext cx="2150287" cy="461665"/>
          </a:xfrm>
          <a:prstGeom prst="rect">
            <a:avLst/>
          </a:prstGeom>
          <a:noFill/>
        </p:spPr>
        <p:txBody>
          <a:bodyPr wrap="square" lIns="91440" tIns="45720" rIns="91440" bIns="45720">
            <a:spAutoFit/>
          </a:bodyPr>
          <a:lstStyle/>
          <a:p>
            <a:pPr algn="ctr"/>
            <a:r>
              <a:rPr lang="zh-CN" alt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科技报告中心</a:t>
            </a:r>
            <a:endParaRPr lang="zh-CN" alt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xmlns="" val="2220290833"/>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79732733"/>
      </p:ext>
    </p:extLst>
  </p:cSld>
  <p:clrMapOvr>
    <a:masterClrMapping/>
  </p:clrMapOvr>
  <p:transition spd="slow" advClick="0" advTm="0">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52028829"/>
      </p:ext>
    </p:extLst>
  </p:cSld>
  <p:clrMapOvr>
    <a:masterClrMapping/>
  </p:clrMapOvr>
  <p:transition spd="slow" advClick="0" advTm="0">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83510918"/>
      </p:ext>
    </p:extLst>
  </p:cSld>
  <p:clrMapOvr>
    <a:masterClrMapping/>
  </p:clrMapOvr>
  <p:transition spd="slow" advClick="0" advTm="0">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457200" y="205979"/>
            <a:ext cx="8229600" cy="4388644"/>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ko-KR" altLang="en-US" noProof="1"/>
          </a:p>
        </p:txBody>
      </p:sp>
      <p:sp>
        <p:nvSpPr>
          <p:cNvPr id="3" name="Rectangle 4"/>
          <p:cNvSpPr>
            <a:spLocks noGrp="1" noChangeArrowheads="1"/>
          </p:cNvSpPr>
          <p:nvPr>
            <p:ph type="dt" sz="half" idx="10"/>
          </p:nvPr>
        </p:nvSpPr>
        <p:spPr>
          <a:xfrm>
            <a:off x="457200" y="4684713"/>
            <a:ext cx="2133600" cy="357187"/>
          </a:xfrm>
          <a:prstGeom prst="rect">
            <a:avLst/>
          </a:prstGeom>
        </p:spPr>
        <p:txBody>
          <a:bodyPr wrap="square" lIns="68580" tIns="34290" rIns="68580" bIns="34290" numCol="1" anchorCtr="0" compatLnSpc="1">
            <a:prstTxWarp prst="textNoShape">
              <a:avLst/>
            </a:prstTxWarp>
          </a:bodyPr>
          <a:lstStyle>
            <a:lvl1pPr>
              <a:defRPr>
                <a:solidFill>
                  <a:srgbClr val="898989"/>
                </a:solidFill>
                <a:latin typeface="HY헤드라인M"/>
                <a:ea typeface="HY헤드라인M"/>
                <a:cs typeface="HY헤드라인M"/>
              </a:defRPr>
            </a:lvl1pPr>
          </a:lstStyle>
          <a:p>
            <a:pPr>
              <a:defRPr/>
            </a:pPr>
            <a:endParaRPr lang="en-US" altLang="ko-KR"/>
          </a:p>
        </p:txBody>
      </p:sp>
      <p:sp>
        <p:nvSpPr>
          <p:cNvPr id="4" name="Rectangle 6"/>
          <p:cNvSpPr>
            <a:spLocks noGrp="1" noChangeArrowheads="1"/>
          </p:cNvSpPr>
          <p:nvPr>
            <p:ph type="sldNum" sz="quarter" idx="11"/>
          </p:nvPr>
        </p:nvSpPr>
        <p:spPr>
          <a:xfrm>
            <a:off x="6553200" y="4767263"/>
            <a:ext cx="2133600" cy="274637"/>
          </a:xfrm>
          <a:prstGeom prst="rect">
            <a:avLst/>
          </a:prstGeom>
        </p:spPr>
        <p:txBody>
          <a:bodyPr wrap="square" lIns="68580" tIns="34290" rIns="68580" bIns="34290" numCol="1" anchorCtr="0" compatLnSpc="1">
            <a:prstTxWarp prst="textNoShape">
              <a:avLst/>
            </a:prstTxWarp>
          </a:bodyPr>
          <a:lstStyle>
            <a:lvl1pPr algn="ctr">
              <a:defRPr>
                <a:solidFill>
                  <a:srgbClr val="898989"/>
                </a:solidFill>
                <a:latin typeface="Arial" charset="0"/>
                <a:ea typeface="HY헤드라인M"/>
                <a:cs typeface="HY헤드라인M"/>
              </a:defRPr>
            </a:lvl1pPr>
          </a:lstStyle>
          <a:p>
            <a:pPr>
              <a:defRPr/>
            </a:pPr>
            <a:fld id="{C3F70B44-89FF-478D-854F-F4EDDE9851C8}" type="slidenum">
              <a:rPr lang="en-US" altLang="ko-KR"/>
              <a:pPr>
                <a:defRPr/>
              </a:pPr>
              <a:t>‹#›</a:t>
            </a:fld>
            <a:endParaRPr lang="en-US" altLang="ko-KR"/>
          </a:p>
        </p:txBody>
      </p:sp>
      <p:sp>
        <p:nvSpPr>
          <p:cNvPr id="5" name="页脚占位符 2"/>
          <p:cNvSpPr>
            <a:spLocks noGrp="1"/>
          </p:cNvSpPr>
          <p:nvPr>
            <p:ph type="ftr" sz="quarter" idx="12"/>
          </p:nvPr>
        </p:nvSpPr>
        <p:spPr>
          <a:xfrm>
            <a:off x="3124200" y="4929188"/>
            <a:ext cx="2895600" cy="274637"/>
          </a:xfrm>
          <a:prstGeom prst="rect">
            <a:avLst/>
          </a:prstGeom>
        </p:spPr>
        <p:txBody>
          <a:bodyPr lIns="68580" tIns="34290" rIns="68580" bIns="34290"/>
          <a:lstStyle>
            <a:lvl1pPr fontAlgn="auto">
              <a:spcBef>
                <a:spcPts val="0"/>
              </a:spcBef>
              <a:spcAft>
                <a:spcPts val="0"/>
              </a:spcAft>
              <a:buFontTx/>
              <a:buNone/>
              <a:defRPr>
                <a:solidFill>
                  <a:schemeClr val="tx1">
                    <a:tint val="75000"/>
                  </a:schemeClr>
                </a:solidFill>
                <a:latin typeface="+mn-lt"/>
                <a:ea typeface="+mn-ea"/>
              </a:defRPr>
            </a:lvl1pPr>
          </a:lstStyle>
          <a:p>
            <a:pPr>
              <a:defRPr/>
            </a:pP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2"/>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767263"/>
            <a:ext cx="2133600" cy="274637"/>
          </a:xfrm>
          <a:prstGeom prst="rect">
            <a:avLst/>
          </a:prstGeom>
        </p:spPr>
        <p:txBody>
          <a:bodyPr/>
          <a:lstStyle>
            <a:lvl1pPr>
              <a:defRPr/>
            </a:lvl1pPr>
          </a:lstStyle>
          <a:p>
            <a:pPr>
              <a:defRPr/>
            </a:pPr>
            <a:fld id="{9AA3120A-B636-4F2E-A96B-2D278298D7FE}" type="datetimeFigureOut">
              <a:rPr lang="zh-CN" altLang="en-US"/>
              <a:pPr>
                <a:defRPr/>
              </a:pPr>
              <a:t>2017/7/17</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FA34B579-2A1D-4ED0-BC3F-61799CADB930}" type="slidenum">
              <a:rPr lang="zh-CN" altLang="en-US"/>
              <a:pPr>
                <a:defRPr/>
              </a:pPr>
              <a:t>‹#›</a:t>
            </a:fld>
            <a:endParaRPr lang="zh-CN" altLang="en-US"/>
          </a:p>
        </p:txBody>
      </p:sp>
    </p:spTree>
  </p:cSld>
  <p:clrMapOvr>
    <a:masterClrMapping/>
  </p:clrMapOvr>
  <p:transition>
    <p:split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pPr/>
              <a:t>2017/7/17</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pPr/>
              <a:t>‹#›</a:t>
            </a:fld>
            <a:endParaRPr lang="zh-CN" altLang="en-US"/>
          </a:p>
        </p:txBody>
      </p:sp>
    </p:spTree>
    <p:extLst>
      <p:ext uri="{BB962C8B-B14F-4D97-AF65-F5344CB8AC3E}">
        <p14:creationId xmlns:p14="http://schemas.microsoft.com/office/powerpoint/2010/main" xmlns="" val="35460277"/>
      </p:ext>
    </p:extLst>
  </p:cSld>
  <p:clrMapOvr>
    <a:masterClrMapping/>
  </p:clrMapOvr>
  <p:transition spd="slow"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pPr/>
              <a:t>2017/7/17</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pPr/>
              <a:t>‹#›</a:t>
            </a:fld>
            <a:endParaRPr lang="zh-CN" altLang="en-US"/>
          </a:p>
        </p:txBody>
      </p:sp>
    </p:spTree>
    <p:extLst>
      <p:ext uri="{BB962C8B-B14F-4D97-AF65-F5344CB8AC3E}">
        <p14:creationId xmlns:p14="http://schemas.microsoft.com/office/powerpoint/2010/main" xmlns="" val="1532898058"/>
      </p:ext>
    </p:extLst>
  </p:cSld>
  <p:clrMapOvr>
    <a:masterClrMapping/>
  </p:clrMapOvr>
  <p:transition spd="slow"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pPr/>
              <a:t>2017/7/17</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pPr/>
              <a:t>‹#›</a:t>
            </a:fld>
            <a:endParaRPr lang="zh-CN" altLang="en-US"/>
          </a:p>
        </p:txBody>
      </p:sp>
    </p:spTree>
    <p:extLst>
      <p:ext uri="{BB962C8B-B14F-4D97-AF65-F5344CB8AC3E}">
        <p14:creationId xmlns:p14="http://schemas.microsoft.com/office/powerpoint/2010/main" xmlns="" val="3768661256"/>
      </p:ext>
    </p:extLst>
  </p:cSld>
  <p:clrMapOvr>
    <a:masterClrMapping/>
  </p:clrMapOvr>
  <p:transition spd="slow"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pPr/>
              <a:t>2017/7/17</a:t>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pPr/>
              <a:t>‹#›</a:t>
            </a:fld>
            <a:endParaRPr lang="zh-CN" altLang="en-US"/>
          </a:p>
        </p:txBody>
      </p:sp>
    </p:spTree>
    <p:extLst>
      <p:ext uri="{BB962C8B-B14F-4D97-AF65-F5344CB8AC3E}">
        <p14:creationId xmlns:p14="http://schemas.microsoft.com/office/powerpoint/2010/main" xmlns="" val="2568500226"/>
      </p:ext>
    </p:extLst>
  </p:cSld>
  <p:clrMapOvr>
    <a:masterClrMapping/>
  </p:clrMapOvr>
  <p:transition spd="slow" advTm="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pPr/>
              <a:t>2017/7/17</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pPr/>
              <a:t>‹#›</a:t>
            </a:fld>
            <a:endParaRPr lang="zh-CN" altLang="en-US"/>
          </a:p>
        </p:txBody>
      </p:sp>
    </p:spTree>
    <p:extLst>
      <p:ext uri="{BB962C8B-B14F-4D97-AF65-F5344CB8AC3E}">
        <p14:creationId xmlns:p14="http://schemas.microsoft.com/office/powerpoint/2010/main" xmlns="" val="856123228"/>
      </p:ext>
    </p:extLst>
  </p:cSld>
  <p:clrMapOvr>
    <a:masterClrMapping/>
  </p:clrMapOvr>
  <p:transition spd="slow" advTm="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pPr/>
              <a:t>2017/7/17</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pPr/>
              <a:t>‹#›</a:t>
            </a:fld>
            <a:endParaRPr lang="zh-CN" altLang="en-US"/>
          </a:p>
        </p:txBody>
      </p:sp>
      <p:sp>
        <p:nvSpPr>
          <p:cNvPr id="8" name="矩形 7"/>
          <p:cNvSpPr/>
          <p:nvPr userDrawn="1"/>
        </p:nvSpPr>
        <p:spPr>
          <a:xfrm>
            <a:off x="0" y="134636"/>
            <a:ext cx="2150287" cy="461665"/>
          </a:xfrm>
          <a:prstGeom prst="rect">
            <a:avLst/>
          </a:prstGeom>
          <a:noFill/>
        </p:spPr>
        <p:txBody>
          <a:bodyPr wrap="square" lIns="91440" tIns="45720" rIns="91440" bIns="45720">
            <a:spAutoFit/>
          </a:bodyPr>
          <a:lstStyle/>
          <a:p>
            <a:pPr algn="ctr"/>
            <a:r>
              <a:rPr lang="zh-CN" alt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科技报告中心</a:t>
            </a:r>
            <a:endParaRPr lang="zh-CN" alt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xmlns="" val="3992275005"/>
      </p:ext>
    </p:extLst>
  </p:cSld>
  <p:clrMapOvr>
    <a:masterClrMapping/>
  </p:clrMapOvr>
  <p:transition spd="slow" advTm="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pPr/>
              <a:t>2017/7/17</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pPr/>
              <a:t>‹#›</a:t>
            </a:fld>
            <a:endParaRPr lang="zh-CN" altLang="en-US"/>
          </a:p>
        </p:txBody>
      </p:sp>
    </p:spTree>
    <p:extLst>
      <p:ext uri="{BB962C8B-B14F-4D97-AF65-F5344CB8AC3E}">
        <p14:creationId xmlns:p14="http://schemas.microsoft.com/office/powerpoint/2010/main" xmlns="" val="2117752989"/>
      </p:ext>
    </p:extLst>
  </p:cSld>
  <p:clrMapOvr>
    <a:masterClrMapping/>
  </p:clrMapOvr>
  <p:transition spd="slow" advTm="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cstate="print">
            <a:lum/>
          </a:blip>
          <a:srcRect/>
          <a:stretch>
            <a:fillRect/>
          </a:stretch>
        </a:blipFill>
        <a:effectLst/>
      </p:bgPr>
    </p:bg>
    <p:spTree>
      <p:nvGrpSpPr>
        <p:cNvPr id="1" name=""/>
        <p:cNvGrpSpPr/>
        <p:nvPr/>
      </p:nvGrpSpPr>
      <p:grpSpPr>
        <a:xfrm>
          <a:off x="0" y="0"/>
          <a:ext cx="0" cy="0"/>
          <a:chOff x="0" y="0"/>
          <a:chExt cx="0" cy="0"/>
        </a:xfrm>
      </p:grpSpPr>
      <p:pic>
        <p:nvPicPr>
          <p:cNvPr id="2" name="Picture 11" descr="a"/>
          <p:cNvPicPr>
            <a:picLocks noChangeAspect="1" noChangeArrowheads="1"/>
          </p:cNvPicPr>
          <p:nvPr userDrawn="1"/>
        </p:nvPicPr>
        <p:blipFill>
          <a:blip r:embed="rId27" cstate="print">
            <a:duotone>
              <a:schemeClr val="accent1">
                <a:shade val="45000"/>
                <a:satMod val="135000"/>
              </a:schemeClr>
              <a:prstClr val="white"/>
            </a:duotone>
          </a:blip>
          <a:srcRect/>
          <a:stretch>
            <a:fillRect/>
          </a:stretch>
        </p:blipFill>
        <p:spPr bwMode="auto">
          <a:xfrm>
            <a:off x="7076445" y="4691615"/>
            <a:ext cx="1859028" cy="288000"/>
          </a:xfrm>
          <a:prstGeom prst="rect">
            <a:avLst/>
          </a:prstGeom>
          <a:noFill/>
          <a:ln w="9525">
            <a:noFill/>
            <a:miter lim="800000"/>
            <a:headEnd/>
            <a:tailEnd/>
          </a:ln>
        </p:spPr>
      </p:pic>
    </p:spTree>
    <p:extLst>
      <p:ext uri="{BB962C8B-B14F-4D97-AF65-F5344CB8AC3E}">
        <p14:creationId xmlns:p14="http://schemas.microsoft.com/office/powerpoint/2010/main" xmlns="" val="3956387720"/>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Lst>
  <p:transition spd="slow" advTm="0">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20013;&#22830;&#36130;&#25919;&#31185;&#25216;&#35745;&#21010;&#31185;&#25216;&#25253;&#21578;&#26242;&#34892;&#31649;&#29702;&#21150;&#27861;.pdf"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30.xml"/><Relationship Id="rId1" Type="http://schemas.openxmlformats.org/officeDocument/2006/relationships/slideLayout" Target="../slideLayouts/slideLayout8.xml"/><Relationship Id="rId4" Type="http://schemas.openxmlformats.org/officeDocument/2006/relationships/slide" Target="slide45.xml"/></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218.26.177.53/Admin/Content/StudyTraining.aspx?categoryId=3&#160;" TargetMode="Externa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3.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hyperlink" Target="&#20851;&#20110;&#21152;&#24555;&#24314;&#31435;&#22269;&#23478;&#31185;&#25216;&#25253;&#21578;&#21046;&#24230;&#30340;&#25351;&#23548;&#24847;&#35265;.docx" TargetMode="External"/><Relationship Id="rId18" Type="http://schemas.openxmlformats.org/officeDocument/2006/relationships/image" Target="../media/image42.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41.png"/><Relationship Id="rId2" Type="http://schemas.openxmlformats.org/officeDocument/2006/relationships/notesSlide" Target="../notesSlides/notesSlide16.xml"/><Relationship Id="rId16"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hyperlink" Target="&#20851;&#20110;&#28145;&#21270;&#20013;&#22830;&#36130;&#25919;&#31185;&#25216;&#35745;&#21010;&#31649;&#29702;&#25913;&#38761;&#26041;&#26696;&#30340;&#36890;&#30693;.docx" TargetMode="External"/><Relationship Id="rId10" Type="http://schemas.openxmlformats.org/officeDocument/2006/relationships/hyperlink" Target="&#22269;&#21153;&#38498;&#20851;&#20110;&#25913;&#36827;&#21152;&#24378;&#20013;&#22830;&#36130;&#25919;&#31185;&#30740;&#39033;&#30446;&#21644;&#36164;&#37329;&#31649;&#29702;&#30340;&#33509;&#24178;&#24847;&#35265;.pdf" TargetMode="External"/><Relationship Id="rId19" Type="http://schemas.openxmlformats.org/officeDocument/2006/relationships/hyperlink" Target="&#20013;&#22830;&#36130;&#25919;&#31185;&#25216;&#35745;&#21010;&#31185;&#25216;&#25253;&#21578;&#26242;&#34892;&#31649;&#29702;&#21150;&#27861;.pdf" TargetMode="External"/><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hyperlink" Target="&#25688;&#35201;&#31034;&#20363;.pdf" TargetMode="External"/><Relationship Id="rId3" Type="http://schemas.openxmlformats.org/officeDocument/2006/relationships/diagramData" Target="../diagrams/data1.xml"/><Relationship Id="rId7" Type="http://schemas.openxmlformats.org/officeDocument/2006/relationships/slide" Target="slide63.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hyperlink" Target="911400007485927717--20111101057-02.pdf"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hyperlink" Target="&#25688;&#35201;&#31034;&#20363;.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slide" Target="slide66.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hyperlink" Target="&#20013;&#22830;&#36130;&#25919;&#31185;&#25216;&#35745;&#21010;&#31185;&#25216;&#25253;&#21578;&#26242;&#34892;&#31649;&#29702;&#21150;&#27861;.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30.xml"/><Relationship Id="rId1" Type="http://schemas.openxmlformats.org/officeDocument/2006/relationships/slideLayout" Target="../slideLayouts/slideLayout8.xml"/><Relationship Id="rId6" Type="http://schemas.openxmlformats.org/officeDocument/2006/relationships/slide" Target="slide56.xml"/><Relationship Id="rId5" Type="http://schemas.openxmlformats.org/officeDocument/2006/relationships/slide" Target="slide62.xml"/><Relationship Id="rId4" Type="http://schemas.openxmlformats.org/officeDocument/2006/relationships/slide" Target="slide4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www.sxinfo.gov.cn/"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218.26.177.53/index2.aspx" TargetMode="External"/><Relationship Id="rId5" Type="http://schemas.openxmlformats.org/officeDocument/2006/relationships/image" Target="../media/image104.png"/><Relationship Id="rId4" Type="http://schemas.openxmlformats.org/officeDocument/2006/relationships/slide" Target="slide76.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tags" Target="../tags/tag5.xml"/></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image" Target="../media/image107.jpeg"/><Relationship Id="rId1" Type="http://schemas.openxmlformats.org/officeDocument/2006/relationships/slideLayout" Target="../slideLayouts/slideLayout8.xml"/><Relationship Id="rId5" Type="http://schemas.openxmlformats.org/officeDocument/2006/relationships/slide" Target="slide96.xml"/><Relationship Id="rId4" Type="http://schemas.openxmlformats.org/officeDocument/2006/relationships/slide" Target="slide92.xml"/></Relationships>
</file>

<file path=ppt/slides/_rels/slide9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142875" y="928688"/>
            <a:ext cx="8858250" cy="3786187"/>
          </a:xfrm>
          <a:prstGeom prst="rect">
            <a:avLst/>
          </a:prstGeom>
          <a:solidFill>
            <a:schemeClr val="bg2"/>
          </a:solidFill>
          <a:ln>
            <a:solidFill>
              <a:schemeClr val="accent1"/>
            </a:solidFill>
          </a:ln>
        </p:spPr>
        <p:txBody>
          <a:bodyPr>
            <a:normAutofit/>
          </a:bodyPr>
          <a:lstStyle/>
          <a:p>
            <a:pPr marL="0" marR="0" lvl="0" indent="0" algn="ctr" defTabSz="914400" rtl="0" eaLnBrk="1" fontAlgn="auto" latinLnBrk="0" hangingPunct="1">
              <a:lnSpc>
                <a:spcPct val="125000"/>
              </a:lnSpc>
              <a:spcBef>
                <a:spcPct val="0"/>
              </a:spcBef>
              <a:spcAft>
                <a:spcPts val="0"/>
              </a:spcAft>
              <a:buClrTx/>
              <a:buSzTx/>
              <a:buFontTx/>
              <a:buNone/>
              <a:tabLst/>
              <a:defRPr/>
            </a:pPr>
            <a:r>
              <a:rPr kumimoji="0" lang="zh-CN" altLang="en-US" sz="600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华文琥珀" pitchFamily="2" charset="-122"/>
                <a:ea typeface="华文琥珀" pitchFamily="2" charset="-122"/>
                <a:cs typeface="+mn-ea"/>
              </a:rPr>
              <a:t>山西科技报告制度建设</a:t>
            </a:r>
            <a:r>
              <a:rPr kumimoji="0" lang="en-US" altLang="zh-CN" sz="600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华文琥珀" pitchFamily="2" charset="-122"/>
                <a:ea typeface="华文琥珀" pitchFamily="2" charset="-122"/>
                <a:cs typeface="+mn-ea"/>
              </a:rPr>
              <a:t/>
            </a:r>
            <a:br>
              <a:rPr kumimoji="0" lang="en-US" altLang="zh-CN" sz="600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华文琥珀" pitchFamily="2" charset="-122"/>
                <a:ea typeface="华文琥珀" pitchFamily="2" charset="-122"/>
                <a:cs typeface="+mn-ea"/>
              </a:rPr>
            </a:br>
            <a:r>
              <a:rPr kumimoji="0" lang="zh-CN" altLang="en-US" sz="600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华文琥珀" pitchFamily="2" charset="-122"/>
                <a:ea typeface="华文琥珀" pitchFamily="2" charset="-122"/>
                <a:cs typeface="+mn-ea"/>
              </a:rPr>
              <a:t>专题培训会</a:t>
            </a:r>
          </a:p>
        </p:txBody>
      </p:sp>
    </p:spTree>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9097" y="265472"/>
            <a:ext cx="7875639"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rPr>
              <a:t>科技报告与创新活动的关系</a:t>
            </a:r>
            <a:endParaRPr lang="zh-CN" altLang="en-US" sz="2400" dirty="0">
              <a:latin typeface="微软雅黑" pitchFamily="34" charset="-122"/>
              <a:ea typeface="微软雅黑" pitchFamily="34" charset="-122"/>
            </a:endParaRPr>
          </a:p>
        </p:txBody>
      </p:sp>
      <p:cxnSp>
        <p:nvCxnSpPr>
          <p:cNvPr id="4" name="直接箭头连接符 3"/>
          <p:cNvCxnSpPr/>
          <p:nvPr/>
        </p:nvCxnSpPr>
        <p:spPr>
          <a:xfrm>
            <a:off x="4143375" y="1800225"/>
            <a:ext cx="1588" cy="301625"/>
          </a:xfrm>
          <a:prstGeom prst="straightConnector1">
            <a:avLst/>
          </a:prstGeom>
          <a:ln w="25400">
            <a:tailEnd type="arrow" w="sm" len="sm"/>
          </a:ln>
        </p:spPr>
        <p:style>
          <a:lnRef idx="1">
            <a:schemeClr val="accent1"/>
          </a:lnRef>
          <a:fillRef idx="0">
            <a:schemeClr val="accent1"/>
          </a:fillRef>
          <a:effectRef idx="0">
            <a:schemeClr val="accent1"/>
          </a:effectRef>
          <a:fontRef idx="minor">
            <a:schemeClr val="tx1"/>
          </a:fontRef>
        </p:style>
      </p:cxnSp>
      <p:sp>
        <p:nvSpPr>
          <p:cNvPr id="5" name="TextBox 38"/>
          <p:cNvSpPr txBox="1">
            <a:spLocks noChangeArrowheads="1"/>
          </p:cNvSpPr>
          <p:nvPr/>
        </p:nvSpPr>
        <p:spPr bwMode="auto">
          <a:xfrm>
            <a:off x="1254125" y="750888"/>
            <a:ext cx="2960688" cy="814390"/>
          </a:xfrm>
          <a:prstGeom prst="rect">
            <a:avLst/>
          </a:prstGeom>
          <a:noFill/>
          <a:ln w="25400">
            <a:solidFill>
              <a:srgbClr val="C00000"/>
            </a:solidFill>
            <a:miter lim="800000"/>
            <a:headEnd/>
            <a:tailEnd/>
          </a:ln>
        </p:spPr>
        <p:txBody>
          <a:bodyPr>
            <a:spAutoFit/>
          </a:bodyPr>
          <a:lstStyle/>
          <a:p>
            <a:pPr marL="0" lvl="1">
              <a:lnSpc>
                <a:spcPct val="150000"/>
              </a:lnSpc>
              <a:defRPr/>
            </a:pPr>
            <a:r>
              <a:rPr lang="zh-CN" altLang="en-US" sz="1100" b="1" dirty="0">
                <a:latin typeface="+mn-ea"/>
                <a:ea typeface="+mn-ea"/>
                <a:cs typeface="+mn-ea"/>
              </a:rPr>
              <a:t>在</a:t>
            </a:r>
            <a:r>
              <a:rPr lang="zh-CN" altLang="en-US" sz="1100" b="1" dirty="0">
                <a:solidFill>
                  <a:srgbClr val="C00000"/>
                </a:solidFill>
                <a:latin typeface="+mn-ea"/>
                <a:ea typeface="+mn-ea"/>
                <a:cs typeface="+mn-ea"/>
              </a:rPr>
              <a:t>科研立项阶段</a:t>
            </a:r>
            <a:r>
              <a:rPr lang="zh-CN" altLang="en-US" sz="1100" b="1" dirty="0">
                <a:solidFill>
                  <a:srgbClr val="10253F"/>
                </a:solidFill>
                <a:latin typeface="+mn-ea"/>
                <a:ea typeface="+mn-ea"/>
                <a:cs typeface="+mn-ea"/>
              </a:rPr>
              <a:t>，科研人员将提交申报书和合同书等材料，它们属于科研档案，一般不纳入科技报告范畴。</a:t>
            </a:r>
            <a:endParaRPr lang="en-US" altLang="zh-CN" sz="1100" b="1" dirty="0">
              <a:solidFill>
                <a:srgbClr val="10253F"/>
              </a:solidFill>
              <a:latin typeface="+mn-ea"/>
              <a:ea typeface="+mn-ea"/>
              <a:cs typeface="+mn-ea"/>
            </a:endParaRPr>
          </a:p>
        </p:txBody>
      </p:sp>
      <p:cxnSp>
        <p:nvCxnSpPr>
          <p:cNvPr id="6" name="直接连接符 5"/>
          <p:cNvCxnSpPr/>
          <p:nvPr/>
        </p:nvCxnSpPr>
        <p:spPr>
          <a:xfrm flipH="1">
            <a:off x="4070350" y="3536950"/>
            <a:ext cx="1588" cy="228600"/>
          </a:xfrm>
          <a:prstGeom prst="line">
            <a:avLst/>
          </a:prstGeom>
          <a:ln w="25400">
            <a:tailEnd type="none" w="sm" len="sm"/>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6267450" y="1809750"/>
            <a:ext cx="0" cy="301625"/>
          </a:xfrm>
          <a:prstGeom prst="straightConnector1">
            <a:avLst/>
          </a:prstGeom>
          <a:ln w="25400">
            <a:tailEnd type="arrow" w="sm" len="sm"/>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rot="5400000">
            <a:off x="1983581" y="1969294"/>
            <a:ext cx="319088" cy="0"/>
          </a:xfrm>
          <a:prstGeom prst="straightConnector1">
            <a:avLst/>
          </a:prstGeom>
          <a:ln w="25400">
            <a:tailEnd type="arrow" w="sm" len="sm"/>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0800000" flipV="1">
            <a:off x="2124075" y="1797050"/>
            <a:ext cx="5191125" cy="25400"/>
          </a:xfrm>
          <a:prstGeom prst="line">
            <a:avLst/>
          </a:prstGeom>
          <a:ln w="254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0" name="AutoShape 23"/>
          <p:cNvSpPr>
            <a:spLocks noChangeArrowheads="1"/>
          </p:cNvSpPr>
          <p:nvPr/>
        </p:nvSpPr>
        <p:spPr bwMode="auto">
          <a:xfrm>
            <a:off x="1431925" y="2003425"/>
            <a:ext cx="1482725" cy="387350"/>
          </a:xfrm>
          <a:prstGeom prst="bevel">
            <a:avLst>
              <a:gd name="adj" fmla="val 11458"/>
            </a:avLst>
          </a:prstGeom>
          <a:solidFill>
            <a:schemeClr val="accent1">
              <a:lumMod val="75000"/>
            </a:schemeClr>
          </a:solidFill>
          <a:ln w="9525">
            <a:noFill/>
            <a:miter lim="800000"/>
          </a:ln>
          <a:effectLst/>
        </p:spPr>
        <p:txBody>
          <a:bodyPr wrap="none" anchor="ctr"/>
          <a:lstStyle/>
          <a:p>
            <a:pPr>
              <a:defRPr/>
            </a:pPr>
            <a:endParaRPr lang="zh-CN" altLang="en-US" sz="1100">
              <a:latin typeface="+mn-ea"/>
              <a:ea typeface="+mn-ea"/>
              <a:cs typeface="+mn-ea"/>
            </a:endParaRPr>
          </a:p>
        </p:txBody>
      </p:sp>
      <p:sp>
        <p:nvSpPr>
          <p:cNvPr id="11" name="AutoShape 24"/>
          <p:cNvSpPr>
            <a:spLocks noChangeArrowheads="1"/>
          </p:cNvSpPr>
          <p:nvPr/>
        </p:nvSpPr>
        <p:spPr bwMode="auto">
          <a:xfrm>
            <a:off x="1428750" y="2390775"/>
            <a:ext cx="1500188" cy="1128713"/>
          </a:xfrm>
          <a:prstGeom prst="bevel">
            <a:avLst>
              <a:gd name="adj" fmla="val 2736"/>
            </a:avLst>
          </a:prstGeom>
          <a:solidFill>
            <a:schemeClr val="accent1">
              <a:lumMod val="40000"/>
              <a:lumOff val="60000"/>
              <a:alpha val="70000"/>
            </a:schemeClr>
          </a:solidFill>
          <a:ln w="9525">
            <a:noFill/>
            <a:miter lim="800000"/>
          </a:ln>
          <a:effectLst/>
        </p:spPr>
        <p:txBody>
          <a:bodyPr wrap="none" lIns="144000" tIns="180000"/>
          <a:lstStyle/>
          <a:p>
            <a:pPr eaLnBrk="0" hangingPunct="0">
              <a:lnSpc>
                <a:spcPct val="90000"/>
              </a:lnSpc>
              <a:spcBef>
                <a:spcPct val="45000"/>
              </a:spcBef>
              <a:defRPr/>
            </a:pPr>
            <a:endParaRPr lang="ko-KR" altLang="en-US" sz="1100">
              <a:solidFill>
                <a:srgbClr val="000000"/>
              </a:solidFill>
              <a:latin typeface="+mn-ea"/>
              <a:ea typeface="+mn-ea"/>
              <a:cs typeface="+mn-ea"/>
            </a:endParaRPr>
          </a:p>
        </p:txBody>
      </p:sp>
      <p:sp>
        <p:nvSpPr>
          <p:cNvPr id="12" name="矩形 1"/>
          <p:cNvSpPr>
            <a:spLocks noChangeArrowheads="1"/>
          </p:cNvSpPr>
          <p:nvPr/>
        </p:nvSpPr>
        <p:spPr bwMode="auto">
          <a:xfrm>
            <a:off x="1611313" y="2024063"/>
            <a:ext cx="1209675" cy="400050"/>
          </a:xfrm>
          <a:prstGeom prst="rect">
            <a:avLst/>
          </a:prstGeom>
          <a:noFill/>
          <a:ln w="9525">
            <a:noFill/>
            <a:miter lim="800000"/>
            <a:headEnd/>
            <a:tailEnd/>
          </a:ln>
        </p:spPr>
        <p:txBody>
          <a:bodyPr wrap="none">
            <a:spAutoFit/>
          </a:bodyPr>
          <a:lstStyle/>
          <a:p>
            <a:pPr algn="ctr">
              <a:defRPr/>
            </a:pPr>
            <a:r>
              <a:rPr lang="zh-CN" altLang="en-US" sz="2000" dirty="0">
                <a:solidFill>
                  <a:schemeClr val="bg1"/>
                </a:solidFill>
                <a:latin typeface="华文行楷" pitchFamily="2" charset="-122"/>
                <a:ea typeface="华文行楷" pitchFamily="2" charset="-122"/>
                <a:cs typeface="+mn-ea"/>
              </a:rPr>
              <a:t>科研立项</a:t>
            </a:r>
            <a:endParaRPr lang="en-US" altLang="zh-CN" sz="2000" dirty="0">
              <a:solidFill>
                <a:schemeClr val="bg1"/>
              </a:solidFill>
              <a:latin typeface="华文行楷" pitchFamily="2" charset="-122"/>
              <a:ea typeface="华文行楷" pitchFamily="2" charset="-122"/>
              <a:cs typeface="+mn-ea"/>
            </a:endParaRPr>
          </a:p>
        </p:txBody>
      </p:sp>
      <p:sp>
        <p:nvSpPr>
          <p:cNvPr id="13" name="矩形 12"/>
          <p:cNvSpPr/>
          <p:nvPr/>
        </p:nvSpPr>
        <p:spPr>
          <a:xfrm>
            <a:off x="1471613" y="2390775"/>
            <a:ext cx="1457325" cy="1108075"/>
          </a:xfrm>
          <a:prstGeom prst="rect">
            <a:avLst/>
          </a:prstGeom>
        </p:spPr>
        <p:txBody>
          <a:bodyPr>
            <a:spAutoFit/>
          </a:bodyPr>
          <a:lstStyle/>
          <a:p>
            <a:pPr>
              <a:buFont typeface="Arial" charset="0"/>
              <a:buChar char="•"/>
              <a:defRPr/>
            </a:pPr>
            <a:r>
              <a:rPr lang="zh-CN" altLang="en-US" sz="1100" b="1" dirty="0">
                <a:solidFill>
                  <a:srgbClr val="254061"/>
                </a:solidFill>
                <a:latin typeface="微软雅黑" pitchFamily="34" charset="-122"/>
                <a:ea typeface="微软雅黑" pitchFamily="34" charset="-122"/>
                <a:cs typeface="+mn-ea"/>
              </a:rPr>
              <a:t>需求分析</a:t>
            </a:r>
            <a:endParaRPr lang="en-US" altLang="zh-CN" sz="1100" b="1" dirty="0">
              <a:solidFill>
                <a:srgbClr val="254061"/>
              </a:solidFill>
              <a:latin typeface="微软雅黑" pitchFamily="34" charset="-122"/>
              <a:ea typeface="微软雅黑" pitchFamily="34" charset="-122"/>
              <a:cs typeface="+mn-ea"/>
            </a:endParaRPr>
          </a:p>
          <a:p>
            <a:pPr>
              <a:defRPr/>
            </a:pPr>
            <a:r>
              <a:rPr lang="en-US" altLang="zh-CN" sz="1100" b="1" dirty="0">
                <a:solidFill>
                  <a:srgbClr val="254061"/>
                </a:solidFill>
                <a:latin typeface="微软雅黑" pitchFamily="34" charset="-122"/>
                <a:ea typeface="微软雅黑" pitchFamily="34" charset="-122"/>
                <a:cs typeface="+mn-ea"/>
              </a:rPr>
              <a:t>         —</a:t>
            </a:r>
            <a:r>
              <a:rPr lang="zh-CN" altLang="en-US" sz="1100" b="1" dirty="0">
                <a:solidFill>
                  <a:srgbClr val="254061"/>
                </a:solidFill>
                <a:latin typeface="微软雅黑" pitchFamily="34" charset="-122"/>
                <a:ea typeface="微软雅黑" pitchFamily="34" charset="-122"/>
                <a:cs typeface="+mn-ea"/>
              </a:rPr>
              <a:t>发布指南</a:t>
            </a:r>
            <a:endParaRPr lang="en-US" altLang="zh-CN" sz="1100" b="1" dirty="0">
              <a:solidFill>
                <a:srgbClr val="254061"/>
              </a:solidFill>
              <a:latin typeface="微软雅黑" pitchFamily="34" charset="-122"/>
              <a:ea typeface="微软雅黑" pitchFamily="34" charset="-122"/>
              <a:cs typeface="+mn-ea"/>
            </a:endParaRPr>
          </a:p>
          <a:p>
            <a:pPr>
              <a:buFont typeface="Arial" charset="0"/>
              <a:buChar char="•"/>
              <a:defRPr/>
            </a:pPr>
            <a:r>
              <a:rPr lang="zh-CN" altLang="en-US" sz="1100" b="1" dirty="0">
                <a:solidFill>
                  <a:srgbClr val="254061"/>
                </a:solidFill>
                <a:latin typeface="微软雅黑" pitchFamily="34" charset="-122"/>
                <a:ea typeface="微软雅黑" pitchFamily="34" charset="-122"/>
                <a:cs typeface="+mn-ea"/>
              </a:rPr>
              <a:t>选题策划</a:t>
            </a:r>
            <a:endParaRPr lang="en-US" altLang="zh-CN" sz="1100" b="1" dirty="0">
              <a:solidFill>
                <a:srgbClr val="254061"/>
              </a:solidFill>
              <a:latin typeface="微软雅黑" pitchFamily="34" charset="-122"/>
              <a:ea typeface="微软雅黑" pitchFamily="34" charset="-122"/>
              <a:cs typeface="+mn-ea"/>
            </a:endParaRPr>
          </a:p>
          <a:p>
            <a:pPr>
              <a:defRPr/>
            </a:pPr>
            <a:r>
              <a:rPr lang="en-US" altLang="zh-CN" sz="1100" b="1" dirty="0">
                <a:solidFill>
                  <a:srgbClr val="254061"/>
                </a:solidFill>
                <a:latin typeface="微软雅黑" pitchFamily="34" charset="-122"/>
                <a:ea typeface="微软雅黑" pitchFamily="34" charset="-122"/>
                <a:cs typeface="+mn-ea"/>
              </a:rPr>
              <a:t>         —</a:t>
            </a:r>
            <a:r>
              <a:rPr lang="zh-CN" altLang="en-US" sz="1100" b="1" dirty="0">
                <a:solidFill>
                  <a:srgbClr val="254061"/>
                </a:solidFill>
                <a:latin typeface="微软雅黑" pitchFamily="34" charset="-122"/>
                <a:ea typeface="微软雅黑" pitchFamily="34" charset="-122"/>
                <a:cs typeface="+mn-ea"/>
              </a:rPr>
              <a:t>提交申报书</a:t>
            </a:r>
            <a:endParaRPr lang="en-US" altLang="zh-CN" sz="1100" b="1" dirty="0">
              <a:solidFill>
                <a:srgbClr val="254061"/>
              </a:solidFill>
              <a:latin typeface="微软雅黑" pitchFamily="34" charset="-122"/>
              <a:ea typeface="微软雅黑" pitchFamily="34" charset="-122"/>
              <a:cs typeface="+mn-ea"/>
            </a:endParaRPr>
          </a:p>
          <a:p>
            <a:pPr>
              <a:buFont typeface="Arial" charset="0"/>
              <a:buChar char="•"/>
              <a:defRPr/>
            </a:pPr>
            <a:r>
              <a:rPr lang="zh-CN" altLang="en-US" sz="1100" b="1" dirty="0">
                <a:solidFill>
                  <a:srgbClr val="254061"/>
                </a:solidFill>
                <a:latin typeface="微软雅黑" pitchFamily="34" charset="-122"/>
                <a:ea typeface="微软雅黑" pitchFamily="34" charset="-122"/>
                <a:cs typeface="+mn-ea"/>
              </a:rPr>
              <a:t>评审立项</a:t>
            </a:r>
            <a:endParaRPr lang="en-US" altLang="zh-CN" sz="1100" b="1" dirty="0">
              <a:solidFill>
                <a:srgbClr val="254061"/>
              </a:solidFill>
              <a:latin typeface="微软雅黑" pitchFamily="34" charset="-122"/>
              <a:ea typeface="微软雅黑" pitchFamily="34" charset="-122"/>
              <a:cs typeface="+mn-ea"/>
            </a:endParaRPr>
          </a:p>
          <a:p>
            <a:pPr>
              <a:defRPr/>
            </a:pPr>
            <a:r>
              <a:rPr lang="en-US" altLang="zh-CN" sz="1100" b="1" dirty="0">
                <a:solidFill>
                  <a:srgbClr val="254061"/>
                </a:solidFill>
                <a:latin typeface="微软雅黑" pitchFamily="34" charset="-122"/>
                <a:ea typeface="微软雅黑" pitchFamily="34" charset="-122"/>
                <a:cs typeface="+mn-ea"/>
              </a:rPr>
              <a:t>         —</a:t>
            </a:r>
            <a:r>
              <a:rPr lang="zh-CN" altLang="en-US" sz="1100" b="1" dirty="0">
                <a:solidFill>
                  <a:srgbClr val="254061"/>
                </a:solidFill>
                <a:latin typeface="微软雅黑" pitchFamily="34" charset="-122"/>
                <a:ea typeface="微软雅黑" pitchFamily="34" charset="-122"/>
                <a:cs typeface="+mn-ea"/>
              </a:rPr>
              <a:t>签订合同书</a:t>
            </a:r>
          </a:p>
        </p:txBody>
      </p:sp>
      <p:sp>
        <p:nvSpPr>
          <p:cNvPr id="14" name="AutoShape 23"/>
          <p:cNvSpPr>
            <a:spLocks noChangeArrowheads="1"/>
          </p:cNvSpPr>
          <p:nvPr/>
        </p:nvSpPr>
        <p:spPr bwMode="auto">
          <a:xfrm>
            <a:off x="3429000" y="1993900"/>
            <a:ext cx="1482725" cy="388938"/>
          </a:xfrm>
          <a:prstGeom prst="bevel">
            <a:avLst>
              <a:gd name="adj" fmla="val 11458"/>
            </a:avLst>
          </a:prstGeom>
          <a:solidFill>
            <a:schemeClr val="accent1">
              <a:lumMod val="75000"/>
            </a:schemeClr>
          </a:solidFill>
          <a:ln w="9525">
            <a:noFill/>
            <a:miter lim="800000"/>
          </a:ln>
          <a:effectLst/>
        </p:spPr>
        <p:txBody>
          <a:bodyPr wrap="none" anchor="ctr"/>
          <a:lstStyle/>
          <a:p>
            <a:pPr>
              <a:defRPr/>
            </a:pPr>
            <a:endParaRPr lang="zh-CN" altLang="en-US" sz="1100">
              <a:latin typeface="+mn-ea"/>
              <a:ea typeface="+mn-ea"/>
              <a:cs typeface="+mn-ea"/>
            </a:endParaRPr>
          </a:p>
        </p:txBody>
      </p:sp>
      <p:sp>
        <p:nvSpPr>
          <p:cNvPr id="15" name="AutoShape 24"/>
          <p:cNvSpPr>
            <a:spLocks noChangeArrowheads="1"/>
          </p:cNvSpPr>
          <p:nvPr/>
        </p:nvSpPr>
        <p:spPr bwMode="auto">
          <a:xfrm>
            <a:off x="3432175" y="2390775"/>
            <a:ext cx="1457325" cy="1144588"/>
          </a:xfrm>
          <a:prstGeom prst="bevel">
            <a:avLst>
              <a:gd name="adj" fmla="val 2736"/>
            </a:avLst>
          </a:prstGeom>
          <a:solidFill>
            <a:schemeClr val="accent1">
              <a:lumMod val="40000"/>
              <a:lumOff val="60000"/>
              <a:alpha val="70000"/>
            </a:schemeClr>
          </a:solidFill>
          <a:ln w="9525">
            <a:noFill/>
            <a:miter lim="800000"/>
          </a:ln>
          <a:effectLst/>
        </p:spPr>
        <p:txBody>
          <a:bodyPr wrap="none" lIns="144000" tIns="180000"/>
          <a:lstStyle/>
          <a:p>
            <a:pPr eaLnBrk="0" hangingPunct="0">
              <a:lnSpc>
                <a:spcPct val="90000"/>
              </a:lnSpc>
              <a:spcBef>
                <a:spcPct val="45000"/>
              </a:spcBef>
              <a:defRPr/>
            </a:pPr>
            <a:endParaRPr lang="ko-KR" altLang="en-US" sz="1100">
              <a:solidFill>
                <a:srgbClr val="000000"/>
              </a:solidFill>
              <a:latin typeface="+mn-ea"/>
              <a:ea typeface="+mn-ea"/>
              <a:cs typeface="+mn-ea"/>
            </a:endParaRPr>
          </a:p>
        </p:txBody>
      </p:sp>
      <p:sp>
        <p:nvSpPr>
          <p:cNvPr id="16" name="矩形 41"/>
          <p:cNvSpPr>
            <a:spLocks noChangeArrowheads="1"/>
          </p:cNvSpPr>
          <p:nvPr/>
        </p:nvSpPr>
        <p:spPr bwMode="auto">
          <a:xfrm>
            <a:off x="3595688" y="2016125"/>
            <a:ext cx="1209675" cy="400050"/>
          </a:xfrm>
          <a:prstGeom prst="rect">
            <a:avLst/>
          </a:prstGeom>
          <a:noFill/>
          <a:ln w="9525">
            <a:noFill/>
            <a:miter lim="800000"/>
            <a:headEnd/>
            <a:tailEnd/>
          </a:ln>
        </p:spPr>
        <p:txBody>
          <a:bodyPr wrap="none">
            <a:spAutoFit/>
          </a:bodyPr>
          <a:lstStyle/>
          <a:p>
            <a:pPr algn="ctr">
              <a:defRPr/>
            </a:pPr>
            <a:r>
              <a:rPr lang="zh-CN" altLang="en-US" sz="2000" dirty="0">
                <a:solidFill>
                  <a:schemeClr val="bg1"/>
                </a:solidFill>
                <a:latin typeface="华文行楷" pitchFamily="2" charset="-122"/>
                <a:ea typeface="华文行楷" pitchFamily="2" charset="-122"/>
                <a:cs typeface="+mn-ea"/>
              </a:rPr>
              <a:t>研发实施</a:t>
            </a:r>
          </a:p>
        </p:txBody>
      </p:sp>
      <p:sp>
        <p:nvSpPr>
          <p:cNvPr id="17" name="矩形 16"/>
          <p:cNvSpPr/>
          <p:nvPr/>
        </p:nvSpPr>
        <p:spPr>
          <a:xfrm>
            <a:off x="3448050" y="2403475"/>
            <a:ext cx="1409700" cy="1077913"/>
          </a:xfrm>
          <a:prstGeom prst="rect">
            <a:avLst/>
          </a:prstGeom>
        </p:spPr>
        <p:txBody>
          <a:bodyPr>
            <a:spAutoFit/>
          </a:bodyPr>
          <a:lstStyle/>
          <a:p>
            <a:pPr marL="85725">
              <a:lnSpc>
                <a:spcPct val="150000"/>
              </a:lnSpc>
              <a:buFont typeface="Arial" charset="0"/>
              <a:buChar char="•"/>
              <a:defRPr/>
            </a:pPr>
            <a:r>
              <a:rPr lang="zh-CN" altLang="en-US" sz="1100" b="1" dirty="0">
                <a:solidFill>
                  <a:srgbClr val="254061"/>
                </a:solidFill>
                <a:latin typeface="微软雅黑" pitchFamily="34" charset="-122"/>
                <a:ea typeface="微软雅黑" pitchFamily="34" charset="-122"/>
                <a:cs typeface="+mn-ea"/>
              </a:rPr>
              <a:t>专题技术报告</a:t>
            </a:r>
          </a:p>
          <a:p>
            <a:pPr marL="85725">
              <a:lnSpc>
                <a:spcPct val="150000"/>
              </a:lnSpc>
              <a:buFont typeface="Arial" charset="0"/>
              <a:buChar char="•"/>
              <a:defRPr/>
            </a:pPr>
            <a:r>
              <a:rPr lang="zh-CN" altLang="en-US" sz="1100" b="1" dirty="0">
                <a:solidFill>
                  <a:srgbClr val="254061"/>
                </a:solidFill>
                <a:latin typeface="微软雅黑" pitchFamily="34" charset="-122"/>
                <a:ea typeface="微软雅黑" pitchFamily="34" charset="-122"/>
                <a:cs typeface="+mn-ea"/>
              </a:rPr>
              <a:t>技术进展报告</a:t>
            </a:r>
          </a:p>
          <a:p>
            <a:pPr marL="85725">
              <a:lnSpc>
                <a:spcPct val="150000"/>
              </a:lnSpc>
              <a:buFont typeface="Arial" charset="0"/>
              <a:buChar char="•"/>
              <a:defRPr/>
            </a:pPr>
            <a:r>
              <a:rPr lang="zh-CN" altLang="en-US" sz="1100" b="1" dirty="0">
                <a:solidFill>
                  <a:srgbClr val="254061"/>
                </a:solidFill>
                <a:latin typeface="微软雅黑" pitchFamily="34" charset="-122"/>
                <a:ea typeface="微软雅黑" pitchFamily="34" charset="-122"/>
                <a:cs typeface="+mn-ea"/>
              </a:rPr>
              <a:t>最终技术报告</a:t>
            </a:r>
          </a:p>
          <a:p>
            <a:pPr marL="85725">
              <a:lnSpc>
                <a:spcPct val="150000"/>
              </a:lnSpc>
              <a:buFont typeface="Arial" charset="0"/>
              <a:buChar char="•"/>
              <a:defRPr/>
            </a:pPr>
            <a:r>
              <a:rPr lang="zh-CN" altLang="en-US" sz="1100" b="1" dirty="0">
                <a:solidFill>
                  <a:srgbClr val="254061"/>
                </a:solidFill>
                <a:latin typeface="微软雅黑" pitchFamily="34" charset="-122"/>
                <a:ea typeface="微软雅黑" pitchFamily="34" charset="-122"/>
                <a:cs typeface="+mn-ea"/>
              </a:rPr>
              <a:t>组织管理报告</a:t>
            </a:r>
          </a:p>
        </p:txBody>
      </p:sp>
      <p:sp>
        <p:nvSpPr>
          <p:cNvPr id="18" name="AutoShape 23"/>
          <p:cNvSpPr>
            <a:spLocks noChangeArrowheads="1"/>
          </p:cNvSpPr>
          <p:nvPr/>
        </p:nvSpPr>
        <p:spPr bwMode="auto">
          <a:xfrm>
            <a:off x="5391150" y="2006600"/>
            <a:ext cx="1482725" cy="388938"/>
          </a:xfrm>
          <a:prstGeom prst="bevel">
            <a:avLst>
              <a:gd name="adj" fmla="val 11458"/>
            </a:avLst>
          </a:prstGeom>
          <a:solidFill>
            <a:schemeClr val="accent1">
              <a:lumMod val="75000"/>
            </a:schemeClr>
          </a:solidFill>
          <a:ln w="9525">
            <a:noFill/>
            <a:miter lim="800000"/>
          </a:ln>
          <a:effectLst/>
        </p:spPr>
        <p:txBody>
          <a:bodyPr wrap="none" anchor="ctr"/>
          <a:lstStyle/>
          <a:p>
            <a:pPr>
              <a:defRPr/>
            </a:pPr>
            <a:endParaRPr lang="zh-CN" altLang="en-US" sz="1100">
              <a:latin typeface="+mn-ea"/>
              <a:ea typeface="+mn-ea"/>
              <a:cs typeface="+mn-ea"/>
            </a:endParaRPr>
          </a:p>
        </p:txBody>
      </p:sp>
      <p:sp>
        <p:nvSpPr>
          <p:cNvPr id="19" name="AutoShape 24"/>
          <p:cNvSpPr>
            <a:spLocks noChangeArrowheads="1"/>
          </p:cNvSpPr>
          <p:nvPr/>
        </p:nvSpPr>
        <p:spPr bwMode="auto">
          <a:xfrm>
            <a:off x="5407025" y="2390775"/>
            <a:ext cx="1457325" cy="1144588"/>
          </a:xfrm>
          <a:prstGeom prst="bevel">
            <a:avLst>
              <a:gd name="adj" fmla="val 2736"/>
            </a:avLst>
          </a:prstGeom>
          <a:solidFill>
            <a:schemeClr val="accent1">
              <a:lumMod val="40000"/>
              <a:lumOff val="60000"/>
              <a:alpha val="70000"/>
            </a:schemeClr>
          </a:solidFill>
          <a:ln w="9525">
            <a:noFill/>
            <a:miter lim="800000"/>
          </a:ln>
          <a:effectLst/>
        </p:spPr>
        <p:txBody>
          <a:bodyPr wrap="none" lIns="144000" tIns="180000"/>
          <a:lstStyle/>
          <a:p>
            <a:pPr eaLnBrk="0" hangingPunct="0">
              <a:lnSpc>
                <a:spcPct val="90000"/>
              </a:lnSpc>
              <a:spcBef>
                <a:spcPct val="45000"/>
              </a:spcBef>
              <a:defRPr/>
            </a:pPr>
            <a:endParaRPr lang="ko-KR" altLang="en-US" sz="1100">
              <a:solidFill>
                <a:srgbClr val="000000"/>
              </a:solidFill>
              <a:latin typeface="+mn-ea"/>
              <a:ea typeface="+mn-ea"/>
              <a:cs typeface="+mn-ea"/>
            </a:endParaRPr>
          </a:p>
        </p:txBody>
      </p:sp>
      <p:sp>
        <p:nvSpPr>
          <p:cNvPr id="20" name="矩形 45"/>
          <p:cNvSpPr>
            <a:spLocks noChangeArrowheads="1"/>
          </p:cNvSpPr>
          <p:nvPr/>
        </p:nvSpPr>
        <p:spPr bwMode="auto">
          <a:xfrm>
            <a:off x="5564188" y="2016125"/>
            <a:ext cx="1211262" cy="400050"/>
          </a:xfrm>
          <a:prstGeom prst="rect">
            <a:avLst/>
          </a:prstGeom>
          <a:noFill/>
          <a:ln w="9525">
            <a:noFill/>
            <a:miter lim="800000"/>
            <a:headEnd/>
            <a:tailEnd/>
          </a:ln>
        </p:spPr>
        <p:txBody>
          <a:bodyPr wrap="none">
            <a:spAutoFit/>
          </a:bodyPr>
          <a:lstStyle/>
          <a:p>
            <a:pPr algn="ctr">
              <a:defRPr/>
            </a:pPr>
            <a:r>
              <a:rPr lang="zh-CN" altLang="en-US" sz="2000" dirty="0">
                <a:solidFill>
                  <a:schemeClr val="bg1"/>
                </a:solidFill>
                <a:latin typeface="华文行楷" pitchFamily="2" charset="-122"/>
                <a:ea typeface="华文行楷" pitchFamily="2" charset="-122"/>
                <a:cs typeface="+mn-ea"/>
              </a:rPr>
              <a:t>转移转化</a:t>
            </a:r>
          </a:p>
        </p:txBody>
      </p:sp>
      <p:sp>
        <p:nvSpPr>
          <p:cNvPr id="21" name="矩形 46"/>
          <p:cNvSpPr>
            <a:spLocks noChangeArrowheads="1"/>
          </p:cNvSpPr>
          <p:nvPr/>
        </p:nvSpPr>
        <p:spPr bwMode="auto">
          <a:xfrm>
            <a:off x="5411788" y="2436813"/>
            <a:ext cx="1285875" cy="569912"/>
          </a:xfrm>
          <a:prstGeom prst="rect">
            <a:avLst/>
          </a:prstGeom>
          <a:noFill/>
          <a:ln w="9525">
            <a:noFill/>
            <a:miter lim="800000"/>
            <a:headEnd/>
            <a:tailEnd/>
          </a:ln>
        </p:spPr>
        <p:txBody>
          <a:bodyPr>
            <a:spAutoFit/>
          </a:bodyPr>
          <a:lstStyle/>
          <a:p>
            <a:pPr indent="1588">
              <a:lnSpc>
                <a:spcPct val="150000"/>
              </a:lnSpc>
              <a:buFont typeface="Arial" charset="0"/>
              <a:buChar char="•"/>
              <a:defRPr/>
            </a:pPr>
            <a:r>
              <a:rPr lang="zh-CN" altLang="en-US" sz="1100" b="1" dirty="0">
                <a:solidFill>
                  <a:srgbClr val="254061"/>
                </a:solidFill>
                <a:latin typeface="微软雅黑" pitchFamily="34" charset="-122"/>
                <a:ea typeface="微软雅黑" pitchFamily="34" charset="-122"/>
                <a:cs typeface="+mn-ea"/>
              </a:rPr>
              <a:t>市场检验报告</a:t>
            </a:r>
          </a:p>
          <a:p>
            <a:pPr indent="1588">
              <a:lnSpc>
                <a:spcPct val="150000"/>
              </a:lnSpc>
              <a:buFont typeface="Arial" charset="0"/>
              <a:buChar char="•"/>
              <a:defRPr/>
            </a:pPr>
            <a:r>
              <a:rPr lang="zh-CN" altLang="en-US" sz="1100" b="1" dirty="0">
                <a:solidFill>
                  <a:srgbClr val="254061"/>
                </a:solidFill>
                <a:latin typeface="微软雅黑" pitchFamily="34" charset="-122"/>
                <a:ea typeface="微软雅黑" pitchFamily="34" charset="-122"/>
                <a:cs typeface="+mn-ea"/>
              </a:rPr>
              <a:t>工程</a:t>
            </a:r>
            <a:r>
              <a:rPr lang="en-US" altLang="zh-CN" sz="1100" b="1" dirty="0">
                <a:solidFill>
                  <a:srgbClr val="254061"/>
                </a:solidFill>
                <a:latin typeface="微软雅黑" pitchFamily="34" charset="-122"/>
                <a:ea typeface="微软雅黑" pitchFamily="34" charset="-122"/>
                <a:cs typeface="+mn-ea"/>
              </a:rPr>
              <a:t>/</a:t>
            </a:r>
            <a:r>
              <a:rPr lang="zh-CN" altLang="en-US" sz="1100" b="1" dirty="0">
                <a:solidFill>
                  <a:srgbClr val="254061"/>
                </a:solidFill>
                <a:latin typeface="微软雅黑" pitchFamily="34" charset="-122"/>
                <a:ea typeface="微软雅黑" pitchFamily="34" charset="-122"/>
                <a:cs typeface="+mn-ea"/>
              </a:rPr>
              <a:t>生产报告</a:t>
            </a:r>
          </a:p>
        </p:txBody>
      </p:sp>
      <p:sp>
        <p:nvSpPr>
          <p:cNvPr id="22" name="AutoShape 7"/>
          <p:cNvSpPr>
            <a:spLocks noChangeArrowheads="1"/>
          </p:cNvSpPr>
          <p:nvPr/>
        </p:nvSpPr>
        <p:spPr bwMode="auto">
          <a:xfrm>
            <a:off x="3009900" y="2533650"/>
            <a:ext cx="411163" cy="584200"/>
          </a:xfrm>
          <a:prstGeom prst="rightArrow">
            <a:avLst>
              <a:gd name="adj1" fmla="val 35167"/>
              <a:gd name="adj2" fmla="val 100000"/>
            </a:avLst>
          </a:prstGeom>
          <a:gradFill rotWithShape="1">
            <a:gsLst>
              <a:gs pos="0">
                <a:srgbClr val="9E9E9E">
                  <a:alpha val="0"/>
                </a:srgbClr>
              </a:gs>
              <a:gs pos="100000">
                <a:srgbClr val="B2B2B2"/>
              </a:gs>
            </a:gsLst>
            <a:lin ang="0" scaled="1"/>
          </a:gradFill>
          <a:ln w="0">
            <a:noFill/>
            <a:miter lim="800000"/>
            <a:headEnd/>
            <a:tailEnd/>
          </a:ln>
        </p:spPr>
        <p:txBody>
          <a:bodyPr wrap="none" anchor="ctr"/>
          <a:lstStyle/>
          <a:p>
            <a:pPr>
              <a:defRPr/>
            </a:pPr>
            <a:endParaRPr lang="zh-CN" altLang="en-US" sz="1100">
              <a:latin typeface="+mn-ea"/>
              <a:ea typeface="+mn-ea"/>
              <a:cs typeface="+mn-ea"/>
            </a:endParaRPr>
          </a:p>
        </p:txBody>
      </p:sp>
      <p:sp>
        <p:nvSpPr>
          <p:cNvPr id="23" name="AutoShape 7"/>
          <p:cNvSpPr>
            <a:spLocks noChangeArrowheads="1"/>
          </p:cNvSpPr>
          <p:nvPr/>
        </p:nvSpPr>
        <p:spPr bwMode="auto">
          <a:xfrm>
            <a:off x="4938713" y="2533650"/>
            <a:ext cx="411162" cy="584200"/>
          </a:xfrm>
          <a:prstGeom prst="rightArrow">
            <a:avLst>
              <a:gd name="adj1" fmla="val 35167"/>
              <a:gd name="adj2" fmla="val 100000"/>
            </a:avLst>
          </a:prstGeom>
          <a:gradFill rotWithShape="1">
            <a:gsLst>
              <a:gs pos="0">
                <a:srgbClr val="9E9E9E">
                  <a:alpha val="0"/>
                </a:srgbClr>
              </a:gs>
              <a:gs pos="100000">
                <a:srgbClr val="B2B2B2"/>
              </a:gs>
            </a:gsLst>
            <a:lin ang="0" scaled="1"/>
          </a:gradFill>
          <a:ln w="0">
            <a:noFill/>
            <a:miter lim="800000"/>
            <a:headEnd/>
            <a:tailEnd/>
          </a:ln>
        </p:spPr>
        <p:txBody>
          <a:bodyPr wrap="none" anchor="ctr"/>
          <a:lstStyle/>
          <a:p>
            <a:pPr>
              <a:defRPr/>
            </a:pPr>
            <a:endParaRPr lang="zh-CN" altLang="en-US" sz="1100">
              <a:latin typeface="+mn-ea"/>
              <a:ea typeface="+mn-ea"/>
              <a:cs typeface="+mn-ea"/>
            </a:endParaRPr>
          </a:p>
        </p:txBody>
      </p:sp>
      <p:cxnSp>
        <p:nvCxnSpPr>
          <p:cNvPr id="24" name="直接连接符 23"/>
          <p:cNvCxnSpPr/>
          <p:nvPr/>
        </p:nvCxnSpPr>
        <p:spPr>
          <a:xfrm flipH="1">
            <a:off x="4075113" y="3736975"/>
            <a:ext cx="3240087" cy="15875"/>
          </a:xfrm>
          <a:prstGeom prst="line">
            <a:avLst/>
          </a:prstGeom>
          <a:ln w="254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6210300" y="3524250"/>
            <a:ext cx="1588" cy="228600"/>
          </a:xfrm>
          <a:prstGeom prst="line">
            <a:avLst/>
          </a:prstGeom>
          <a:ln w="25400">
            <a:tailEnd type="none" w="sm" len="sm"/>
          </a:ln>
        </p:spPr>
        <p:style>
          <a:lnRef idx="1">
            <a:schemeClr val="accent1"/>
          </a:lnRef>
          <a:fillRef idx="0">
            <a:schemeClr val="accent1"/>
          </a:fillRef>
          <a:effectRef idx="0">
            <a:schemeClr val="accent1"/>
          </a:effectRef>
          <a:fontRef idx="minor">
            <a:schemeClr val="tx1"/>
          </a:fontRef>
        </p:style>
      </p:cxnSp>
      <p:sp>
        <p:nvSpPr>
          <p:cNvPr id="26" name="TextBox 32"/>
          <p:cNvSpPr txBox="1">
            <a:spLocks noChangeArrowheads="1"/>
          </p:cNvSpPr>
          <p:nvPr/>
        </p:nvSpPr>
        <p:spPr bwMode="auto">
          <a:xfrm>
            <a:off x="5151438" y="3757613"/>
            <a:ext cx="2000250" cy="261937"/>
          </a:xfrm>
          <a:prstGeom prst="rect">
            <a:avLst/>
          </a:prstGeom>
          <a:noFill/>
          <a:ln w="9525">
            <a:noFill/>
            <a:miter lim="800000"/>
            <a:headEnd/>
            <a:tailEnd/>
          </a:ln>
        </p:spPr>
        <p:txBody>
          <a:bodyPr>
            <a:spAutoFit/>
          </a:bodyPr>
          <a:lstStyle/>
          <a:p>
            <a:pPr algn="r">
              <a:defRPr/>
            </a:pPr>
            <a:r>
              <a:rPr lang="zh-CN" altLang="en-US" sz="1100" b="1" dirty="0">
                <a:solidFill>
                  <a:srgbClr val="C00000"/>
                </a:solidFill>
                <a:latin typeface="+mn-ea"/>
                <a:ea typeface="+mn-ea"/>
                <a:cs typeface="+mn-ea"/>
              </a:rPr>
              <a:t>产生新的科技报告</a:t>
            </a:r>
          </a:p>
        </p:txBody>
      </p:sp>
      <p:sp>
        <p:nvSpPr>
          <p:cNvPr id="27" name="图文框 26">
            <a:hlinkClick r:id="rId3" action="ppaction://hlinkfile"/>
          </p:cNvPr>
          <p:cNvSpPr/>
          <p:nvPr/>
        </p:nvSpPr>
        <p:spPr>
          <a:xfrm>
            <a:off x="7319963" y="1604963"/>
            <a:ext cx="538162" cy="2286000"/>
          </a:xfrm>
          <a:prstGeom prst="fram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lnSpc>
                <a:spcPct val="125000"/>
              </a:lnSpc>
              <a:defRPr/>
            </a:pPr>
            <a:r>
              <a:rPr lang="zh-CN" altLang="en-US" sz="2800" b="1" dirty="0">
                <a:solidFill>
                  <a:schemeClr val="tx1"/>
                </a:solidFill>
                <a:latin typeface="华文隶书" pitchFamily="2" charset="-122"/>
                <a:ea typeface="华文隶书" pitchFamily="2" charset="-122"/>
                <a:cs typeface="+mn-ea"/>
              </a:rPr>
              <a:t>科技报告</a:t>
            </a:r>
          </a:p>
        </p:txBody>
      </p:sp>
      <p:cxnSp>
        <p:nvCxnSpPr>
          <p:cNvPr id="28" name="直接连接符 27"/>
          <p:cNvCxnSpPr/>
          <p:nvPr/>
        </p:nvCxnSpPr>
        <p:spPr>
          <a:xfrm rot="5400000">
            <a:off x="1600994" y="1788319"/>
            <a:ext cx="368300" cy="15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 name="TextBox 32"/>
          <p:cNvSpPr txBox="1">
            <a:spLocks noChangeArrowheads="1"/>
          </p:cNvSpPr>
          <p:nvPr/>
        </p:nvSpPr>
        <p:spPr bwMode="auto">
          <a:xfrm>
            <a:off x="3929063" y="1585913"/>
            <a:ext cx="2000250" cy="261937"/>
          </a:xfrm>
          <a:prstGeom prst="rect">
            <a:avLst/>
          </a:prstGeom>
          <a:noFill/>
          <a:ln w="9525">
            <a:noFill/>
            <a:miter lim="800000"/>
            <a:headEnd/>
            <a:tailEnd/>
          </a:ln>
        </p:spPr>
        <p:txBody>
          <a:bodyPr>
            <a:spAutoFit/>
          </a:bodyPr>
          <a:lstStyle/>
          <a:p>
            <a:pPr>
              <a:defRPr/>
            </a:pPr>
            <a:r>
              <a:rPr lang="zh-CN" altLang="en-US" sz="1100" b="1" dirty="0">
                <a:solidFill>
                  <a:srgbClr val="C00000"/>
                </a:solidFill>
                <a:latin typeface="+mn-ea"/>
                <a:ea typeface="+mn-ea"/>
                <a:cs typeface="+mn-ea"/>
              </a:rPr>
              <a:t>利用已有科技报告</a:t>
            </a:r>
          </a:p>
        </p:txBody>
      </p:sp>
      <p:cxnSp>
        <p:nvCxnSpPr>
          <p:cNvPr id="30" name="直接连接符 29"/>
          <p:cNvCxnSpPr/>
          <p:nvPr/>
        </p:nvCxnSpPr>
        <p:spPr>
          <a:xfrm rot="5400000">
            <a:off x="3455194" y="3818731"/>
            <a:ext cx="571500" cy="15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TextBox 51"/>
          <p:cNvSpPr txBox="1">
            <a:spLocks noChangeArrowheads="1"/>
          </p:cNvSpPr>
          <p:nvPr/>
        </p:nvSpPr>
        <p:spPr bwMode="auto">
          <a:xfrm>
            <a:off x="1785938" y="4105275"/>
            <a:ext cx="3883025" cy="560474"/>
          </a:xfrm>
          <a:prstGeom prst="rect">
            <a:avLst/>
          </a:prstGeom>
          <a:noFill/>
          <a:ln w="25400">
            <a:solidFill>
              <a:srgbClr val="C00000"/>
            </a:solidFill>
            <a:miter lim="800000"/>
            <a:headEnd/>
            <a:tailEnd/>
          </a:ln>
        </p:spPr>
        <p:txBody>
          <a:bodyPr>
            <a:spAutoFit/>
          </a:bodyPr>
          <a:lstStyle/>
          <a:p>
            <a:pPr marL="0" lvl="1">
              <a:lnSpc>
                <a:spcPct val="150000"/>
              </a:lnSpc>
              <a:defRPr/>
            </a:pPr>
            <a:r>
              <a:rPr lang="zh-CN" altLang="en-US" sz="1100" b="1" dirty="0">
                <a:latin typeface="+mn-ea"/>
                <a:ea typeface="+mn-ea"/>
                <a:cs typeface="+mn-ea"/>
              </a:rPr>
              <a:t>在</a:t>
            </a:r>
            <a:r>
              <a:rPr lang="zh-CN" altLang="en-US" sz="1100" b="1" dirty="0">
                <a:solidFill>
                  <a:srgbClr val="C00000"/>
                </a:solidFill>
                <a:latin typeface="+mn-ea"/>
                <a:ea typeface="+mn-ea"/>
                <a:cs typeface="+mn-ea"/>
              </a:rPr>
              <a:t>研发实施阶段</a:t>
            </a:r>
            <a:r>
              <a:rPr lang="zh-CN" altLang="en-US" sz="1100" b="1" dirty="0">
                <a:latin typeface="+mn-ea"/>
                <a:ea typeface="+mn-ea"/>
                <a:cs typeface="+mn-ea"/>
              </a:rPr>
              <a:t>，项目承担人员一般需要提交专题技术报告、技术进展报告、最终技术报告以及组织管理报告。</a:t>
            </a:r>
            <a:endParaRPr lang="en-US" altLang="zh-CN" sz="1100" b="1" dirty="0">
              <a:latin typeface="+mn-ea"/>
              <a:ea typeface="+mn-ea"/>
              <a:cs typeface="+mn-ea"/>
            </a:endParaRPr>
          </a:p>
        </p:txBody>
      </p:sp>
      <p:sp>
        <p:nvSpPr>
          <p:cNvPr id="32" name="TextBox 56"/>
          <p:cNvSpPr txBox="1">
            <a:spLocks noChangeArrowheads="1"/>
          </p:cNvSpPr>
          <p:nvPr/>
        </p:nvSpPr>
        <p:spPr bwMode="auto">
          <a:xfrm>
            <a:off x="4714875" y="750888"/>
            <a:ext cx="2500313" cy="560474"/>
          </a:xfrm>
          <a:prstGeom prst="rect">
            <a:avLst/>
          </a:prstGeom>
          <a:noFill/>
          <a:ln w="25400">
            <a:solidFill>
              <a:srgbClr val="C00000"/>
            </a:solidFill>
            <a:miter lim="800000"/>
            <a:headEnd/>
            <a:tailEnd/>
          </a:ln>
        </p:spPr>
        <p:txBody>
          <a:bodyPr>
            <a:spAutoFit/>
          </a:bodyPr>
          <a:lstStyle/>
          <a:p>
            <a:pPr marL="0" lvl="1">
              <a:lnSpc>
                <a:spcPct val="150000"/>
              </a:lnSpc>
              <a:defRPr/>
            </a:pPr>
            <a:r>
              <a:rPr lang="zh-CN" altLang="en-US" sz="1100" b="1" dirty="0">
                <a:latin typeface="+mn-ea"/>
                <a:ea typeface="+mn-ea"/>
                <a:cs typeface="+mn-ea"/>
              </a:rPr>
              <a:t>在</a:t>
            </a:r>
            <a:r>
              <a:rPr lang="zh-CN" altLang="en-US" sz="1100" b="1" dirty="0">
                <a:solidFill>
                  <a:srgbClr val="C00000"/>
                </a:solidFill>
                <a:latin typeface="+mn-ea"/>
                <a:ea typeface="+mn-ea"/>
                <a:cs typeface="+mn-ea"/>
              </a:rPr>
              <a:t>转移转化阶段，</a:t>
            </a:r>
            <a:r>
              <a:rPr lang="zh-CN" altLang="en-US" sz="1100" b="1" dirty="0">
                <a:latin typeface="+mn-ea"/>
                <a:ea typeface="+mn-ea"/>
                <a:cs typeface="+mn-ea"/>
              </a:rPr>
              <a:t>项目承担人员需要提交市场检验报告以及工程</a:t>
            </a:r>
            <a:r>
              <a:rPr lang="en-US" altLang="zh-CN" sz="1100" b="1" dirty="0">
                <a:latin typeface="+mn-ea"/>
                <a:ea typeface="+mn-ea"/>
                <a:cs typeface="+mn-ea"/>
              </a:rPr>
              <a:t>/</a:t>
            </a:r>
            <a:r>
              <a:rPr lang="zh-CN" altLang="en-US" sz="1100" b="1" dirty="0">
                <a:latin typeface="+mn-ea"/>
                <a:ea typeface="+mn-ea"/>
                <a:cs typeface="+mn-ea"/>
              </a:rPr>
              <a:t>生产报告。</a:t>
            </a:r>
          </a:p>
        </p:txBody>
      </p:sp>
      <p:cxnSp>
        <p:nvCxnSpPr>
          <p:cNvPr id="33" name="直接连接符 32"/>
          <p:cNvCxnSpPr/>
          <p:nvPr/>
        </p:nvCxnSpPr>
        <p:spPr>
          <a:xfrm rot="16200000" flipH="1">
            <a:off x="5922963" y="1693863"/>
            <a:ext cx="67945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图片 10" descr="图6-9 科技报告统计.png"/>
          <p:cNvPicPr>
            <a:picLocks noChangeAspect="1" noChangeArrowheads="1"/>
          </p:cNvPicPr>
          <p:nvPr/>
        </p:nvPicPr>
        <p:blipFill>
          <a:blip r:embed="rId2" cstate="print"/>
          <a:srcRect/>
          <a:stretch>
            <a:fillRect/>
          </a:stretch>
        </p:blipFill>
        <p:spPr bwMode="auto">
          <a:xfrm>
            <a:off x="0" y="608013"/>
            <a:ext cx="9144000" cy="4516437"/>
          </a:xfrm>
          <a:prstGeom prst="rect">
            <a:avLst/>
          </a:prstGeom>
          <a:noFill/>
          <a:ln w="9525">
            <a:noFill/>
            <a:miter lim="800000"/>
            <a:headEnd/>
            <a:tailEnd/>
          </a:ln>
        </p:spPr>
      </p:pic>
      <p:sp>
        <p:nvSpPr>
          <p:cNvPr id="24579" name="矩形 6"/>
          <p:cNvSpPr>
            <a:spLocks noChangeArrowheads="1"/>
          </p:cNvSpPr>
          <p:nvPr/>
        </p:nvSpPr>
        <p:spPr bwMode="auto">
          <a:xfrm>
            <a:off x="1508125" y="2787650"/>
            <a:ext cx="1071563" cy="360363"/>
          </a:xfrm>
          <a:prstGeom prst="rect">
            <a:avLst/>
          </a:prstGeom>
          <a:noFill/>
          <a:ln w="38100">
            <a:solidFill>
              <a:srgbClr val="C00000"/>
            </a:solidFill>
            <a:miter lim="800000"/>
            <a:headEnd/>
            <a:tailEnd/>
          </a:ln>
        </p:spPr>
        <p:txBody>
          <a:bodyPr lIns="68580" tIns="34290" rIns="68580" bIns="34290" anchor="ctr"/>
          <a:lstStyle/>
          <a:p>
            <a:pPr algn="ctr"/>
            <a:endParaRPr lang="zh-CN" altLang="en-US">
              <a:solidFill>
                <a:srgbClr val="FFFFFF"/>
              </a:solidFill>
              <a:latin typeface="华文新魏" pitchFamily="2" charset="-122"/>
              <a:ea typeface="华文新魏" pitchFamily="2" charset="-122"/>
            </a:endParaRPr>
          </a:p>
        </p:txBody>
      </p:sp>
      <p:sp>
        <p:nvSpPr>
          <p:cNvPr id="24580" name="矩形 8"/>
          <p:cNvSpPr>
            <a:spLocks noChangeArrowheads="1"/>
          </p:cNvSpPr>
          <p:nvPr/>
        </p:nvSpPr>
        <p:spPr bwMode="auto">
          <a:xfrm>
            <a:off x="3563938" y="2787650"/>
            <a:ext cx="955675" cy="360363"/>
          </a:xfrm>
          <a:prstGeom prst="rect">
            <a:avLst/>
          </a:prstGeom>
          <a:noFill/>
          <a:ln w="38100">
            <a:solidFill>
              <a:srgbClr val="C00000"/>
            </a:solidFill>
            <a:miter lim="800000"/>
            <a:headEnd/>
            <a:tailEnd/>
          </a:ln>
        </p:spPr>
        <p:txBody>
          <a:bodyPr lIns="68580" tIns="34290" rIns="68580" bIns="34290" anchor="ctr"/>
          <a:lstStyle/>
          <a:p>
            <a:pPr algn="ctr"/>
            <a:endParaRPr lang="zh-CN" altLang="en-US">
              <a:solidFill>
                <a:srgbClr val="FFFFFF"/>
              </a:solidFill>
              <a:latin typeface="华文新魏" pitchFamily="2" charset="-122"/>
              <a:ea typeface="华文新魏" pitchFamily="2" charset="-122"/>
            </a:endParaRPr>
          </a:p>
        </p:txBody>
      </p:sp>
      <p:sp>
        <p:nvSpPr>
          <p:cNvPr id="24581" name="矩形 9"/>
          <p:cNvSpPr>
            <a:spLocks noChangeArrowheads="1"/>
          </p:cNvSpPr>
          <p:nvPr/>
        </p:nvSpPr>
        <p:spPr bwMode="auto">
          <a:xfrm>
            <a:off x="5741988" y="2787650"/>
            <a:ext cx="1165225" cy="360363"/>
          </a:xfrm>
          <a:prstGeom prst="rect">
            <a:avLst/>
          </a:prstGeom>
          <a:noFill/>
          <a:ln w="38100">
            <a:solidFill>
              <a:srgbClr val="C00000"/>
            </a:solidFill>
            <a:miter lim="800000"/>
            <a:headEnd/>
            <a:tailEnd/>
          </a:ln>
        </p:spPr>
        <p:txBody>
          <a:bodyPr lIns="68580" tIns="34290" rIns="68580" bIns="34290" anchor="ctr"/>
          <a:lstStyle/>
          <a:p>
            <a:pPr algn="ctr"/>
            <a:endParaRPr lang="zh-CN" altLang="en-US">
              <a:solidFill>
                <a:srgbClr val="FFFFFF"/>
              </a:solidFill>
              <a:latin typeface="华文新魏" pitchFamily="2" charset="-122"/>
              <a:ea typeface="华文新魏" pitchFamily="2" charset="-122"/>
            </a:endParaRPr>
          </a:p>
        </p:txBody>
      </p:sp>
      <p:sp>
        <p:nvSpPr>
          <p:cNvPr id="107526" name="Rectangle 7"/>
          <p:cNvSpPr>
            <a:spLocks noChangeArrowheads="1"/>
          </p:cNvSpPr>
          <p:nvPr/>
        </p:nvSpPr>
        <p:spPr bwMode="auto">
          <a:xfrm>
            <a:off x="5286375" y="285750"/>
            <a:ext cx="3071813" cy="819150"/>
          </a:xfrm>
          <a:prstGeom prst="rect">
            <a:avLst/>
          </a:prstGeom>
          <a:solidFill>
            <a:schemeClr val="bg1"/>
          </a:solidFill>
          <a:ln w="38100">
            <a:solidFill>
              <a:srgbClr val="C00000"/>
            </a:solidFill>
            <a:miter lim="800000"/>
            <a:headEnd/>
            <a:tailEnd/>
          </a:ln>
        </p:spPr>
        <p:txBody>
          <a:bodyPr lIns="68580" tIns="34290" rIns="68580" bIns="34290"/>
          <a:lstStyle/>
          <a:p>
            <a:pPr eaLnBrk="0" hangingPunct="0">
              <a:lnSpc>
                <a:spcPct val="125000"/>
              </a:lnSpc>
              <a:spcBef>
                <a:spcPct val="20000"/>
              </a:spcBef>
            </a:pPr>
            <a:r>
              <a:rPr lang="zh-CN" altLang="en-US" b="1" dirty="0">
                <a:latin typeface="华文新魏" pitchFamily="2" charset="-122"/>
                <a:ea typeface="华文新魏" pitchFamily="2" charset="-122"/>
              </a:rPr>
              <a:t>可以按地区、单位、</a:t>
            </a:r>
            <a:r>
              <a:rPr lang="zh-CN" altLang="en-US" b="1" dirty="0" smtClean="0">
                <a:latin typeface="华文新魏" pitchFamily="2" charset="-122"/>
                <a:ea typeface="华文新魏" pitchFamily="2" charset="-122"/>
              </a:rPr>
              <a:t>年份等</a:t>
            </a:r>
            <a:r>
              <a:rPr lang="zh-CN" altLang="en-US" b="1" dirty="0">
                <a:latin typeface="华文新魏" pitchFamily="2" charset="-122"/>
                <a:ea typeface="华文新魏" pitchFamily="2" charset="-122"/>
              </a:rPr>
              <a:t>进行相关统计</a:t>
            </a:r>
          </a:p>
        </p:txBody>
      </p:sp>
      <p:sp>
        <p:nvSpPr>
          <p:cNvPr id="7" name="圆角矩形 6"/>
          <p:cNvSpPr/>
          <p:nvPr/>
        </p:nvSpPr>
        <p:spPr bwMode="auto">
          <a:xfrm>
            <a:off x="1203325" y="608013"/>
            <a:ext cx="3265488" cy="433387"/>
          </a:xfrm>
          <a:prstGeom prst="roundRect">
            <a:avLst/>
          </a:prstGeom>
          <a:solidFill>
            <a:schemeClr val="accent6"/>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lIns="68580" tIns="34290" rIns="68580" bIns="34290"/>
          <a:lstStyle/>
          <a:p>
            <a:pPr algn="ctr" eaLnBrk="0" hangingPunct="0">
              <a:defRPr/>
            </a:pPr>
            <a:r>
              <a:rPr lang="zh-CN" altLang="en-US" sz="2000" b="1">
                <a:latin typeface="华文新魏" charset="-122"/>
                <a:ea typeface="华文新魏" charset="-122"/>
              </a:rPr>
              <a:t>报告统计</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arn(inVertical)">
                                      <p:cBhvr>
                                        <p:cTn id="7" dur="500"/>
                                        <p:tgtEl>
                                          <p:spTgt spid="245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barn(inVertical)">
                                      <p:cBhvr>
                                        <p:cTn id="10" dur="500"/>
                                        <p:tgtEl>
                                          <p:spTgt spid="2458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581"/>
                                        </p:tgtEl>
                                        <p:attrNameLst>
                                          <p:attrName>style.visibility</p:attrName>
                                        </p:attrNameLst>
                                      </p:cBhvr>
                                      <p:to>
                                        <p:strVal val="visible"/>
                                      </p:to>
                                    </p:set>
                                    <p:animEffect transition="in" filter="barn(inVertical)">
                                      <p:cBhvr>
                                        <p:cTn id="13"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ldLvl="0" animBg="1"/>
      <p:bldP spid="24580" grpId="0" bldLvl="0" animBg="1"/>
      <p:bldP spid="24581" grpId="0" bldLvl="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椭圆 42"/>
          <p:cNvSpPr/>
          <p:nvPr/>
        </p:nvSpPr>
        <p:spPr>
          <a:xfrm>
            <a:off x="244195" y="617547"/>
            <a:ext cx="1589862" cy="105885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左大括号 4"/>
          <p:cNvSpPr/>
          <p:nvPr/>
        </p:nvSpPr>
        <p:spPr>
          <a:xfrm>
            <a:off x="2660651" y="956732"/>
            <a:ext cx="285750" cy="3357563"/>
          </a:xfrm>
          <a:prstGeom prst="leftBrace">
            <a:avLst>
              <a:gd name="adj1" fmla="val 8333"/>
              <a:gd name="adj2" fmla="val 45227"/>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6000" dirty="0"/>
          </a:p>
        </p:txBody>
      </p:sp>
      <p:sp>
        <p:nvSpPr>
          <p:cNvPr id="6" name="圆角矩形 5">
            <a:hlinkClick r:id="rId2" action="ppaction://hlinksldjump"/>
          </p:cNvPr>
          <p:cNvSpPr/>
          <p:nvPr/>
        </p:nvSpPr>
        <p:spPr>
          <a:xfrm>
            <a:off x="1236134" y="1827212"/>
            <a:ext cx="1344613" cy="1357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smtClean="0">
                <a:latin typeface="微软雅黑" pitchFamily="34" charset="-122"/>
                <a:ea typeface="微软雅黑" pitchFamily="34" charset="-122"/>
              </a:rPr>
              <a:t>山西省科技报告服务系统</a:t>
            </a:r>
            <a:endParaRPr lang="zh-CN" altLang="en-US" sz="2000" dirty="0">
              <a:latin typeface="微软雅黑" pitchFamily="34" charset="-122"/>
              <a:ea typeface="微软雅黑" pitchFamily="34" charset="-122"/>
            </a:endParaRPr>
          </a:p>
        </p:txBody>
      </p:sp>
      <p:sp>
        <p:nvSpPr>
          <p:cNvPr id="7" name="圆角矩形 6">
            <a:hlinkClick r:id="rId3" action="ppaction://hlinksldjump"/>
          </p:cNvPr>
          <p:cNvSpPr/>
          <p:nvPr/>
        </p:nvSpPr>
        <p:spPr>
          <a:xfrm>
            <a:off x="2946401" y="3957107"/>
            <a:ext cx="1928813" cy="500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smtClean="0">
                <a:latin typeface="微软雅黑" pitchFamily="34" charset="-122"/>
                <a:ea typeface="微软雅黑" pitchFamily="34" charset="-122"/>
              </a:rPr>
              <a:t>管理人员</a:t>
            </a:r>
            <a:endParaRPr lang="zh-CN" altLang="en-US" sz="2000" dirty="0">
              <a:latin typeface="微软雅黑" pitchFamily="34" charset="-122"/>
              <a:ea typeface="微软雅黑" pitchFamily="34" charset="-122"/>
            </a:endParaRPr>
          </a:p>
        </p:txBody>
      </p:sp>
      <p:sp>
        <p:nvSpPr>
          <p:cNvPr id="8" name="圆角矩形 7">
            <a:hlinkClick r:id="rId4" action="ppaction://hlinksldjump"/>
          </p:cNvPr>
          <p:cNvSpPr/>
          <p:nvPr/>
        </p:nvSpPr>
        <p:spPr>
          <a:xfrm>
            <a:off x="2955926" y="2242607"/>
            <a:ext cx="1928813" cy="500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smtClean="0">
                <a:latin typeface="微软雅黑" pitchFamily="34" charset="-122"/>
                <a:ea typeface="微软雅黑" pitchFamily="34" charset="-122"/>
              </a:rPr>
              <a:t>专业人员</a:t>
            </a:r>
            <a:endParaRPr lang="zh-CN" altLang="en-US" sz="2000" dirty="0">
              <a:latin typeface="微软雅黑" pitchFamily="34" charset="-122"/>
              <a:ea typeface="微软雅黑" pitchFamily="34" charset="-122"/>
            </a:endParaRPr>
          </a:p>
        </p:txBody>
      </p:sp>
      <p:sp>
        <p:nvSpPr>
          <p:cNvPr id="9" name="圆角矩形 8"/>
          <p:cNvSpPr/>
          <p:nvPr/>
        </p:nvSpPr>
        <p:spPr>
          <a:xfrm>
            <a:off x="2955926" y="670982"/>
            <a:ext cx="1900238" cy="471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smtClean="0">
                <a:latin typeface="微软雅黑" pitchFamily="34" charset="-122"/>
                <a:ea typeface="微软雅黑" pitchFamily="34" charset="-122"/>
              </a:rPr>
              <a:t>社会公众</a:t>
            </a:r>
            <a:endParaRPr lang="zh-CN" altLang="en-US" sz="2000" dirty="0">
              <a:latin typeface="微软雅黑" pitchFamily="34" charset="-122"/>
              <a:ea typeface="微软雅黑" pitchFamily="34" charset="-122"/>
            </a:endParaRPr>
          </a:p>
        </p:txBody>
      </p:sp>
      <p:cxnSp>
        <p:nvCxnSpPr>
          <p:cNvPr id="37" name="直接箭头连接符 36"/>
          <p:cNvCxnSpPr/>
          <p:nvPr/>
        </p:nvCxnSpPr>
        <p:spPr>
          <a:xfrm rot="420000" flipV="1">
            <a:off x="4876801" y="871537"/>
            <a:ext cx="612775" cy="73025"/>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41" name="圆角矩形 40"/>
          <p:cNvSpPr/>
          <p:nvPr/>
        </p:nvSpPr>
        <p:spPr>
          <a:xfrm>
            <a:off x="5516034" y="372533"/>
            <a:ext cx="2578101"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600" dirty="0" smtClean="0"/>
              <a:t> 不需注册，即可通过检索科技报告摘要和基本信息，了解国家科技投入所产出科技报告的基本情况。</a:t>
            </a:r>
            <a:endParaRPr lang="en-US" altLang="zh-CN" sz="1600" dirty="0">
              <a:latin typeface="微软雅黑" pitchFamily="34" charset="-122"/>
              <a:ea typeface="微软雅黑" pitchFamily="34" charset="-122"/>
            </a:endParaRPr>
          </a:p>
        </p:txBody>
      </p:sp>
      <p:cxnSp>
        <p:nvCxnSpPr>
          <p:cNvPr id="25" name="直接箭头连接符 24"/>
          <p:cNvCxnSpPr/>
          <p:nvPr/>
        </p:nvCxnSpPr>
        <p:spPr>
          <a:xfrm rot="420000" flipV="1">
            <a:off x="4902201" y="4190470"/>
            <a:ext cx="612775" cy="73025"/>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rot="420000" flipV="1">
            <a:off x="4902202" y="2463270"/>
            <a:ext cx="612775" cy="73025"/>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0" name="圆角矩形 29"/>
          <p:cNvSpPr/>
          <p:nvPr/>
        </p:nvSpPr>
        <p:spPr>
          <a:xfrm>
            <a:off x="5507568" y="1905000"/>
            <a:ext cx="2578101"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600" dirty="0" smtClean="0"/>
              <a:t> 专业人员需实名注册，通过身份认证即可检索并在线浏览科技报告全文，不能下载保存全文。 </a:t>
            </a:r>
            <a:endParaRPr lang="en-US" altLang="zh-CN" sz="1600" dirty="0">
              <a:latin typeface="微软雅黑" pitchFamily="34" charset="-122"/>
              <a:ea typeface="微软雅黑" pitchFamily="34" charset="-122"/>
            </a:endParaRPr>
          </a:p>
        </p:txBody>
      </p:sp>
      <p:sp>
        <p:nvSpPr>
          <p:cNvPr id="32" name="圆角矩形 31"/>
          <p:cNvSpPr/>
          <p:nvPr/>
        </p:nvSpPr>
        <p:spPr>
          <a:xfrm>
            <a:off x="5516035" y="3420534"/>
            <a:ext cx="2578101"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600" dirty="0" smtClean="0"/>
              <a:t>管理人员需实名注册，并通过科研管理部门批准后，享有检索、查询、浏览全文及相应统计分析等服务。</a:t>
            </a:r>
            <a:endParaRPr lang="en-US" altLang="zh-CN" sz="1600" dirty="0">
              <a:latin typeface="微软雅黑" pitchFamily="34" charset="-122"/>
              <a:ea typeface="微软雅黑" pitchFamily="34" charset="-122"/>
            </a:endParaRPr>
          </a:p>
        </p:txBody>
      </p:sp>
      <p:sp>
        <p:nvSpPr>
          <p:cNvPr id="42" name="TextBox 41"/>
          <p:cNvSpPr txBox="1"/>
          <p:nvPr/>
        </p:nvSpPr>
        <p:spPr>
          <a:xfrm>
            <a:off x="590490" y="862425"/>
            <a:ext cx="800219" cy="461665"/>
          </a:xfrm>
          <a:prstGeom prst="rect">
            <a:avLst/>
          </a:prstGeom>
          <a:noFill/>
        </p:spPr>
        <p:txBody>
          <a:bodyPr wrap="none" rtlCol="0">
            <a:spAutoFit/>
          </a:bodyPr>
          <a:lstStyle/>
          <a:p>
            <a:pPr algn="ctr"/>
            <a:r>
              <a:rPr lang="zh-CN" altLang="en-US" sz="2400" dirty="0" smtClean="0">
                <a:latin typeface="微软雅黑" pitchFamily="34" charset="-122"/>
                <a:ea typeface="微软雅黑" pitchFamily="34" charset="-122"/>
              </a:rPr>
              <a:t>小结</a:t>
            </a:r>
            <a:endParaRPr lang="zh-CN" altLang="en-US" sz="2400" dirty="0">
              <a:latin typeface="微软雅黑" pitchFamily="34" charset="-122"/>
              <a:ea typeface="微软雅黑" pitchFamily="34" charset="-122"/>
            </a:endParaRPr>
          </a:p>
        </p:txBody>
      </p:sp>
    </p:spTree>
  </p:cSld>
  <p:clrMapOvr>
    <a:masterClrMapping/>
  </p:clrMapOvr>
  <p:transition spd="slow">
    <p:pull/>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Picture 2"/>
          <p:cNvSpPr>
            <a:spLocks noChangeAspect="1" noChangeArrowheads="1"/>
          </p:cNvSpPr>
          <p:nvPr/>
        </p:nvSpPr>
        <p:spPr bwMode="auto">
          <a:xfrm>
            <a:off x="415925" y="661988"/>
            <a:ext cx="7715250" cy="4629150"/>
          </a:xfrm>
          <a:prstGeom prst="rect">
            <a:avLst/>
          </a:prstGeom>
          <a:noFill/>
          <a:ln w="9525">
            <a:noFill/>
            <a:miter lim="800000"/>
            <a:headEnd/>
            <a:tailEnd/>
          </a:ln>
        </p:spPr>
        <p:txBody>
          <a:bodyPr lIns="68580" tIns="34290" rIns="68580" bIns="34290"/>
          <a:lstStyle/>
          <a:p>
            <a:endParaRPr lang="zh-CN" altLang="en-US"/>
          </a:p>
        </p:txBody>
      </p:sp>
      <p:sp>
        <p:nvSpPr>
          <p:cNvPr id="97283" name="TextBox 7"/>
          <p:cNvSpPr txBox="1">
            <a:spLocks noChangeArrowheads="1"/>
          </p:cNvSpPr>
          <p:nvPr/>
        </p:nvSpPr>
        <p:spPr bwMode="auto">
          <a:xfrm>
            <a:off x="577624" y="776483"/>
            <a:ext cx="8035925" cy="3531736"/>
          </a:xfrm>
          <a:prstGeom prst="rect">
            <a:avLst/>
          </a:prstGeom>
          <a:noFill/>
          <a:ln w="9525">
            <a:noFill/>
            <a:miter lim="800000"/>
            <a:headEnd/>
            <a:tailEnd/>
          </a:ln>
          <a:effectLst>
            <a:outerShdw blurRad="50800" dist="50800" dir="5400000" algn="ctr" rotWithShape="0">
              <a:schemeClr val="bg1"/>
            </a:outerShdw>
          </a:effectLst>
        </p:spPr>
        <p:txBody>
          <a:bodyPr lIns="68580" tIns="34290" rIns="68580" bIns="34290">
            <a:spAutoFit/>
          </a:bodyPr>
          <a:lstStyle/>
          <a:p>
            <a:pPr latinLnBrk="1">
              <a:spcBef>
                <a:spcPct val="50000"/>
              </a:spcBef>
            </a:pPr>
            <a:endParaRPr lang="zh-CN" altLang="ko-KR" noProof="1">
              <a:latin typeface="微软雅黑" pitchFamily="34" charset="-122"/>
              <a:ea typeface="微软雅黑" pitchFamily="34" charset="-122"/>
            </a:endParaRPr>
          </a:p>
          <a:p>
            <a:pPr latinLnBrk="1">
              <a:spcBef>
                <a:spcPct val="50000"/>
              </a:spcBef>
            </a:pPr>
            <a:r>
              <a:rPr lang="zh-CN" altLang="en-US" dirty="0">
                <a:solidFill>
                  <a:srgbClr val="FF0000"/>
                </a:solidFill>
                <a:latin typeface="微软雅黑" pitchFamily="34" charset="-122"/>
                <a:ea typeface="微软雅黑" pitchFamily="34" charset="-122"/>
              </a:rPr>
              <a:t>网络通道：</a:t>
            </a:r>
            <a:endParaRPr lang="en-US" altLang="zh-CN" dirty="0">
              <a:solidFill>
                <a:srgbClr val="FF0000"/>
              </a:solidFill>
              <a:latin typeface="微软雅黑" pitchFamily="34" charset="-122"/>
              <a:ea typeface="微软雅黑" pitchFamily="34" charset="-122"/>
            </a:endParaRPr>
          </a:p>
          <a:p>
            <a:pPr latinLnBrk="1">
              <a:spcBef>
                <a:spcPct val="50000"/>
              </a:spcBef>
            </a:pPr>
            <a:r>
              <a:rPr lang="zh-CN" altLang="en-US" dirty="0">
                <a:latin typeface="微软雅黑" pitchFamily="34" charset="-122"/>
                <a:ea typeface="微软雅黑" pitchFamily="34" charset="-122"/>
              </a:rPr>
              <a:t>    通过“山西科技报告服务系统”</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“学习培训”</a:t>
            </a:r>
            <a:r>
              <a:rPr lang="en-US" altLang="zh-CN" dirty="0">
                <a:latin typeface="微软雅黑" pitchFamily="34" charset="-122"/>
                <a:ea typeface="微软雅黑" pitchFamily="34" charset="-122"/>
              </a:rPr>
              <a:t>(</a:t>
            </a:r>
            <a:r>
              <a:rPr lang="en-US" altLang="zh-CN" dirty="0">
                <a:latin typeface="微软雅黑" pitchFamily="34" charset="-122"/>
                <a:ea typeface="微软雅黑" pitchFamily="34" charset="-122"/>
                <a:hlinkClick r:id="rId2"/>
              </a:rPr>
              <a:t>http://218.26.177.53/Admin/Content/StudyTraining.aspx?categoryId=3</a:t>
            </a:r>
            <a:r>
              <a:rPr lang="en-US" altLang="zh-CN" i="1" dirty="0">
                <a:latin typeface="微软雅黑" pitchFamily="34" charset="-122"/>
                <a:ea typeface="微软雅黑" pitchFamily="34" charset="-122"/>
                <a:hlinkClick r:id="rId2"/>
              </a:rPr>
              <a:t> </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在线浏览。</a:t>
            </a:r>
            <a:endParaRPr lang="en-US" altLang="zh-CN" dirty="0">
              <a:latin typeface="微软雅黑" pitchFamily="34" charset="-122"/>
              <a:ea typeface="微软雅黑" pitchFamily="34" charset="-122"/>
            </a:endParaRPr>
          </a:p>
          <a:p>
            <a:pPr latinLnBrk="1">
              <a:spcBef>
                <a:spcPct val="50000"/>
              </a:spcBef>
            </a:pPr>
            <a:r>
              <a:rPr lang="zh-CN" altLang="en-US" dirty="0">
                <a:solidFill>
                  <a:srgbClr val="FF0000"/>
                </a:solidFill>
                <a:latin typeface="微软雅黑" pitchFamily="34" charset="-122"/>
                <a:ea typeface="微软雅黑" pitchFamily="34" charset="-122"/>
              </a:rPr>
              <a:t>快速通道：</a:t>
            </a:r>
            <a:endParaRPr lang="en-US" altLang="zh-CN" dirty="0">
              <a:solidFill>
                <a:srgbClr val="FF0000"/>
              </a:solidFill>
              <a:latin typeface="微软雅黑" pitchFamily="34" charset="-122"/>
              <a:ea typeface="微软雅黑" pitchFamily="34" charset="-122"/>
            </a:endParaRPr>
          </a:p>
          <a:p>
            <a:pPr latinLnBrk="1">
              <a:spcBef>
                <a:spcPct val="50000"/>
              </a:spcBef>
            </a:pPr>
            <a:r>
              <a:rPr lang="en-US" altLang="zh-CN" dirty="0">
                <a:latin typeface="微软雅黑" pitchFamily="34" charset="-122"/>
                <a:ea typeface="微软雅黑" pitchFamily="34" charset="-122"/>
              </a:rPr>
              <a:t>    1</a:t>
            </a:r>
            <a:r>
              <a:rPr lang="zh-CN" altLang="en-US" dirty="0" smtClean="0">
                <a:latin typeface="微软雅黑" pitchFamily="34" charset="-122"/>
                <a:ea typeface="微软雅黑" pitchFamily="34" charset="-122"/>
              </a:rPr>
              <a:t>、</a:t>
            </a:r>
            <a:r>
              <a:rPr lang="zh-CN" altLang="en-US" b="1" u="sng" dirty="0" smtClean="0">
                <a:solidFill>
                  <a:srgbClr val="C00000"/>
                </a:solidFill>
                <a:latin typeface="微软雅黑" pitchFamily="34" charset="-122"/>
                <a:ea typeface="微软雅黑" pitchFamily="34" charset="-122"/>
              </a:rPr>
              <a:t>科技报告中心</a:t>
            </a:r>
            <a:endParaRPr lang="zh-CN" altLang="en-US" b="1" u="sng" dirty="0">
              <a:solidFill>
                <a:srgbClr val="C00000"/>
              </a:solidFill>
              <a:latin typeface="微软雅黑" pitchFamily="34" charset="-122"/>
              <a:ea typeface="微软雅黑" pitchFamily="34" charset="-122"/>
            </a:endParaRPr>
          </a:p>
          <a:p>
            <a:pPr latinLnBrk="1">
              <a:spcBef>
                <a:spcPct val="50000"/>
              </a:spcBef>
            </a:pPr>
            <a:r>
              <a:rPr lang="zh-CN" altLang="en-US" dirty="0" smtClean="0">
                <a:latin typeface="微软雅黑" pitchFamily="34" charset="-122"/>
                <a:ea typeface="微软雅黑" pitchFamily="34" charset="-122"/>
              </a:rPr>
              <a:t>         </a:t>
            </a:r>
            <a:r>
              <a:rPr lang="en-US" altLang="zh-CN" dirty="0" smtClean="0">
                <a:latin typeface="微软雅黑" pitchFamily="34" charset="-122"/>
                <a:ea typeface="微软雅黑" pitchFamily="34" charset="-122"/>
              </a:rPr>
              <a:t>0351-4033911</a:t>
            </a:r>
            <a:r>
              <a:rPr lang="zh-CN" altLang="en-US" dirty="0" smtClean="0">
                <a:latin typeface="微软雅黑" pitchFamily="34" charset="-122"/>
                <a:ea typeface="微软雅黑" pitchFamily="34" charset="-122"/>
              </a:rPr>
              <a:t> 、 </a:t>
            </a:r>
            <a:r>
              <a:rPr lang="en-US" altLang="zh-CN" dirty="0" smtClean="0">
                <a:latin typeface="微软雅黑" pitchFamily="34" charset="-122"/>
                <a:ea typeface="微软雅黑" pitchFamily="34" charset="-122"/>
              </a:rPr>
              <a:t>4066576</a:t>
            </a:r>
            <a:r>
              <a:rPr lang="zh-CN" altLang="en-US" dirty="0" smtClean="0">
                <a:latin typeface="微软雅黑" pitchFamily="34" charset="-122"/>
                <a:ea typeface="微软雅黑" pitchFamily="34" charset="-122"/>
              </a:rPr>
              <a:t>、</a:t>
            </a:r>
            <a:r>
              <a:rPr lang="en-US" altLang="zh-CN" dirty="0">
                <a:latin typeface="微软雅黑" pitchFamily="34" charset="-122"/>
                <a:ea typeface="微软雅黑" pitchFamily="34" charset="-122"/>
              </a:rPr>
              <a:t>4081271</a:t>
            </a:r>
          </a:p>
          <a:p>
            <a:pPr latinLnBrk="1">
              <a:spcBef>
                <a:spcPct val="50000"/>
              </a:spcBef>
            </a:pPr>
            <a:r>
              <a:rPr kumimoji="1" lang="en-US" altLang="zh-CN" dirty="0">
                <a:latin typeface="微软雅黑" pitchFamily="34" charset="-122"/>
                <a:ea typeface="微软雅黑" pitchFamily="34" charset="-122"/>
              </a:rPr>
              <a:t>    2</a:t>
            </a:r>
            <a:r>
              <a:rPr kumimoji="1" lang="zh-CN" altLang="en-US" dirty="0" smtClean="0">
                <a:latin typeface="微软雅黑" pitchFamily="34" charset="-122"/>
                <a:ea typeface="微软雅黑" pitchFamily="34" charset="-122"/>
              </a:rPr>
              <a:t>、邮箱</a:t>
            </a:r>
            <a:r>
              <a:rPr kumimoji="1" lang="zh-CN" altLang="en-US" dirty="0">
                <a:latin typeface="微软雅黑" pitchFamily="34" charset="-122"/>
                <a:ea typeface="微软雅黑" pitchFamily="34" charset="-122"/>
              </a:rPr>
              <a:t>：</a:t>
            </a:r>
            <a:r>
              <a:rPr kumimoji="1" lang="en-US" altLang="zh-CN" dirty="0">
                <a:latin typeface="微软雅黑" pitchFamily="34" charset="-122"/>
                <a:ea typeface="微软雅黑" pitchFamily="34" charset="-122"/>
              </a:rPr>
              <a:t>sxkjbg@163.com</a:t>
            </a:r>
          </a:p>
          <a:p>
            <a:pPr latinLnBrk="1">
              <a:spcBef>
                <a:spcPct val="50000"/>
              </a:spcBef>
            </a:pPr>
            <a:r>
              <a:rPr lang="en-US" altLang="zh-CN" dirty="0">
                <a:latin typeface="微软雅黑" pitchFamily="34" charset="-122"/>
                <a:ea typeface="微软雅黑" pitchFamily="34" charset="-122"/>
              </a:rPr>
              <a:t>    3</a:t>
            </a:r>
            <a:r>
              <a:rPr lang="zh-CN" altLang="en-US" dirty="0">
                <a:latin typeface="微软雅黑" pitchFamily="34" charset="-122"/>
                <a:ea typeface="微软雅黑" pitchFamily="34" charset="-122"/>
              </a:rPr>
              <a:t>、</a:t>
            </a:r>
            <a:r>
              <a:rPr lang="en-US" altLang="zh-CN" dirty="0">
                <a:latin typeface="微软雅黑" pitchFamily="34" charset="-122"/>
                <a:ea typeface="微软雅黑" pitchFamily="34" charset="-122"/>
              </a:rPr>
              <a:t>QQ</a:t>
            </a:r>
            <a:r>
              <a:rPr lang="zh-CN" altLang="en-US" dirty="0">
                <a:latin typeface="微软雅黑" pitchFamily="34" charset="-122"/>
                <a:ea typeface="微软雅黑" pitchFamily="34" charset="-122"/>
              </a:rPr>
              <a:t>群：570916348 </a:t>
            </a:r>
          </a:p>
        </p:txBody>
      </p:sp>
      <p:pic>
        <p:nvPicPr>
          <p:cNvPr id="97284" name="内容占位符 1" descr="山西科技报告交流群二维码">
            <a:hlinkClick r:id="rId3" action="ppaction://hlinksldjump"/>
          </p:cNvPr>
          <p:cNvPicPr>
            <a:picLocks noGrp="1" noChangeAspect="1" noChangeArrowheads="1"/>
          </p:cNvPicPr>
          <p:nvPr>
            <p:ph idx="4294967295"/>
          </p:nvPr>
        </p:nvPicPr>
        <p:blipFill>
          <a:blip r:embed="rId4" cstate="print"/>
          <a:srcRect/>
          <a:stretch>
            <a:fillRect/>
          </a:stretch>
        </p:blipFill>
        <p:spPr>
          <a:xfrm>
            <a:off x="6319546" y="2175458"/>
            <a:ext cx="2152650" cy="2762250"/>
          </a:xfrm>
          <a:prstGeom prst="rect">
            <a:avLst/>
          </a:prstGeom>
        </p:spPr>
      </p:pic>
      <p:sp>
        <p:nvSpPr>
          <p:cNvPr id="5" name="TextBox 4"/>
          <p:cNvSpPr txBox="1"/>
          <p:nvPr/>
        </p:nvSpPr>
        <p:spPr>
          <a:xfrm>
            <a:off x="550606" y="285135"/>
            <a:ext cx="8013291" cy="461665"/>
          </a:xfrm>
          <a:prstGeom prst="rect">
            <a:avLst/>
          </a:prstGeom>
          <a:noFill/>
        </p:spPr>
        <p:txBody>
          <a:bodyPr wrap="square" rtlCol="0">
            <a:spAutoFit/>
          </a:bodyPr>
          <a:lstStyle/>
          <a:p>
            <a:pPr algn="ctr">
              <a:defRPr/>
            </a:pPr>
            <a:r>
              <a:rPr lang="zh-CN" altLang="en-US" sz="2400" spc="300" dirty="0" smtClean="0">
                <a:latin typeface="微软雅黑" pitchFamily="34" charset="-122"/>
                <a:ea typeface="微软雅黑" pitchFamily="34" charset="-122"/>
              </a:rPr>
              <a:t>帮助信息</a:t>
            </a:r>
            <a:endParaRPr lang="zh-CN" altLang="en-US" sz="2400" spc="300" dirty="0">
              <a:latin typeface="微软雅黑" pitchFamily="34" charset="-122"/>
              <a:ea typeface="微软雅黑" pitchFamily="34" charset="-122"/>
            </a:endParaRPr>
          </a:p>
        </p:txBody>
      </p:sp>
    </p:spTree>
  </p:cSld>
  <p:clrMapOvr>
    <a:masterClrMapping/>
  </p:clrMapOvr>
  <p:transition>
    <p:dissolv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293536" y="1971569"/>
            <a:ext cx="2607733" cy="1446550"/>
          </a:xfrm>
          <a:prstGeom prst="rect">
            <a:avLst/>
          </a:prstGeom>
          <a:noFill/>
        </p:spPr>
        <p:txBody>
          <a:bodyPr wrap="square" rtlCol="0">
            <a:spAutoFit/>
          </a:bodyPr>
          <a:lstStyle/>
          <a:p>
            <a:pPr algn="ctr">
              <a:defRPr/>
            </a:pPr>
            <a:r>
              <a:rPr lang="zh-CN" altLang="en-US" sz="4400" dirty="0" smtClean="0">
                <a:solidFill>
                  <a:schemeClr val="accent1"/>
                </a:solidFill>
                <a:effectLst>
                  <a:outerShdw blurRad="38100" dist="38100" dir="2700000" algn="tl">
                    <a:srgbClr val="000000">
                      <a:alpha val="43137"/>
                    </a:srgbClr>
                  </a:outerShdw>
                </a:effectLst>
                <a:latin typeface="华文行楷" pitchFamily="2" charset="-122"/>
                <a:ea typeface="华文行楷" pitchFamily="2" charset="-122"/>
                <a:cs typeface="+mn-ea"/>
              </a:rPr>
              <a:t>讲解完毕</a:t>
            </a:r>
            <a:endParaRPr lang="en-US" altLang="zh-CN" sz="4400" dirty="0" smtClean="0">
              <a:solidFill>
                <a:schemeClr val="accent1"/>
              </a:solidFill>
              <a:effectLst>
                <a:outerShdw blurRad="38100" dist="38100" dir="2700000" algn="tl">
                  <a:srgbClr val="000000">
                    <a:alpha val="43137"/>
                  </a:srgbClr>
                </a:outerShdw>
              </a:effectLst>
              <a:latin typeface="华文行楷" pitchFamily="2" charset="-122"/>
              <a:ea typeface="华文行楷" pitchFamily="2" charset="-122"/>
              <a:cs typeface="+mn-ea"/>
            </a:endParaRPr>
          </a:p>
          <a:p>
            <a:pPr algn="ctr">
              <a:defRPr/>
            </a:pPr>
            <a:r>
              <a:rPr lang="zh-CN" altLang="en-US" sz="4400" dirty="0" smtClean="0">
                <a:solidFill>
                  <a:schemeClr val="accent1"/>
                </a:solidFill>
                <a:effectLst>
                  <a:outerShdw blurRad="38100" dist="38100" dir="2700000" algn="tl">
                    <a:srgbClr val="000000">
                      <a:alpha val="43137"/>
                    </a:srgbClr>
                  </a:outerShdw>
                </a:effectLst>
                <a:latin typeface="华文行楷" pitchFamily="2" charset="-122"/>
                <a:ea typeface="华文行楷" pitchFamily="2" charset="-122"/>
                <a:cs typeface="+mn-ea"/>
              </a:rPr>
              <a:t>谢谢大家</a:t>
            </a:r>
            <a:endParaRPr lang="zh-CN" altLang="en-US" sz="4400" dirty="0">
              <a:solidFill>
                <a:schemeClr val="accent1"/>
              </a:solidFill>
              <a:effectLst>
                <a:outerShdw blurRad="38100" dist="38100" dir="2700000" algn="tl">
                  <a:srgbClr val="000000">
                    <a:alpha val="43137"/>
                  </a:srgbClr>
                </a:outerShdw>
              </a:effectLst>
              <a:latin typeface="华文行楷" pitchFamily="2" charset="-122"/>
              <a:ea typeface="华文行楷" pitchFamily="2" charset="-122"/>
              <a:cs typeface="+mn-ea"/>
            </a:endParaRPr>
          </a:p>
        </p:txBody>
      </p:sp>
    </p:spTree>
    <p:extLst>
      <p:ext uri="{BB962C8B-B14F-4D97-AF65-F5344CB8AC3E}">
        <p14:creationId xmlns:p14="http://schemas.microsoft.com/office/powerpoint/2010/main" xmlns="" val="1332488448"/>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80103" y="227424"/>
            <a:ext cx="7954297" cy="461665"/>
          </a:xfrm>
          <a:prstGeom prst="rect">
            <a:avLst/>
          </a:prstGeom>
          <a:noFill/>
        </p:spPr>
        <p:txBody>
          <a:bodyPr wrap="square" rtlCol="0">
            <a:spAutoFit/>
          </a:bodyPr>
          <a:lstStyle/>
          <a:p>
            <a:pPr algn="ctr">
              <a:defRPr/>
            </a:pPr>
            <a:r>
              <a:rPr lang="zh-CN" altLang="en-US" sz="2400" dirty="0" smtClean="0">
                <a:latin typeface="微软雅黑" pitchFamily="34" charset="-122"/>
                <a:ea typeface="微软雅黑" pitchFamily="34" charset="-122"/>
              </a:rPr>
              <a:t>科技报告的起源与发展</a:t>
            </a:r>
            <a:endParaRPr lang="ko-KR" altLang="en-US" sz="2400" dirty="0">
              <a:latin typeface="微软雅黑" pitchFamily="34" charset="-122"/>
              <a:ea typeface="微软雅黑" pitchFamily="34" charset="-122"/>
            </a:endParaRPr>
          </a:p>
        </p:txBody>
      </p:sp>
      <p:cxnSp>
        <p:nvCxnSpPr>
          <p:cNvPr id="44" name="直接连接符 43"/>
          <p:cNvCxnSpPr/>
          <p:nvPr/>
        </p:nvCxnSpPr>
        <p:spPr>
          <a:xfrm>
            <a:off x="0" y="2144471"/>
            <a:ext cx="9108504" cy="0"/>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 name="组合 44"/>
          <p:cNvGrpSpPr/>
          <p:nvPr/>
        </p:nvGrpSpPr>
        <p:grpSpPr>
          <a:xfrm>
            <a:off x="3966719" y="1730743"/>
            <a:ext cx="870751" cy="792088"/>
            <a:chOff x="3966719" y="1730743"/>
            <a:chExt cx="870751" cy="792088"/>
          </a:xfrm>
        </p:grpSpPr>
        <p:sp>
          <p:nvSpPr>
            <p:cNvPr id="46" name="椭圆 45"/>
            <p:cNvSpPr/>
            <p:nvPr/>
          </p:nvSpPr>
          <p:spPr>
            <a:xfrm>
              <a:off x="3996217" y="1730743"/>
              <a:ext cx="792088" cy="792088"/>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47" name="矩形 15"/>
            <p:cNvSpPr>
              <a:spLocks noChangeArrowheads="1"/>
            </p:cNvSpPr>
            <p:nvPr/>
          </p:nvSpPr>
          <p:spPr bwMode="auto">
            <a:xfrm>
              <a:off x="3966719" y="1897649"/>
              <a:ext cx="870751" cy="41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lnSpc>
                  <a:spcPct val="130000"/>
                </a:lnSpc>
              </a:pPr>
              <a:r>
                <a:rPr lang="en-US" altLang="zh-CN" sz="16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1939</a:t>
              </a:r>
              <a:r>
                <a:rPr lang="zh-CN" altLang="en-US" sz="16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年</a:t>
              </a:r>
              <a:endParaRPr lang="en-US" altLang="zh-CN" sz="16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 name="组合 47"/>
          <p:cNvGrpSpPr/>
          <p:nvPr/>
        </p:nvGrpSpPr>
        <p:grpSpPr>
          <a:xfrm>
            <a:off x="5532235" y="1689373"/>
            <a:ext cx="928551" cy="900100"/>
            <a:chOff x="5532235" y="1689373"/>
            <a:chExt cx="928551" cy="900100"/>
          </a:xfrm>
        </p:grpSpPr>
        <p:sp>
          <p:nvSpPr>
            <p:cNvPr id="49" name="椭圆 48"/>
            <p:cNvSpPr/>
            <p:nvPr/>
          </p:nvSpPr>
          <p:spPr>
            <a:xfrm>
              <a:off x="5532235" y="1689373"/>
              <a:ext cx="900100" cy="900100"/>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50" name="矩形 15"/>
            <p:cNvSpPr>
              <a:spLocks noChangeArrowheads="1"/>
            </p:cNvSpPr>
            <p:nvPr/>
          </p:nvSpPr>
          <p:spPr bwMode="auto">
            <a:xfrm>
              <a:off x="5590035" y="1907482"/>
              <a:ext cx="870751" cy="381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lnSpc>
                  <a:spcPct val="130000"/>
                </a:lnSpc>
              </a:pPr>
              <a:r>
                <a:rPr lang="en-US" altLang="zh-CN" sz="16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1945</a:t>
              </a:r>
              <a:r>
                <a:rPr lang="zh-CN" altLang="en-US" sz="16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年</a:t>
              </a:r>
              <a:endParaRPr lang="en-US" altLang="zh-CN" sz="16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 name="组合 50"/>
          <p:cNvGrpSpPr/>
          <p:nvPr/>
        </p:nvGrpSpPr>
        <p:grpSpPr>
          <a:xfrm>
            <a:off x="7308304" y="1622731"/>
            <a:ext cx="1040104" cy="1008112"/>
            <a:chOff x="7308304" y="1622731"/>
            <a:chExt cx="1040104" cy="1008112"/>
          </a:xfrm>
        </p:grpSpPr>
        <p:sp>
          <p:nvSpPr>
            <p:cNvPr id="52" name="椭圆 51"/>
            <p:cNvSpPr/>
            <p:nvPr/>
          </p:nvSpPr>
          <p:spPr>
            <a:xfrm>
              <a:off x="7308304" y="1622731"/>
              <a:ext cx="1008112" cy="1008112"/>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53" name="矩形 15"/>
            <p:cNvSpPr>
              <a:spLocks noChangeArrowheads="1"/>
            </p:cNvSpPr>
            <p:nvPr/>
          </p:nvSpPr>
          <p:spPr bwMode="auto">
            <a:xfrm>
              <a:off x="7394301" y="1907481"/>
              <a:ext cx="954107" cy="452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lnSpc>
                  <a:spcPct val="130000"/>
                </a:lnSpc>
              </a:pPr>
              <a:r>
                <a:rPr lang="en-US" altLang="zh-CN"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1964</a:t>
              </a:r>
              <a:r>
                <a:rPr lang="zh-CN" altLang="en-US"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年</a:t>
              </a:r>
              <a:endParaRPr lang="en-US" altLang="zh-CN"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 name="组合 53"/>
          <p:cNvGrpSpPr/>
          <p:nvPr/>
        </p:nvGrpSpPr>
        <p:grpSpPr>
          <a:xfrm>
            <a:off x="1181455" y="1902065"/>
            <a:ext cx="614271" cy="582336"/>
            <a:chOff x="1181455" y="1902065"/>
            <a:chExt cx="614271" cy="582336"/>
          </a:xfrm>
        </p:grpSpPr>
        <p:sp>
          <p:nvSpPr>
            <p:cNvPr id="55" name="椭圆 54"/>
            <p:cNvSpPr/>
            <p:nvPr/>
          </p:nvSpPr>
          <p:spPr>
            <a:xfrm>
              <a:off x="1244155" y="1902065"/>
              <a:ext cx="496705" cy="496705"/>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56" name="矩形 15"/>
            <p:cNvSpPr>
              <a:spLocks noChangeArrowheads="1"/>
            </p:cNvSpPr>
            <p:nvPr/>
          </p:nvSpPr>
          <p:spPr bwMode="auto">
            <a:xfrm>
              <a:off x="1181455" y="1993369"/>
              <a:ext cx="614271" cy="491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lnSpc>
                  <a:spcPct val="130000"/>
                </a:lnSpc>
              </a:pPr>
              <a:r>
                <a:rPr lang="en-US" altLang="zh-CN" sz="1000" dirty="0" smtClean="0">
                  <a:solidFill>
                    <a:srgbClr val="0070C0"/>
                  </a:solidFill>
                  <a:latin typeface="微软雅黑" pitchFamily="34" charset="-122"/>
                  <a:ea typeface="微软雅黑" pitchFamily="34" charset="-122"/>
                  <a:sym typeface="宋体" pitchFamily="2" charset="-122"/>
                </a:rPr>
                <a:t>1895</a:t>
              </a:r>
              <a:r>
                <a:rPr lang="zh-CN" altLang="en-US" sz="1000" dirty="0" smtClean="0">
                  <a:solidFill>
                    <a:srgbClr val="0070C0"/>
                  </a:solidFill>
                  <a:latin typeface="微软雅黑" pitchFamily="34" charset="-122"/>
                  <a:ea typeface="微软雅黑" pitchFamily="34" charset="-122"/>
                  <a:sym typeface="宋体" pitchFamily="2" charset="-122"/>
                </a:rPr>
                <a:t>年</a:t>
              </a:r>
            </a:p>
            <a:p>
              <a:pPr algn="ctr">
                <a:lnSpc>
                  <a:spcPct val="130000"/>
                </a:lnSpc>
              </a:pPr>
              <a:endParaRPr lang="en-US" altLang="zh-CN" sz="11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6"/>
          <p:cNvGrpSpPr/>
          <p:nvPr/>
        </p:nvGrpSpPr>
        <p:grpSpPr>
          <a:xfrm>
            <a:off x="2567489" y="1777221"/>
            <a:ext cx="787396" cy="661063"/>
            <a:chOff x="2558158" y="1749229"/>
            <a:chExt cx="787396" cy="661063"/>
          </a:xfrm>
        </p:grpSpPr>
        <p:sp>
          <p:nvSpPr>
            <p:cNvPr id="58" name="椭圆 57"/>
            <p:cNvSpPr/>
            <p:nvPr/>
          </p:nvSpPr>
          <p:spPr>
            <a:xfrm>
              <a:off x="2632246" y="1749229"/>
              <a:ext cx="661063" cy="661063"/>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59" name="矩形 15"/>
            <p:cNvSpPr>
              <a:spLocks noChangeArrowheads="1"/>
            </p:cNvSpPr>
            <p:nvPr/>
          </p:nvSpPr>
          <p:spPr bwMode="auto">
            <a:xfrm>
              <a:off x="2558158" y="1968970"/>
              <a:ext cx="787396" cy="286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lnSpc>
                  <a:spcPct val="90000"/>
                </a:lnSpc>
                <a:spcAft>
                  <a:spcPct val="35000"/>
                </a:spcAft>
                <a:buFont typeface="Arial" pitchFamily="34" charset="0"/>
                <a:buNone/>
              </a:pPr>
              <a:r>
                <a:rPr lang="en-US" altLang="zh-CN" sz="1400" dirty="0" smtClean="0">
                  <a:solidFill>
                    <a:srgbClr val="0070C0"/>
                  </a:solidFill>
                  <a:latin typeface="微软雅黑" pitchFamily="34" charset="-122"/>
                  <a:ea typeface="微软雅黑" pitchFamily="34" charset="-122"/>
                  <a:sym typeface="宋体" pitchFamily="2" charset="-122"/>
                </a:rPr>
                <a:t>1915</a:t>
              </a:r>
              <a:r>
                <a:rPr lang="zh-CN" altLang="en-US" sz="1400" dirty="0" smtClean="0">
                  <a:solidFill>
                    <a:srgbClr val="0070C0"/>
                  </a:solidFill>
                  <a:latin typeface="微软雅黑" pitchFamily="34" charset="-122"/>
                  <a:ea typeface="微软雅黑" pitchFamily="34" charset="-122"/>
                  <a:sym typeface="宋体" pitchFamily="2" charset="-122"/>
                </a:rPr>
                <a:t>年</a:t>
              </a:r>
              <a:endParaRPr lang="zh-CN" altLang="en-US" sz="1400" dirty="0">
                <a:solidFill>
                  <a:srgbClr val="0070C0"/>
                </a:solidFill>
                <a:latin typeface="微软雅黑" pitchFamily="34" charset="-122"/>
                <a:ea typeface="微软雅黑" pitchFamily="34" charset="-122"/>
                <a:sym typeface="宋体" pitchFamily="2" charset="-122"/>
              </a:endParaRPr>
            </a:p>
          </p:txBody>
        </p:sp>
      </p:grpSp>
      <p:sp>
        <p:nvSpPr>
          <p:cNvPr id="39" name="矩形 38"/>
          <p:cNvSpPr/>
          <p:nvPr/>
        </p:nvSpPr>
        <p:spPr>
          <a:xfrm>
            <a:off x="570271" y="724161"/>
            <a:ext cx="7924800" cy="438582"/>
          </a:xfrm>
          <a:prstGeom prst="rect">
            <a:avLst/>
          </a:prstGeom>
        </p:spPr>
        <p:txBody>
          <a:bodyPr wrap="square">
            <a:spAutoFit/>
          </a:bodyPr>
          <a:lstStyle/>
          <a:p>
            <a:pPr eaLnBrk="0" hangingPunct="0">
              <a:lnSpc>
                <a:spcPct val="125000"/>
              </a:lnSpc>
              <a:buFont typeface="Arial" pitchFamily="34" charset="0"/>
              <a:buNone/>
            </a:pPr>
            <a:r>
              <a:rPr lang="zh-CN" altLang="en-US" b="1" dirty="0" smtClean="0">
                <a:solidFill>
                  <a:srgbClr val="000000"/>
                </a:solidFill>
                <a:latin typeface="微软雅黑" pitchFamily="34" charset="-122"/>
                <a:ea typeface="微软雅黑" pitchFamily="34" charset="-122"/>
                <a:sym typeface="微软雅黑" pitchFamily="34" charset="-122"/>
              </a:rPr>
              <a:t>科技报告出现于</a:t>
            </a:r>
            <a:r>
              <a:rPr lang="en-US" altLang="zh-CN" b="1" dirty="0" smtClean="0">
                <a:solidFill>
                  <a:srgbClr val="000000"/>
                </a:solidFill>
                <a:latin typeface="微软雅黑" pitchFamily="34" charset="-122"/>
                <a:ea typeface="微软雅黑" pitchFamily="34" charset="-122"/>
                <a:sym typeface="微软雅黑" pitchFamily="34" charset="-122"/>
              </a:rPr>
              <a:t>19</a:t>
            </a:r>
            <a:r>
              <a:rPr lang="zh-CN" altLang="en-US" b="1" dirty="0" smtClean="0">
                <a:solidFill>
                  <a:srgbClr val="000000"/>
                </a:solidFill>
                <a:latin typeface="微软雅黑" pitchFamily="34" charset="-122"/>
                <a:ea typeface="微软雅黑" pitchFamily="34" charset="-122"/>
                <a:sym typeface="微软雅黑" pitchFamily="34" charset="-122"/>
              </a:rPr>
              <a:t>世纪末，第二次世界大战后迅速发展。</a:t>
            </a:r>
            <a:endParaRPr lang="zh-CN" altLang="en-US" b="1" dirty="0">
              <a:solidFill>
                <a:srgbClr val="000000"/>
              </a:solidFill>
              <a:latin typeface="微软雅黑" pitchFamily="34" charset="-122"/>
              <a:ea typeface="微软雅黑" pitchFamily="34" charset="-122"/>
              <a:sym typeface="微软雅黑" pitchFamily="34" charset="-122"/>
            </a:endParaRPr>
          </a:p>
        </p:txBody>
      </p:sp>
      <p:grpSp>
        <p:nvGrpSpPr>
          <p:cNvPr id="51" name="Group 8"/>
          <p:cNvGrpSpPr>
            <a:grpSpLocks/>
          </p:cNvGrpSpPr>
          <p:nvPr/>
        </p:nvGrpSpPr>
        <p:grpSpPr bwMode="auto">
          <a:xfrm>
            <a:off x="888007" y="1084715"/>
            <a:ext cx="7928610" cy="547319"/>
            <a:chOff x="774" y="-4896"/>
            <a:chExt cx="12486" cy="1150"/>
          </a:xfrm>
        </p:grpSpPr>
        <p:sp>
          <p:nvSpPr>
            <p:cNvPr id="86" name="矩形 106"/>
            <p:cNvSpPr>
              <a:spLocks noChangeArrowheads="1"/>
            </p:cNvSpPr>
            <p:nvPr/>
          </p:nvSpPr>
          <p:spPr bwMode="auto">
            <a:xfrm>
              <a:off x="774" y="-4883"/>
              <a:ext cx="2102" cy="1099"/>
            </a:xfrm>
            <a:prstGeom prst="rect">
              <a:avLst/>
            </a:prstGeom>
            <a:noFill/>
            <a:ln w="9525">
              <a:noFill/>
              <a:miter lim="800000"/>
              <a:headEnd/>
              <a:tailEnd/>
            </a:ln>
          </p:spPr>
          <p:txBody>
            <a:bodyPr>
              <a:spAutoFit/>
            </a:bodyPr>
            <a:lstStyle/>
            <a:p>
              <a:pPr eaLnBrk="0" hangingPunct="0">
                <a:buFont typeface="Arial" pitchFamily="34" charset="0"/>
                <a:buNone/>
              </a:pPr>
              <a:r>
                <a:rPr lang="en-US" altLang="zh-CN" sz="1400" dirty="0">
                  <a:solidFill>
                    <a:srgbClr val="C00000"/>
                  </a:solidFill>
                  <a:latin typeface="+mn-ea"/>
                  <a:sym typeface="微软雅黑" pitchFamily="34" charset="-122"/>
                </a:rPr>
                <a:t>《</a:t>
              </a:r>
              <a:r>
                <a:rPr lang="zh-CN" altLang="en-US" sz="1400" dirty="0">
                  <a:solidFill>
                    <a:srgbClr val="C00000"/>
                  </a:solidFill>
                  <a:latin typeface="+mn-ea"/>
                  <a:sym typeface="微软雅黑" pitchFamily="34" charset="-122"/>
                </a:rPr>
                <a:t>美国政府出版物月报</a:t>
              </a:r>
              <a:r>
                <a:rPr lang="en-US" altLang="zh-CN" sz="1400" dirty="0">
                  <a:solidFill>
                    <a:srgbClr val="C00000"/>
                  </a:solidFill>
                  <a:latin typeface="+mn-ea"/>
                  <a:sym typeface="微软雅黑" pitchFamily="34" charset="-122"/>
                </a:rPr>
                <a:t>》</a:t>
              </a:r>
              <a:endParaRPr lang="zh-CN" altLang="en-US" sz="1400" dirty="0">
                <a:solidFill>
                  <a:srgbClr val="000000"/>
                </a:solidFill>
                <a:latin typeface="+mn-ea"/>
                <a:sym typeface="宋体" pitchFamily="2" charset="-122"/>
              </a:endParaRPr>
            </a:p>
          </p:txBody>
        </p:sp>
        <p:sp>
          <p:nvSpPr>
            <p:cNvPr id="87" name="矩形 107"/>
            <p:cNvSpPr>
              <a:spLocks noChangeArrowheads="1"/>
            </p:cNvSpPr>
            <p:nvPr/>
          </p:nvSpPr>
          <p:spPr bwMode="auto">
            <a:xfrm>
              <a:off x="3030" y="-4845"/>
              <a:ext cx="2295" cy="1099"/>
            </a:xfrm>
            <a:prstGeom prst="rect">
              <a:avLst/>
            </a:prstGeom>
            <a:noFill/>
            <a:ln w="9525">
              <a:noFill/>
              <a:miter lim="800000"/>
              <a:headEnd/>
              <a:tailEnd/>
            </a:ln>
          </p:spPr>
          <p:txBody>
            <a:bodyPr wrap="square">
              <a:spAutoFit/>
            </a:bodyPr>
            <a:lstStyle/>
            <a:p>
              <a:pPr algn="ctr" eaLnBrk="0" hangingPunct="0">
                <a:buFont typeface="Arial" pitchFamily="34" charset="0"/>
                <a:buNone/>
              </a:pPr>
              <a:r>
                <a:rPr lang="zh-CN" altLang="en-US" sz="1400" dirty="0">
                  <a:solidFill>
                    <a:srgbClr val="C00000"/>
                  </a:solidFill>
                  <a:latin typeface="+mn-ea"/>
                  <a:sym typeface="微软雅黑" pitchFamily="34" charset="-122"/>
                </a:rPr>
                <a:t>国家航空</a:t>
              </a:r>
              <a:r>
                <a:rPr lang="zh-CN" altLang="en-US" sz="1400" dirty="0" smtClean="0">
                  <a:solidFill>
                    <a:srgbClr val="C00000"/>
                  </a:solidFill>
                  <a:latin typeface="+mn-ea"/>
                  <a:sym typeface="微软雅黑" pitchFamily="34" charset="-122"/>
                </a:rPr>
                <a:t>咨询委员会</a:t>
              </a:r>
              <a:endParaRPr lang="zh-CN" altLang="en-US" dirty="0">
                <a:latin typeface="+mn-ea"/>
              </a:endParaRPr>
            </a:p>
          </p:txBody>
        </p:sp>
        <p:sp>
          <p:nvSpPr>
            <p:cNvPr id="88" name="矩形 108"/>
            <p:cNvSpPr>
              <a:spLocks noChangeArrowheads="1"/>
            </p:cNvSpPr>
            <p:nvPr/>
          </p:nvSpPr>
          <p:spPr bwMode="auto">
            <a:xfrm>
              <a:off x="5508" y="-4820"/>
              <a:ext cx="1987" cy="647"/>
            </a:xfrm>
            <a:prstGeom prst="rect">
              <a:avLst/>
            </a:prstGeom>
            <a:noFill/>
            <a:ln w="9525">
              <a:noFill/>
              <a:miter lim="800000"/>
              <a:headEnd/>
              <a:tailEnd/>
            </a:ln>
          </p:spPr>
          <p:txBody>
            <a:bodyPr wrap="square">
              <a:spAutoFit/>
            </a:bodyPr>
            <a:lstStyle/>
            <a:p>
              <a:pPr eaLnBrk="0" hangingPunct="0">
                <a:buFont typeface="Arial" pitchFamily="34" charset="0"/>
                <a:buNone/>
              </a:pPr>
              <a:r>
                <a:rPr lang="zh-CN" altLang="en-US" sz="1400" dirty="0">
                  <a:solidFill>
                    <a:srgbClr val="C00000"/>
                  </a:solidFill>
                  <a:latin typeface="+mn-ea"/>
                  <a:sym typeface="微软雅黑" pitchFamily="34" charset="-122"/>
                </a:rPr>
                <a:t>军事科研情报</a:t>
              </a:r>
              <a:endParaRPr lang="zh-CN" altLang="en-US" dirty="0">
                <a:latin typeface="+mn-ea"/>
              </a:endParaRPr>
            </a:p>
          </p:txBody>
        </p:sp>
        <p:sp>
          <p:nvSpPr>
            <p:cNvPr id="89" name="矩形 109"/>
            <p:cNvSpPr>
              <a:spLocks noChangeArrowheads="1"/>
            </p:cNvSpPr>
            <p:nvPr/>
          </p:nvSpPr>
          <p:spPr bwMode="auto">
            <a:xfrm>
              <a:off x="7998" y="-4799"/>
              <a:ext cx="2270" cy="647"/>
            </a:xfrm>
            <a:prstGeom prst="rect">
              <a:avLst/>
            </a:prstGeom>
            <a:noFill/>
            <a:ln w="9525">
              <a:noFill/>
              <a:miter lim="800000"/>
              <a:headEnd/>
              <a:tailEnd/>
            </a:ln>
          </p:spPr>
          <p:txBody>
            <a:bodyPr wrap="square">
              <a:spAutoFit/>
            </a:bodyPr>
            <a:lstStyle/>
            <a:p>
              <a:pPr eaLnBrk="0" hangingPunct="0">
                <a:buFont typeface="Arial" pitchFamily="34" charset="0"/>
                <a:buNone/>
              </a:pPr>
              <a:r>
                <a:rPr lang="zh-CN" altLang="en-US" sz="1400" dirty="0">
                  <a:solidFill>
                    <a:srgbClr val="C00000"/>
                  </a:solidFill>
                  <a:latin typeface="+mn-ea"/>
                  <a:sym typeface="微软雅黑" pitchFamily="34" charset="-122"/>
                </a:rPr>
                <a:t>科技报告出版局</a:t>
              </a:r>
              <a:endParaRPr lang="zh-CN" altLang="en-US" dirty="0">
                <a:latin typeface="+mn-ea"/>
              </a:endParaRPr>
            </a:p>
          </p:txBody>
        </p:sp>
        <p:sp>
          <p:nvSpPr>
            <p:cNvPr id="90" name="矩形 110"/>
            <p:cNvSpPr>
              <a:spLocks noChangeArrowheads="1"/>
            </p:cNvSpPr>
            <p:nvPr/>
          </p:nvSpPr>
          <p:spPr bwMode="auto">
            <a:xfrm>
              <a:off x="10560" y="-4896"/>
              <a:ext cx="2700" cy="1099"/>
            </a:xfrm>
            <a:prstGeom prst="rect">
              <a:avLst/>
            </a:prstGeom>
            <a:noFill/>
            <a:ln w="9525">
              <a:noFill/>
              <a:miter lim="800000"/>
              <a:headEnd/>
              <a:tailEnd/>
            </a:ln>
          </p:spPr>
          <p:txBody>
            <a:bodyPr>
              <a:spAutoFit/>
            </a:bodyPr>
            <a:lstStyle/>
            <a:p>
              <a:pPr algn="ctr" eaLnBrk="0" hangingPunct="0">
                <a:buFont typeface="Arial" pitchFamily="34" charset="0"/>
                <a:buNone/>
              </a:pPr>
              <a:r>
                <a:rPr lang="zh-CN" altLang="en-US" sz="1400" dirty="0">
                  <a:solidFill>
                    <a:srgbClr val="C00000"/>
                  </a:solidFill>
                  <a:latin typeface="+mn-ea"/>
                  <a:sym typeface="微软雅黑" pitchFamily="34" charset="-122"/>
                </a:rPr>
                <a:t>美国政府科技报告开始公开出版发行</a:t>
              </a:r>
              <a:endParaRPr lang="zh-CN" altLang="en-US" dirty="0">
                <a:latin typeface="+mn-ea"/>
              </a:endParaRPr>
            </a:p>
          </p:txBody>
        </p:sp>
      </p:grpSp>
      <p:cxnSp>
        <p:nvCxnSpPr>
          <p:cNvPr id="109" name="直接连接符 108"/>
          <p:cNvCxnSpPr/>
          <p:nvPr/>
        </p:nvCxnSpPr>
        <p:spPr>
          <a:xfrm rot="16200000" flipH="1">
            <a:off x="1364746" y="1742246"/>
            <a:ext cx="263749" cy="4235"/>
          </a:xfrm>
          <a:prstGeom prst="line">
            <a:avLst/>
          </a:prstGeom>
          <a:ln w="1270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rot="16200000" flipH="1">
            <a:off x="4270178" y="1609510"/>
            <a:ext cx="263749" cy="4235"/>
          </a:xfrm>
          <a:prstGeom prst="line">
            <a:avLst/>
          </a:prstGeom>
          <a:ln w="1270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rot="16200000" flipH="1">
            <a:off x="5872836" y="1560349"/>
            <a:ext cx="263749" cy="4235"/>
          </a:xfrm>
          <a:prstGeom prst="line">
            <a:avLst/>
          </a:prstGeom>
          <a:ln w="1270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1838632" y="1789471"/>
            <a:ext cx="698090" cy="338554"/>
          </a:xfrm>
          <a:prstGeom prst="rect">
            <a:avLst/>
          </a:prstGeom>
          <a:noFill/>
        </p:spPr>
        <p:txBody>
          <a:bodyPr wrap="square" rtlCol="0">
            <a:spAutoFit/>
          </a:bodyPr>
          <a:lstStyle/>
          <a:p>
            <a:r>
              <a:rPr lang="zh-CN" altLang="en-US" sz="1600" b="1" i="1" dirty="0" smtClean="0">
                <a:solidFill>
                  <a:srgbClr val="C00000"/>
                </a:solidFill>
              </a:rPr>
              <a:t>前期</a:t>
            </a:r>
            <a:endParaRPr lang="zh-CN" altLang="en-US" sz="1600" b="1" i="1" dirty="0">
              <a:solidFill>
                <a:srgbClr val="C00000"/>
              </a:solidFill>
            </a:endParaRPr>
          </a:p>
        </p:txBody>
      </p:sp>
      <p:sp>
        <p:nvSpPr>
          <p:cNvPr id="119" name="矩形 118"/>
          <p:cNvSpPr/>
          <p:nvPr/>
        </p:nvSpPr>
        <p:spPr>
          <a:xfrm>
            <a:off x="3294414" y="1801167"/>
            <a:ext cx="805029" cy="313932"/>
          </a:xfrm>
          <a:prstGeom prst="rect">
            <a:avLst/>
          </a:prstGeom>
        </p:spPr>
        <p:txBody>
          <a:bodyPr wrap="none">
            <a:spAutoFit/>
          </a:bodyPr>
          <a:lstStyle/>
          <a:p>
            <a:pPr algn="ctr">
              <a:lnSpc>
                <a:spcPct val="90000"/>
              </a:lnSpc>
              <a:spcAft>
                <a:spcPct val="35000"/>
              </a:spcAft>
              <a:buFont typeface="Arial" pitchFamily="34" charset="0"/>
              <a:buNone/>
            </a:pPr>
            <a:r>
              <a:rPr lang="zh-CN" altLang="en-US" sz="1600" b="1" i="1" dirty="0" smtClean="0">
                <a:solidFill>
                  <a:srgbClr val="CC0000"/>
                </a:solidFill>
                <a:latin typeface="+mn-ea"/>
                <a:sym typeface="Franklin Gothic Book" pitchFamily="34" charset="0"/>
              </a:rPr>
              <a:t>雏形</a:t>
            </a:r>
            <a:r>
              <a:rPr lang="zh-CN" altLang="en-US" sz="1600" b="1" i="1" dirty="0" smtClean="0">
                <a:solidFill>
                  <a:srgbClr val="CC0000"/>
                </a:solidFill>
                <a:latin typeface="+mn-ea"/>
                <a:sym typeface="宋体" pitchFamily="2" charset="-122"/>
              </a:rPr>
              <a:t>期</a:t>
            </a:r>
            <a:endParaRPr lang="zh-CN" altLang="en-US" sz="1600" b="1" i="1" dirty="0">
              <a:solidFill>
                <a:srgbClr val="FF0000"/>
              </a:solidFill>
              <a:latin typeface="+mn-ea"/>
              <a:sym typeface="宋体" pitchFamily="2" charset="-122"/>
            </a:endParaRPr>
          </a:p>
        </p:txBody>
      </p:sp>
      <p:sp>
        <p:nvSpPr>
          <p:cNvPr id="120" name="矩形 119"/>
          <p:cNvSpPr/>
          <p:nvPr/>
        </p:nvSpPr>
        <p:spPr>
          <a:xfrm>
            <a:off x="4779086" y="1801167"/>
            <a:ext cx="805029" cy="313932"/>
          </a:xfrm>
          <a:prstGeom prst="rect">
            <a:avLst/>
          </a:prstGeom>
        </p:spPr>
        <p:txBody>
          <a:bodyPr wrap="none">
            <a:spAutoFit/>
          </a:bodyPr>
          <a:lstStyle/>
          <a:p>
            <a:pPr algn="ctr">
              <a:lnSpc>
                <a:spcPct val="90000"/>
              </a:lnSpc>
              <a:spcAft>
                <a:spcPct val="35000"/>
              </a:spcAft>
              <a:buFont typeface="Arial" pitchFamily="34" charset="0"/>
              <a:buNone/>
            </a:pPr>
            <a:r>
              <a:rPr lang="zh-CN" altLang="en-US" sz="1600" b="1" i="1" dirty="0" smtClean="0">
                <a:solidFill>
                  <a:srgbClr val="CC0000"/>
                </a:solidFill>
                <a:latin typeface="+mn-ea"/>
                <a:sym typeface="Franklin Gothic Book" pitchFamily="34" charset="0"/>
              </a:rPr>
              <a:t>发展</a:t>
            </a:r>
            <a:r>
              <a:rPr lang="zh-CN" altLang="en-US" sz="1600" b="1" i="1" dirty="0" smtClean="0">
                <a:solidFill>
                  <a:srgbClr val="CC0000"/>
                </a:solidFill>
                <a:latin typeface="+mn-ea"/>
                <a:sym typeface="宋体" pitchFamily="2" charset="-122"/>
              </a:rPr>
              <a:t>期</a:t>
            </a:r>
            <a:endParaRPr lang="zh-CN" altLang="en-US" sz="1600" b="1" i="1" dirty="0">
              <a:solidFill>
                <a:srgbClr val="FF0000"/>
              </a:solidFill>
              <a:latin typeface="+mn-ea"/>
              <a:sym typeface="宋体" pitchFamily="2" charset="-122"/>
            </a:endParaRPr>
          </a:p>
        </p:txBody>
      </p:sp>
      <p:sp>
        <p:nvSpPr>
          <p:cNvPr id="121" name="矩形 120"/>
          <p:cNvSpPr/>
          <p:nvPr/>
        </p:nvSpPr>
        <p:spPr>
          <a:xfrm>
            <a:off x="6480066" y="1810999"/>
            <a:ext cx="805029" cy="313932"/>
          </a:xfrm>
          <a:prstGeom prst="rect">
            <a:avLst/>
          </a:prstGeom>
        </p:spPr>
        <p:txBody>
          <a:bodyPr wrap="none">
            <a:spAutoFit/>
          </a:bodyPr>
          <a:lstStyle/>
          <a:p>
            <a:pPr algn="ctr">
              <a:lnSpc>
                <a:spcPct val="90000"/>
              </a:lnSpc>
              <a:spcAft>
                <a:spcPct val="35000"/>
              </a:spcAft>
              <a:buFont typeface="Arial" pitchFamily="34" charset="0"/>
              <a:buNone/>
            </a:pPr>
            <a:r>
              <a:rPr lang="zh-CN" altLang="en-US" sz="1600" b="1" i="1" dirty="0" smtClean="0">
                <a:solidFill>
                  <a:srgbClr val="CC0000"/>
                </a:solidFill>
                <a:latin typeface="+mn-ea"/>
                <a:sym typeface="宋体" pitchFamily="2" charset="-122"/>
              </a:rPr>
              <a:t>成形期</a:t>
            </a:r>
            <a:endParaRPr lang="zh-CN" altLang="en-US" sz="1600" b="1" i="1" dirty="0">
              <a:solidFill>
                <a:srgbClr val="FF0000"/>
              </a:solidFill>
              <a:latin typeface="+mn-ea"/>
              <a:sym typeface="宋体" pitchFamily="2" charset="-122"/>
            </a:endParaRPr>
          </a:p>
        </p:txBody>
      </p:sp>
      <p:grpSp>
        <p:nvGrpSpPr>
          <p:cNvPr id="123" name="Group 3"/>
          <p:cNvGrpSpPr>
            <a:grpSpLocks/>
          </p:cNvGrpSpPr>
          <p:nvPr/>
        </p:nvGrpSpPr>
        <p:grpSpPr bwMode="auto">
          <a:xfrm>
            <a:off x="584097" y="2601656"/>
            <a:ext cx="8262938" cy="919163"/>
            <a:chOff x="0" y="0"/>
            <a:chExt cx="11610" cy="3262"/>
          </a:xfrm>
        </p:grpSpPr>
        <p:sp>
          <p:nvSpPr>
            <p:cNvPr id="124" name="圆角矩形 111"/>
            <p:cNvSpPr>
              <a:spLocks noChangeArrowheads="1"/>
            </p:cNvSpPr>
            <p:nvPr/>
          </p:nvSpPr>
          <p:spPr bwMode="auto">
            <a:xfrm>
              <a:off x="0" y="0"/>
              <a:ext cx="2835" cy="3262"/>
            </a:xfrm>
            <a:prstGeom prst="roundRect">
              <a:avLst>
                <a:gd name="adj" fmla="val 16667"/>
              </a:avLst>
            </a:prstGeom>
            <a:solidFill>
              <a:schemeClr val="bg1">
                <a:lumMod val="85000"/>
              </a:schemeClr>
            </a:solidFill>
            <a:ln w="9525">
              <a:solidFill>
                <a:srgbClr val="4BACC6"/>
              </a:solidFill>
              <a:round/>
              <a:headEnd/>
              <a:tailEnd/>
            </a:ln>
          </p:spPr>
          <p:txBody>
            <a:bodyPr anchor="ctr"/>
            <a:lstStyle/>
            <a:p>
              <a:pPr eaLnBrk="0" hangingPunct="0">
                <a:buFont typeface="Arial" pitchFamily="34" charset="0"/>
                <a:buNone/>
              </a:pPr>
              <a:r>
                <a:rPr lang="zh-CN" altLang="en-US" sz="1400" dirty="0">
                  <a:solidFill>
                    <a:srgbClr val="000000"/>
                  </a:solidFill>
                  <a:latin typeface="黑体" pitchFamily="49" charset="-122"/>
                  <a:ea typeface="黑体" pitchFamily="49" charset="-122"/>
                  <a:sym typeface="黑体" pitchFamily="49" charset="-122"/>
                </a:rPr>
                <a:t>科技报告管理工作还比较分散，尚未形成系统。</a:t>
              </a:r>
            </a:p>
          </p:txBody>
        </p:sp>
        <p:sp>
          <p:nvSpPr>
            <p:cNvPr id="125" name="圆角矩形 113"/>
            <p:cNvSpPr>
              <a:spLocks noChangeArrowheads="1"/>
            </p:cNvSpPr>
            <p:nvPr/>
          </p:nvSpPr>
          <p:spPr bwMode="auto">
            <a:xfrm>
              <a:off x="2925" y="0"/>
              <a:ext cx="2835" cy="3262"/>
            </a:xfrm>
            <a:prstGeom prst="roundRect">
              <a:avLst>
                <a:gd name="adj" fmla="val 16667"/>
              </a:avLst>
            </a:prstGeom>
            <a:solidFill>
              <a:schemeClr val="bg1">
                <a:lumMod val="85000"/>
              </a:schemeClr>
            </a:solidFill>
            <a:ln w="9525">
              <a:solidFill>
                <a:srgbClr val="4BACC6"/>
              </a:solidFill>
              <a:round/>
              <a:headEnd/>
              <a:tailEnd/>
            </a:ln>
          </p:spPr>
          <p:txBody>
            <a:bodyPr lIns="0" tIns="0" rIns="0" bIns="0" anchor="ctr"/>
            <a:lstStyle/>
            <a:p>
              <a:pPr eaLnBrk="0" hangingPunct="0">
                <a:buFont typeface="Arial" pitchFamily="34" charset="0"/>
                <a:buNone/>
              </a:pPr>
              <a:r>
                <a:rPr lang="zh-CN" altLang="en-US" sz="1200" dirty="0">
                  <a:solidFill>
                    <a:srgbClr val="000000"/>
                  </a:solidFill>
                  <a:latin typeface="黑体" pitchFamily="49" charset="-122"/>
                  <a:ea typeface="黑体" pitchFamily="49" charset="-122"/>
                  <a:sym typeface="黑体" pitchFamily="49" charset="-122"/>
                </a:rPr>
                <a:t>在</a:t>
              </a:r>
              <a:r>
                <a:rPr lang="en-US" altLang="zh-CN" sz="1200" dirty="0">
                  <a:solidFill>
                    <a:srgbClr val="000000"/>
                  </a:solidFill>
                  <a:latin typeface="黑体" pitchFamily="49" charset="-122"/>
                  <a:ea typeface="黑体" pitchFamily="49" charset="-122"/>
                  <a:sym typeface="黑体" pitchFamily="49" charset="-122"/>
                </a:rPr>
                <a:t>40</a:t>
              </a:r>
              <a:r>
                <a:rPr lang="zh-CN" altLang="en-US" sz="1200" dirty="0">
                  <a:solidFill>
                    <a:srgbClr val="000000"/>
                  </a:solidFill>
                  <a:latin typeface="黑体" pitchFamily="49" charset="-122"/>
                  <a:ea typeface="黑体" pitchFamily="49" charset="-122"/>
                  <a:sym typeface="黑体" pitchFamily="49" charset="-122"/>
                </a:rPr>
                <a:t>年间陆续成立了几个研究中心和实验室，形成</a:t>
              </a:r>
              <a:r>
                <a:rPr lang="en-US" altLang="zh-CN" sz="1200" dirty="0">
                  <a:solidFill>
                    <a:srgbClr val="000000"/>
                  </a:solidFill>
                  <a:latin typeface="黑体" pitchFamily="49" charset="-122"/>
                  <a:ea typeface="黑体" pitchFamily="49" charset="-122"/>
                  <a:sym typeface="黑体" pitchFamily="49" charset="-122"/>
                </a:rPr>
                <a:t>1.6</a:t>
              </a:r>
              <a:r>
                <a:rPr lang="zh-CN" altLang="en-US" sz="1200" dirty="0">
                  <a:solidFill>
                    <a:srgbClr val="000000"/>
                  </a:solidFill>
                  <a:latin typeface="黑体" pitchFamily="49" charset="-122"/>
                  <a:ea typeface="黑体" pitchFamily="49" charset="-122"/>
                  <a:sym typeface="黑体" pitchFamily="49" charset="-122"/>
                </a:rPr>
                <a:t>万篇技术文件和研究报告，在美国政府各部门之间进行交流使用。</a:t>
              </a:r>
            </a:p>
          </p:txBody>
        </p:sp>
        <p:sp>
          <p:nvSpPr>
            <p:cNvPr id="126" name="圆角矩形 114"/>
            <p:cNvSpPr>
              <a:spLocks noChangeArrowheads="1"/>
            </p:cNvSpPr>
            <p:nvPr/>
          </p:nvSpPr>
          <p:spPr bwMode="auto">
            <a:xfrm>
              <a:off x="5850" y="0"/>
              <a:ext cx="2835" cy="3262"/>
            </a:xfrm>
            <a:prstGeom prst="roundRect">
              <a:avLst>
                <a:gd name="adj" fmla="val 16667"/>
              </a:avLst>
            </a:prstGeom>
            <a:solidFill>
              <a:schemeClr val="bg1">
                <a:lumMod val="85000"/>
              </a:schemeClr>
            </a:solidFill>
            <a:ln w="9525">
              <a:solidFill>
                <a:srgbClr val="4BACC6"/>
              </a:solidFill>
              <a:round/>
              <a:headEnd/>
              <a:tailEnd/>
            </a:ln>
          </p:spPr>
          <p:txBody>
            <a:bodyPr anchor="ctr"/>
            <a:lstStyle/>
            <a:p>
              <a:pPr eaLnBrk="0" hangingPunct="0">
                <a:buFont typeface="Arial" pitchFamily="34" charset="0"/>
                <a:buNone/>
              </a:pPr>
              <a:r>
                <a:rPr lang="zh-CN" altLang="en-US" sz="1200" dirty="0">
                  <a:solidFill>
                    <a:srgbClr val="000000"/>
                  </a:solidFill>
                  <a:latin typeface="黑体" pitchFamily="49" charset="-122"/>
                  <a:ea typeface="黑体" pitchFamily="49" charset="-122"/>
                  <a:sym typeface="黑体" pitchFamily="49" charset="-122"/>
                </a:rPr>
                <a:t>在二战期间，先后成立原子能机构、武装部队技术情报局等，并从纳粹德国缴获大量技术资料进行科技报告整理。</a:t>
              </a:r>
            </a:p>
          </p:txBody>
        </p:sp>
        <p:sp>
          <p:nvSpPr>
            <p:cNvPr id="127" name="圆角矩形 115"/>
            <p:cNvSpPr>
              <a:spLocks noChangeArrowheads="1"/>
            </p:cNvSpPr>
            <p:nvPr/>
          </p:nvSpPr>
          <p:spPr bwMode="auto">
            <a:xfrm>
              <a:off x="8775" y="0"/>
              <a:ext cx="2835" cy="3262"/>
            </a:xfrm>
            <a:prstGeom prst="roundRect">
              <a:avLst>
                <a:gd name="adj" fmla="val 16667"/>
              </a:avLst>
            </a:prstGeom>
            <a:solidFill>
              <a:schemeClr val="bg1">
                <a:lumMod val="85000"/>
              </a:schemeClr>
            </a:solidFill>
            <a:ln w="9525">
              <a:solidFill>
                <a:srgbClr val="4BACC6"/>
              </a:solidFill>
              <a:round/>
              <a:headEnd/>
              <a:tailEnd/>
            </a:ln>
          </p:spPr>
          <p:txBody>
            <a:bodyPr lIns="0" tIns="0" rIns="0" bIns="0" anchor="ctr"/>
            <a:lstStyle/>
            <a:p>
              <a:pPr eaLnBrk="0" hangingPunct="0">
                <a:buFont typeface="Arial" pitchFamily="34" charset="0"/>
                <a:buNone/>
              </a:pPr>
              <a:r>
                <a:rPr lang="en-US" altLang="zh-CN" sz="1200" dirty="0">
                  <a:solidFill>
                    <a:srgbClr val="000000"/>
                  </a:solidFill>
                  <a:latin typeface="黑体" pitchFamily="49" charset="-122"/>
                  <a:ea typeface="黑体" pitchFamily="49" charset="-122"/>
                  <a:sym typeface="黑体" pitchFamily="49" charset="-122"/>
                </a:rPr>
                <a:t>1945</a:t>
              </a:r>
              <a:r>
                <a:rPr lang="zh-CN" altLang="en-US" sz="1200" dirty="0">
                  <a:solidFill>
                    <a:srgbClr val="000000"/>
                  </a:solidFill>
                  <a:latin typeface="黑体" pitchFamily="49" charset="-122"/>
                  <a:ea typeface="黑体" pitchFamily="49" charset="-122"/>
                  <a:sym typeface="黑体" pitchFamily="49" charset="-122"/>
                </a:rPr>
                <a:t>年美国国家技术信息出版局的成立标志着政府开始有组织地开展科技报告工作。</a:t>
              </a:r>
              <a:r>
                <a:rPr lang="en-US" altLang="zh-CN" sz="1200" dirty="0">
                  <a:solidFill>
                    <a:srgbClr val="000000"/>
                  </a:solidFill>
                  <a:latin typeface="黑体" pitchFamily="49" charset="-122"/>
                  <a:ea typeface="黑体" pitchFamily="49" charset="-122"/>
                  <a:sym typeface="黑体" pitchFamily="49" charset="-122"/>
                </a:rPr>
                <a:t>20</a:t>
              </a:r>
              <a:r>
                <a:rPr lang="zh-CN" altLang="en-US" sz="1200" dirty="0">
                  <a:solidFill>
                    <a:srgbClr val="000000"/>
                  </a:solidFill>
                  <a:latin typeface="黑体" pitchFamily="49" charset="-122"/>
                  <a:ea typeface="黑体" pitchFamily="49" charset="-122"/>
                  <a:sym typeface="黑体" pitchFamily="49" charset="-122"/>
                </a:rPr>
                <a:t>年后，科技报告开始真正成为一种战略资源。</a:t>
              </a:r>
            </a:p>
          </p:txBody>
        </p:sp>
      </p:grpSp>
      <p:grpSp>
        <p:nvGrpSpPr>
          <p:cNvPr id="128" name="Group 46"/>
          <p:cNvGrpSpPr>
            <a:grpSpLocks/>
          </p:cNvGrpSpPr>
          <p:nvPr/>
        </p:nvGrpSpPr>
        <p:grpSpPr bwMode="auto">
          <a:xfrm>
            <a:off x="136308" y="3428577"/>
            <a:ext cx="8804484" cy="878516"/>
            <a:chOff x="-202" y="-18"/>
            <a:chExt cx="13981" cy="1846"/>
          </a:xfrm>
        </p:grpSpPr>
        <p:sp>
          <p:nvSpPr>
            <p:cNvPr id="129" name="矩形 7"/>
            <p:cNvSpPr>
              <a:spLocks noChangeArrowheads="1"/>
            </p:cNvSpPr>
            <p:nvPr/>
          </p:nvSpPr>
          <p:spPr bwMode="auto">
            <a:xfrm>
              <a:off x="340" y="340"/>
              <a:ext cx="13439" cy="1488"/>
            </a:xfrm>
            <a:prstGeom prst="rect">
              <a:avLst/>
            </a:prstGeom>
            <a:solidFill>
              <a:schemeClr val="bg1"/>
            </a:solidFill>
            <a:ln w="25400">
              <a:solidFill>
                <a:srgbClr val="C00000"/>
              </a:solidFill>
              <a:miter lim="800000"/>
              <a:headEnd/>
              <a:tailEnd/>
            </a:ln>
          </p:spPr>
          <p:txBody>
            <a:bodyPr wrap="square">
              <a:spAutoFit/>
            </a:bodyPr>
            <a:lstStyle/>
            <a:p>
              <a:pPr eaLnBrk="0" hangingPunct="0">
                <a:buFont typeface="Arial" pitchFamily="34" charset="0"/>
                <a:buNone/>
              </a:pPr>
              <a:r>
                <a:rPr lang="zh-CN" altLang="en-US" b="1" dirty="0">
                  <a:solidFill>
                    <a:srgbClr val="000000"/>
                  </a:solidFill>
                  <a:latin typeface="微软雅黑" pitchFamily="34" charset="-122"/>
                  <a:ea typeface="微软雅黑" pitchFamily="34" charset="-122"/>
                  <a:sym typeface="微软雅黑" pitchFamily="34" charset="-122"/>
                </a:rPr>
                <a:t>   </a:t>
              </a:r>
              <a:r>
                <a:rPr lang="zh-CN" altLang="en-US" sz="1600" b="1" dirty="0">
                  <a:solidFill>
                    <a:srgbClr val="000000"/>
                  </a:solidFill>
                  <a:latin typeface="微软雅黑" pitchFamily="34" charset="-122"/>
                  <a:ea typeface="微软雅黑" pitchFamily="34" charset="-122"/>
                  <a:sym typeface="微软雅黑" pitchFamily="34" charset="-122"/>
                </a:rPr>
                <a:t>美国科技报告体系是世界上最为完善和全面的，目前</a:t>
              </a:r>
              <a:r>
                <a:rPr lang="zh-CN" altLang="en-US" sz="1600" b="1" dirty="0">
                  <a:solidFill>
                    <a:srgbClr val="C00000"/>
                  </a:solidFill>
                  <a:latin typeface="微软雅黑" pitchFamily="34" charset="-122"/>
                  <a:ea typeface="微软雅黑" pitchFamily="34" charset="-122"/>
                  <a:sym typeface="微软雅黑" pitchFamily="34" charset="-122"/>
                </a:rPr>
                <a:t>每年</a:t>
              </a:r>
              <a:r>
                <a:rPr lang="zh-CN" altLang="en-US" sz="1600" b="1" dirty="0">
                  <a:solidFill>
                    <a:srgbClr val="000000"/>
                  </a:solidFill>
                  <a:latin typeface="微软雅黑" pitchFamily="34" charset="-122"/>
                  <a:ea typeface="微软雅黑" pitchFamily="34" charset="-122"/>
                  <a:sym typeface="微软雅黑" pitchFamily="34" charset="-122"/>
                </a:rPr>
                <a:t>产生</a:t>
              </a:r>
              <a:r>
                <a:rPr lang="en-US" altLang="zh-CN" sz="2000" b="1" dirty="0">
                  <a:solidFill>
                    <a:srgbClr val="C00000"/>
                  </a:solidFill>
                  <a:latin typeface="微软雅黑" pitchFamily="34" charset="-122"/>
                  <a:ea typeface="微软雅黑" pitchFamily="34" charset="-122"/>
                  <a:sym typeface="微软雅黑" pitchFamily="34" charset="-122"/>
                </a:rPr>
                <a:t>60</a:t>
              </a:r>
              <a:r>
                <a:rPr lang="zh-CN" altLang="en-US" sz="2000" b="1" dirty="0">
                  <a:solidFill>
                    <a:srgbClr val="C00000"/>
                  </a:solidFill>
                  <a:latin typeface="微软雅黑" pitchFamily="34" charset="-122"/>
                  <a:ea typeface="微软雅黑" pitchFamily="34" charset="-122"/>
                  <a:sym typeface="微软雅黑" pitchFamily="34" charset="-122"/>
                </a:rPr>
                <a:t>多万件</a:t>
              </a:r>
              <a:r>
                <a:rPr lang="zh-CN" altLang="en-US" sz="1600" b="1" dirty="0">
                  <a:solidFill>
                    <a:srgbClr val="000000"/>
                  </a:solidFill>
                  <a:latin typeface="微软雅黑" pitchFamily="34" charset="-122"/>
                  <a:ea typeface="微软雅黑" pitchFamily="34" charset="-122"/>
                  <a:sym typeface="微软雅黑" pitchFamily="34" charset="-122"/>
                </a:rPr>
                <a:t>科技报告，</a:t>
              </a:r>
              <a:r>
                <a:rPr lang="zh-CN" altLang="en-US" sz="1600" b="1" dirty="0">
                  <a:solidFill>
                    <a:srgbClr val="C00000"/>
                  </a:solidFill>
                  <a:latin typeface="微软雅黑" pitchFamily="34" charset="-122"/>
                  <a:ea typeface="微软雅黑" pitchFamily="34" charset="-122"/>
                  <a:sym typeface="微软雅黑" pitchFamily="34" charset="-122"/>
                </a:rPr>
                <a:t>公开发行</a:t>
              </a:r>
              <a:r>
                <a:rPr lang="en-US" altLang="zh-CN" sz="2000" b="1" dirty="0">
                  <a:solidFill>
                    <a:srgbClr val="C00000"/>
                  </a:solidFill>
                  <a:latin typeface="微软雅黑" pitchFamily="34" charset="-122"/>
                  <a:ea typeface="微软雅黑" pitchFamily="34" charset="-122"/>
                  <a:sym typeface="微软雅黑" pitchFamily="34" charset="-122"/>
                </a:rPr>
                <a:t>6</a:t>
              </a:r>
              <a:r>
                <a:rPr lang="zh-CN" altLang="en-US" sz="1600" b="1" dirty="0">
                  <a:solidFill>
                    <a:srgbClr val="C00000"/>
                  </a:solidFill>
                  <a:latin typeface="微软雅黑" pitchFamily="34" charset="-122"/>
                  <a:ea typeface="微软雅黑" pitchFamily="34" charset="-122"/>
                  <a:sym typeface="微软雅黑" pitchFamily="34" charset="-122"/>
                </a:rPr>
                <a:t>万多份</a:t>
              </a:r>
              <a:r>
                <a:rPr lang="zh-CN" altLang="en-US" sz="1600" b="1" dirty="0">
                  <a:solidFill>
                    <a:srgbClr val="000000"/>
                  </a:solidFill>
                  <a:latin typeface="微软雅黑" pitchFamily="34" charset="-122"/>
                  <a:ea typeface="微软雅黑" pitchFamily="34" charset="-122"/>
                  <a:sym typeface="微软雅黑" pitchFamily="34" charset="-122"/>
                </a:rPr>
                <a:t>，占全世界科技报告总量的</a:t>
              </a:r>
              <a:r>
                <a:rPr lang="en-US" altLang="zh-CN" sz="2000" b="1" dirty="0">
                  <a:solidFill>
                    <a:srgbClr val="C00000"/>
                  </a:solidFill>
                  <a:latin typeface="微软雅黑" pitchFamily="34" charset="-122"/>
                  <a:ea typeface="微软雅黑" pitchFamily="34" charset="-122"/>
                  <a:sym typeface="微软雅黑" pitchFamily="34" charset="-122"/>
                </a:rPr>
                <a:t>80%</a:t>
              </a:r>
              <a:r>
                <a:rPr lang="zh-CN" altLang="en-US" sz="1600" b="1" dirty="0">
                  <a:solidFill>
                    <a:srgbClr val="000000"/>
                  </a:solidFill>
                  <a:latin typeface="微软雅黑" pitchFamily="34" charset="-122"/>
                  <a:ea typeface="微软雅黑" pitchFamily="34" charset="-122"/>
                  <a:sym typeface="微软雅黑" pitchFamily="34" charset="-122"/>
                </a:rPr>
                <a:t>左右，是支撑美国科技全面领先的重要基础。</a:t>
              </a:r>
              <a:endParaRPr lang="zh-CN" altLang="en-US" b="1" dirty="0">
                <a:solidFill>
                  <a:srgbClr val="000000"/>
                </a:solidFill>
                <a:latin typeface="微软雅黑" pitchFamily="34" charset="-122"/>
                <a:ea typeface="微软雅黑" pitchFamily="34" charset="-122"/>
                <a:sym typeface="微软雅黑" pitchFamily="34" charset="-122"/>
              </a:endParaRPr>
            </a:p>
          </p:txBody>
        </p:sp>
        <p:pic>
          <p:nvPicPr>
            <p:cNvPr id="130" name="Picture 48" descr="Flagof_004"/>
            <p:cNvPicPr>
              <a:picLocks noChangeAspect="1" noChangeArrowheads="1"/>
            </p:cNvPicPr>
            <p:nvPr/>
          </p:nvPicPr>
          <p:blipFill>
            <a:blip r:embed="rId3" cstate="print"/>
            <a:srcRect/>
            <a:stretch>
              <a:fillRect/>
            </a:stretch>
          </p:blipFill>
          <p:spPr bwMode="auto">
            <a:xfrm>
              <a:off x="-202" y="-18"/>
              <a:ext cx="907" cy="907"/>
            </a:xfrm>
            <a:prstGeom prst="rect">
              <a:avLst/>
            </a:prstGeom>
            <a:noFill/>
            <a:ln w="9525">
              <a:noFill/>
              <a:miter lim="800000"/>
              <a:headEnd/>
              <a:tailEnd/>
            </a:ln>
          </p:spPr>
        </p:pic>
      </p:grpSp>
      <p:sp>
        <p:nvSpPr>
          <p:cNvPr id="131" name="Rectangle 49"/>
          <p:cNvSpPr>
            <a:spLocks noChangeArrowheads="1"/>
          </p:cNvSpPr>
          <p:nvPr/>
        </p:nvSpPr>
        <p:spPr bwMode="auto">
          <a:xfrm>
            <a:off x="474194" y="4315389"/>
            <a:ext cx="8466598" cy="703262"/>
          </a:xfrm>
          <a:prstGeom prst="rect">
            <a:avLst/>
          </a:prstGeom>
          <a:solidFill>
            <a:schemeClr val="bg1"/>
          </a:solidFill>
          <a:ln w="19050" cap="flat" cmpd="sng">
            <a:solidFill>
              <a:srgbClr val="0066CC"/>
            </a:solidFill>
            <a:miter lim="800000"/>
            <a:headEnd/>
            <a:tailEnd/>
          </a:ln>
          <a:effectLst>
            <a:outerShdw dist="17961" dir="2700000" algn="ctr" rotWithShape="0">
              <a:srgbClr val="0066CC">
                <a:gamma/>
                <a:shade val="60000"/>
                <a:invGamma/>
              </a:srgbClr>
            </a:outerShdw>
          </a:effectLst>
        </p:spPr>
        <p:txBody>
          <a:bodyPr anchor="ctr"/>
          <a:lstStyle/>
          <a:p>
            <a:pPr>
              <a:buFont typeface="Arial" pitchFamily="34" charset="0"/>
              <a:buNone/>
              <a:defRPr/>
            </a:pPr>
            <a:endParaRPr lang="zh-CN" altLang="en-US"/>
          </a:p>
        </p:txBody>
      </p:sp>
      <p:sp>
        <p:nvSpPr>
          <p:cNvPr id="132" name="Text Box 50"/>
          <p:cNvSpPr txBox="1">
            <a:spLocks noChangeArrowheads="1"/>
          </p:cNvSpPr>
          <p:nvPr/>
        </p:nvSpPr>
        <p:spPr bwMode="auto">
          <a:xfrm>
            <a:off x="552442" y="4300538"/>
            <a:ext cx="3662363" cy="369332"/>
          </a:xfrm>
          <a:prstGeom prst="rect">
            <a:avLst/>
          </a:prstGeom>
          <a:noFill/>
          <a:ln w="9525">
            <a:noFill/>
            <a:miter lim="800000"/>
            <a:headEnd/>
            <a:tailEnd/>
          </a:ln>
        </p:spPr>
        <p:txBody>
          <a:bodyPr>
            <a:spAutoFit/>
          </a:bodyPr>
          <a:lstStyle/>
          <a:p>
            <a:pPr>
              <a:buFont typeface="Arial" pitchFamily="34" charset="0"/>
              <a:buNone/>
            </a:pPr>
            <a:r>
              <a:rPr lang="zh-CN" altLang="en-US" dirty="0">
                <a:solidFill>
                  <a:srgbClr val="FF0000"/>
                </a:solidFill>
                <a:latin typeface="黑体" pitchFamily="49" charset="-122"/>
                <a:ea typeface="黑体" pitchFamily="49" charset="-122"/>
                <a:sym typeface="仿宋" pitchFamily="49" charset="-122"/>
              </a:rPr>
              <a:t>●</a:t>
            </a:r>
            <a:r>
              <a:rPr lang="zh-CN" altLang="en-US" dirty="0">
                <a:latin typeface="黑体" pitchFamily="49" charset="-122"/>
                <a:ea typeface="黑体" pitchFamily="49" charset="-122"/>
              </a:rPr>
              <a:t>法国原子能委员会的CEA</a:t>
            </a:r>
            <a:r>
              <a:rPr lang="zh-CN" altLang="en-US" dirty="0" smtClean="0">
                <a:latin typeface="黑体" pitchFamily="49" charset="-122"/>
                <a:ea typeface="黑体" pitchFamily="49" charset="-122"/>
              </a:rPr>
              <a:t>报告</a:t>
            </a:r>
            <a:endParaRPr lang="zh-CN" altLang="en-US" sz="800" dirty="0"/>
          </a:p>
        </p:txBody>
      </p:sp>
      <p:sp>
        <p:nvSpPr>
          <p:cNvPr id="133" name="Text Box 51"/>
          <p:cNvSpPr txBox="1">
            <a:spLocks noChangeArrowheads="1"/>
          </p:cNvSpPr>
          <p:nvPr/>
        </p:nvSpPr>
        <p:spPr bwMode="auto">
          <a:xfrm>
            <a:off x="552442" y="4624388"/>
            <a:ext cx="3662363" cy="369887"/>
          </a:xfrm>
          <a:prstGeom prst="rect">
            <a:avLst/>
          </a:prstGeom>
          <a:noFill/>
          <a:ln w="9525">
            <a:noFill/>
            <a:bevel/>
            <a:headEnd/>
            <a:tailEnd/>
          </a:ln>
        </p:spPr>
        <p:txBody>
          <a:bodyPr>
            <a:spAutoFit/>
          </a:bodyPr>
          <a:lstStyle/>
          <a:p>
            <a:pPr>
              <a:buFont typeface="Arial" pitchFamily="34" charset="0"/>
              <a:buNone/>
            </a:pPr>
            <a:r>
              <a:rPr lang="zh-CN" altLang="en-US" dirty="0">
                <a:solidFill>
                  <a:srgbClr val="FF0000"/>
                </a:solidFill>
                <a:latin typeface="黑体" pitchFamily="49" charset="-122"/>
                <a:ea typeface="黑体" pitchFamily="49" charset="-122"/>
                <a:sym typeface="仿宋" pitchFamily="49" charset="-122"/>
              </a:rPr>
              <a:t>●</a:t>
            </a:r>
            <a:r>
              <a:rPr lang="zh-CN" altLang="en-US" dirty="0">
                <a:latin typeface="黑体" pitchFamily="49" charset="-122"/>
                <a:ea typeface="黑体" pitchFamily="49" charset="-122"/>
              </a:rPr>
              <a:t>德国航空航天中心的DLR报告</a:t>
            </a:r>
          </a:p>
        </p:txBody>
      </p:sp>
      <p:sp>
        <p:nvSpPr>
          <p:cNvPr id="134" name="Text Box 52"/>
          <p:cNvSpPr txBox="1">
            <a:spLocks noChangeArrowheads="1"/>
          </p:cNvSpPr>
          <p:nvPr/>
        </p:nvSpPr>
        <p:spPr bwMode="auto">
          <a:xfrm>
            <a:off x="4152892" y="4624388"/>
            <a:ext cx="3662363" cy="369887"/>
          </a:xfrm>
          <a:prstGeom prst="rect">
            <a:avLst/>
          </a:prstGeom>
          <a:noFill/>
          <a:ln w="9525">
            <a:noFill/>
            <a:miter lim="800000"/>
            <a:headEnd/>
            <a:tailEnd/>
          </a:ln>
        </p:spPr>
        <p:txBody>
          <a:bodyPr>
            <a:spAutoFit/>
          </a:bodyPr>
          <a:lstStyle/>
          <a:p>
            <a:pPr>
              <a:buFont typeface="Arial" pitchFamily="34" charset="0"/>
              <a:buNone/>
            </a:pPr>
            <a:r>
              <a:rPr lang="zh-CN" altLang="en-US">
                <a:solidFill>
                  <a:srgbClr val="FF0000"/>
                </a:solidFill>
                <a:latin typeface="黑体" pitchFamily="49" charset="-122"/>
                <a:ea typeface="黑体" pitchFamily="49" charset="-122"/>
                <a:sym typeface="仿宋" pitchFamily="49" charset="-122"/>
              </a:rPr>
              <a:t>●</a:t>
            </a:r>
            <a:r>
              <a:rPr lang="zh-CN" altLang="en-US">
                <a:latin typeface="黑体" pitchFamily="49" charset="-122"/>
                <a:ea typeface="黑体" pitchFamily="49" charset="-122"/>
              </a:rPr>
              <a:t>瑞典航空研究中心的FFA报告</a:t>
            </a:r>
          </a:p>
        </p:txBody>
      </p:sp>
      <p:sp>
        <p:nvSpPr>
          <p:cNvPr id="135" name="Text Box 53"/>
          <p:cNvSpPr txBox="1">
            <a:spLocks noChangeArrowheads="1"/>
          </p:cNvSpPr>
          <p:nvPr/>
        </p:nvSpPr>
        <p:spPr bwMode="auto">
          <a:xfrm>
            <a:off x="4152892" y="4300538"/>
            <a:ext cx="3662363" cy="369887"/>
          </a:xfrm>
          <a:prstGeom prst="rect">
            <a:avLst/>
          </a:prstGeom>
          <a:noFill/>
          <a:ln w="9525">
            <a:noFill/>
            <a:miter lim="800000"/>
            <a:headEnd/>
            <a:tailEnd/>
          </a:ln>
        </p:spPr>
        <p:txBody>
          <a:bodyPr>
            <a:spAutoFit/>
          </a:bodyPr>
          <a:lstStyle/>
          <a:p>
            <a:pPr>
              <a:buFont typeface="Arial" pitchFamily="34" charset="0"/>
              <a:buNone/>
            </a:pPr>
            <a:r>
              <a:rPr lang="zh-CN" altLang="en-US">
                <a:solidFill>
                  <a:srgbClr val="FF0000"/>
                </a:solidFill>
                <a:latin typeface="黑体" pitchFamily="49" charset="-122"/>
                <a:ea typeface="黑体" pitchFamily="49" charset="-122"/>
                <a:sym typeface="仿宋" pitchFamily="49" charset="-122"/>
              </a:rPr>
              <a:t>●</a:t>
            </a:r>
            <a:r>
              <a:rPr lang="zh-CN" altLang="en-US">
                <a:latin typeface="黑体" pitchFamily="49" charset="-122"/>
                <a:ea typeface="黑体" pitchFamily="49" charset="-122"/>
              </a:rPr>
              <a:t>英国航空委员会的ARC报告</a:t>
            </a:r>
          </a:p>
        </p:txBody>
      </p:sp>
      <p:pic>
        <p:nvPicPr>
          <p:cNvPr id="136" name="Picture 54" descr="european_union_640"/>
          <p:cNvPicPr>
            <a:picLocks noChangeAspect="1" noChangeArrowheads="1"/>
          </p:cNvPicPr>
          <p:nvPr/>
        </p:nvPicPr>
        <p:blipFill>
          <a:blip r:embed="rId4" cstate="print"/>
          <a:srcRect/>
          <a:stretch>
            <a:fillRect/>
          </a:stretch>
        </p:blipFill>
        <p:spPr bwMode="auto">
          <a:xfrm>
            <a:off x="68870" y="4305761"/>
            <a:ext cx="700087" cy="395287"/>
          </a:xfrm>
          <a:prstGeom prst="rect">
            <a:avLst/>
          </a:prstGeom>
          <a:noFill/>
          <a:ln w="9525">
            <a:noFill/>
            <a:miter lim="800000"/>
            <a:headEnd/>
            <a:tailEnd/>
          </a:ln>
        </p:spPr>
      </p:pic>
    </p:spTree>
    <p:extLst>
      <p:ext uri="{BB962C8B-B14F-4D97-AF65-F5344CB8AC3E}">
        <p14:creationId xmlns:p14="http://schemas.microsoft.com/office/powerpoint/2010/main" xmlns="" val="32196733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300" fill="hold"/>
                                        <p:tgtEl>
                                          <p:spTgt spid="5"/>
                                        </p:tgtEl>
                                        <p:attrNameLst>
                                          <p:attrName>ppt_w</p:attrName>
                                        </p:attrNameLst>
                                      </p:cBhvr>
                                      <p:tavLst>
                                        <p:tav tm="0">
                                          <p:val>
                                            <p:fltVal val="0"/>
                                          </p:val>
                                        </p:tav>
                                        <p:tav tm="100000">
                                          <p:val>
                                            <p:strVal val="#ppt_w"/>
                                          </p:val>
                                        </p:tav>
                                      </p:tavLst>
                                    </p:anim>
                                    <p:anim calcmode="lin" valueType="num">
                                      <p:cBhvr>
                                        <p:cTn id="18" dur="300" fill="hold"/>
                                        <p:tgtEl>
                                          <p:spTgt spid="5"/>
                                        </p:tgtEl>
                                        <p:attrNameLst>
                                          <p:attrName>ppt_h</p:attrName>
                                        </p:attrNameLst>
                                      </p:cBhvr>
                                      <p:tavLst>
                                        <p:tav tm="0">
                                          <p:val>
                                            <p:fltVal val="0"/>
                                          </p:val>
                                        </p:tav>
                                        <p:tav tm="100000">
                                          <p:val>
                                            <p:strVal val="#ppt_h"/>
                                          </p:val>
                                        </p:tav>
                                      </p:tavLst>
                                    </p:anim>
                                    <p:animEffect transition="in" filter="fade">
                                      <p:cBhvr>
                                        <p:cTn id="19" dur="300"/>
                                        <p:tgtEl>
                                          <p:spTgt spid="5"/>
                                        </p:tgtEl>
                                      </p:cBhvr>
                                    </p:animEffect>
                                  </p:childTnLst>
                                </p:cTn>
                              </p:par>
                            </p:childTnLst>
                          </p:cTn>
                        </p:par>
                        <p:par>
                          <p:cTn id="20" fill="hold">
                            <p:stCondLst>
                              <p:cond delay="13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ppt_w</p:attrName>
                                        </p:attrNameLst>
                                      </p:cBhvr>
                                      <p:tavLst>
                                        <p:tav tm="0">
                                          <p:val>
                                            <p:fltVal val="0"/>
                                          </p:val>
                                        </p:tav>
                                        <p:tav tm="100000">
                                          <p:val>
                                            <p:strVal val="#ppt_w"/>
                                          </p:val>
                                        </p:tav>
                                      </p:tavLst>
                                    </p:anim>
                                    <p:anim calcmode="lin" valueType="num">
                                      <p:cBhvr>
                                        <p:cTn id="24" dur="300" fill="hold"/>
                                        <p:tgtEl>
                                          <p:spTgt spid="6"/>
                                        </p:tgtEl>
                                        <p:attrNameLst>
                                          <p:attrName>ppt_h</p:attrName>
                                        </p:attrNameLst>
                                      </p:cBhvr>
                                      <p:tavLst>
                                        <p:tav tm="0">
                                          <p:val>
                                            <p:fltVal val="0"/>
                                          </p:val>
                                        </p:tav>
                                        <p:tav tm="100000">
                                          <p:val>
                                            <p:strVal val="#ppt_h"/>
                                          </p:val>
                                        </p:tav>
                                      </p:tavLst>
                                    </p:anim>
                                    <p:animEffect transition="in" filter="fade">
                                      <p:cBhvr>
                                        <p:cTn id="25" dur="300"/>
                                        <p:tgtEl>
                                          <p:spTgt spid="6"/>
                                        </p:tgtEl>
                                      </p:cBhvr>
                                    </p:animEffect>
                                  </p:childTnLst>
                                </p:cTn>
                              </p:par>
                            </p:childTnLst>
                          </p:cTn>
                        </p:par>
                        <p:par>
                          <p:cTn id="26" fill="hold">
                            <p:stCondLst>
                              <p:cond delay="1600"/>
                            </p:stCondLst>
                            <p:childTnLst>
                              <p:par>
                                <p:cTn id="27" presetID="53"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300" fill="hold"/>
                                        <p:tgtEl>
                                          <p:spTgt spid="2"/>
                                        </p:tgtEl>
                                        <p:attrNameLst>
                                          <p:attrName>ppt_w</p:attrName>
                                        </p:attrNameLst>
                                      </p:cBhvr>
                                      <p:tavLst>
                                        <p:tav tm="0">
                                          <p:val>
                                            <p:fltVal val="0"/>
                                          </p:val>
                                        </p:tav>
                                        <p:tav tm="100000">
                                          <p:val>
                                            <p:strVal val="#ppt_w"/>
                                          </p:val>
                                        </p:tav>
                                      </p:tavLst>
                                    </p:anim>
                                    <p:anim calcmode="lin" valueType="num">
                                      <p:cBhvr>
                                        <p:cTn id="30" dur="300" fill="hold"/>
                                        <p:tgtEl>
                                          <p:spTgt spid="2"/>
                                        </p:tgtEl>
                                        <p:attrNameLst>
                                          <p:attrName>ppt_h</p:attrName>
                                        </p:attrNameLst>
                                      </p:cBhvr>
                                      <p:tavLst>
                                        <p:tav tm="0">
                                          <p:val>
                                            <p:fltVal val="0"/>
                                          </p:val>
                                        </p:tav>
                                        <p:tav tm="100000">
                                          <p:val>
                                            <p:strVal val="#ppt_h"/>
                                          </p:val>
                                        </p:tav>
                                      </p:tavLst>
                                    </p:anim>
                                    <p:animEffect transition="in" filter="fade">
                                      <p:cBhvr>
                                        <p:cTn id="31" dur="300"/>
                                        <p:tgtEl>
                                          <p:spTgt spid="2"/>
                                        </p:tgtEl>
                                      </p:cBhvr>
                                    </p:animEffect>
                                  </p:childTnLst>
                                </p:cTn>
                              </p:par>
                            </p:childTnLst>
                          </p:cTn>
                        </p:par>
                        <p:par>
                          <p:cTn id="32" fill="hold">
                            <p:stCondLst>
                              <p:cond delay="1900"/>
                            </p:stCondLst>
                            <p:childTnLst>
                              <p:par>
                                <p:cTn id="33" presetID="5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300" fill="hold"/>
                                        <p:tgtEl>
                                          <p:spTgt spid="3"/>
                                        </p:tgtEl>
                                        <p:attrNameLst>
                                          <p:attrName>ppt_w</p:attrName>
                                        </p:attrNameLst>
                                      </p:cBhvr>
                                      <p:tavLst>
                                        <p:tav tm="0">
                                          <p:val>
                                            <p:fltVal val="0"/>
                                          </p:val>
                                        </p:tav>
                                        <p:tav tm="100000">
                                          <p:val>
                                            <p:strVal val="#ppt_w"/>
                                          </p:val>
                                        </p:tav>
                                      </p:tavLst>
                                    </p:anim>
                                    <p:anim calcmode="lin" valueType="num">
                                      <p:cBhvr>
                                        <p:cTn id="36" dur="300" fill="hold"/>
                                        <p:tgtEl>
                                          <p:spTgt spid="3"/>
                                        </p:tgtEl>
                                        <p:attrNameLst>
                                          <p:attrName>ppt_h</p:attrName>
                                        </p:attrNameLst>
                                      </p:cBhvr>
                                      <p:tavLst>
                                        <p:tav tm="0">
                                          <p:val>
                                            <p:fltVal val="0"/>
                                          </p:val>
                                        </p:tav>
                                        <p:tav tm="100000">
                                          <p:val>
                                            <p:strVal val="#ppt_h"/>
                                          </p:val>
                                        </p:tav>
                                      </p:tavLst>
                                    </p:anim>
                                    <p:animEffect transition="in" filter="fade">
                                      <p:cBhvr>
                                        <p:cTn id="37" dur="300"/>
                                        <p:tgtEl>
                                          <p:spTgt spid="3"/>
                                        </p:tgtEl>
                                      </p:cBhvr>
                                    </p:animEffect>
                                  </p:childTnLst>
                                </p:cTn>
                              </p:par>
                            </p:childTnLst>
                          </p:cTn>
                        </p:par>
                        <p:par>
                          <p:cTn id="38" fill="hold">
                            <p:stCondLst>
                              <p:cond delay="2200"/>
                            </p:stCondLst>
                            <p:childTnLst>
                              <p:par>
                                <p:cTn id="39" presetID="53" presetClass="entr" presetSubtype="16"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300" fill="hold"/>
                                        <p:tgtEl>
                                          <p:spTgt spid="4"/>
                                        </p:tgtEl>
                                        <p:attrNameLst>
                                          <p:attrName>ppt_w</p:attrName>
                                        </p:attrNameLst>
                                      </p:cBhvr>
                                      <p:tavLst>
                                        <p:tav tm="0">
                                          <p:val>
                                            <p:fltVal val="0"/>
                                          </p:val>
                                        </p:tav>
                                        <p:tav tm="100000">
                                          <p:val>
                                            <p:strVal val="#ppt_w"/>
                                          </p:val>
                                        </p:tav>
                                      </p:tavLst>
                                    </p:anim>
                                    <p:anim calcmode="lin" valueType="num">
                                      <p:cBhvr>
                                        <p:cTn id="42" dur="300" fill="hold"/>
                                        <p:tgtEl>
                                          <p:spTgt spid="4"/>
                                        </p:tgtEl>
                                        <p:attrNameLst>
                                          <p:attrName>ppt_h</p:attrName>
                                        </p:attrNameLst>
                                      </p:cBhvr>
                                      <p:tavLst>
                                        <p:tav tm="0">
                                          <p:val>
                                            <p:fltVal val="0"/>
                                          </p:val>
                                        </p:tav>
                                        <p:tav tm="100000">
                                          <p:val>
                                            <p:strVal val="#ppt_h"/>
                                          </p:val>
                                        </p:tav>
                                      </p:tavLst>
                                    </p:anim>
                                    <p:animEffect transition="in" filter="fade">
                                      <p:cBhvr>
                                        <p:cTn id="43" dur="300"/>
                                        <p:tgtEl>
                                          <p:spTgt spid="4"/>
                                        </p:tgtEl>
                                      </p:cBhvr>
                                    </p:animEffect>
                                  </p:childTnLst>
                                </p:cTn>
                              </p:par>
                              <p:par>
                                <p:cTn id="44" presetID="47" presetClass="entr" presetSubtype="0" fill="hold" nodeType="with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fade">
                                      <p:cBhvr>
                                        <p:cTn id="46" dur="500"/>
                                        <p:tgtEl>
                                          <p:spTgt spid="109"/>
                                        </p:tgtEl>
                                      </p:cBhvr>
                                    </p:animEffect>
                                    <p:anim calcmode="lin" valueType="num">
                                      <p:cBhvr>
                                        <p:cTn id="47" dur="500" fill="hold"/>
                                        <p:tgtEl>
                                          <p:spTgt spid="109"/>
                                        </p:tgtEl>
                                        <p:attrNameLst>
                                          <p:attrName>ppt_x</p:attrName>
                                        </p:attrNameLst>
                                      </p:cBhvr>
                                      <p:tavLst>
                                        <p:tav tm="0">
                                          <p:val>
                                            <p:strVal val="#ppt_x"/>
                                          </p:val>
                                        </p:tav>
                                        <p:tav tm="100000">
                                          <p:val>
                                            <p:strVal val="#ppt_x"/>
                                          </p:val>
                                        </p:tav>
                                      </p:tavLst>
                                    </p:anim>
                                    <p:anim calcmode="lin" valueType="num">
                                      <p:cBhvr>
                                        <p:cTn id="48" dur="500" fill="hold"/>
                                        <p:tgtEl>
                                          <p:spTgt spid="109"/>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116"/>
                                        </p:tgtEl>
                                        <p:attrNameLst>
                                          <p:attrName>style.visibility</p:attrName>
                                        </p:attrNameLst>
                                      </p:cBhvr>
                                      <p:to>
                                        <p:strVal val="visible"/>
                                      </p:to>
                                    </p:set>
                                    <p:animEffect transition="in" filter="fade">
                                      <p:cBhvr>
                                        <p:cTn id="51" dur="500"/>
                                        <p:tgtEl>
                                          <p:spTgt spid="116"/>
                                        </p:tgtEl>
                                      </p:cBhvr>
                                    </p:animEffect>
                                    <p:anim calcmode="lin" valueType="num">
                                      <p:cBhvr>
                                        <p:cTn id="52" dur="500" fill="hold"/>
                                        <p:tgtEl>
                                          <p:spTgt spid="116"/>
                                        </p:tgtEl>
                                        <p:attrNameLst>
                                          <p:attrName>ppt_x</p:attrName>
                                        </p:attrNameLst>
                                      </p:cBhvr>
                                      <p:tavLst>
                                        <p:tav tm="0">
                                          <p:val>
                                            <p:strVal val="#ppt_x"/>
                                          </p:val>
                                        </p:tav>
                                        <p:tav tm="100000">
                                          <p:val>
                                            <p:strVal val="#ppt_x"/>
                                          </p:val>
                                        </p:tav>
                                      </p:tavLst>
                                    </p:anim>
                                    <p:anim calcmode="lin" valueType="num">
                                      <p:cBhvr>
                                        <p:cTn id="53" dur="500" fill="hold"/>
                                        <p:tgtEl>
                                          <p:spTgt spid="116"/>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17"/>
                                        </p:tgtEl>
                                        <p:attrNameLst>
                                          <p:attrName>style.visibility</p:attrName>
                                        </p:attrNameLst>
                                      </p:cBhvr>
                                      <p:to>
                                        <p:strVal val="visible"/>
                                      </p:to>
                                    </p:set>
                                    <p:animEffect transition="in" filter="fade">
                                      <p:cBhvr>
                                        <p:cTn id="56" dur="500"/>
                                        <p:tgtEl>
                                          <p:spTgt spid="117"/>
                                        </p:tgtEl>
                                      </p:cBhvr>
                                    </p:animEffect>
                                    <p:anim calcmode="lin" valueType="num">
                                      <p:cBhvr>
                                        <p:cTn id="57" dur="500" fill="hold"/>
                                        <p:tgtEl>
                                          <p:spTgt spid="117"/>
                                        </p:tgtEl>
                                        <p:attrNameLst>
                                          <p:attrName>ppt_x</p:attrName>
                                        </p:attrNameLst>
                                      </p:cBhvr>
                                      <p:tavLst>
                                        <p:tav tm="0">
                                          <p:val>
                                            <p:strVal val="#ppt_x"/>
                                          </p:val>
                                        </p:tav>
                                        <p:tav tm="100000">
                                          <p:val>
                                            <p:strVal val="#ppt_x"/>
                                          </p:val>
                                        </p:tav>
                                      </p:tavLst>
                                    </p:anim>
                                    <p:anim calcmode="lin" valueType="num">
                                      <p:cBhvr>
                                        <p:cTn id="58" dur="500" fill="hold"/>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9768" y="302646"/>
            <a:ext cx="7934632" cy="461665"/>
          </a:xfrm>
          <a:prstGeom prst="rect">
            <a:avLst/>
          </a:prstGeom>
        </p:spPr>
        <p:txBody>
          <a:bodyPr wrap="square">
            <a:spAutoFit/>
          </a:bodyPr>
          <a:lstStyle/>
          <a:p>
            <a:pPr algn="ctr">
              <a:defRPr/>
            </a:pPr>
            <a:r>
              <a:rPr lang="zh-CN" altLang="en-US" sz="2400" dirty="0" smtClean="0">
                <a:latin typeface="微软雅黑" pitchFamily="34" charset="-122"/>
                <a:ea typeface="微软雅黑" pitchFamily="34" charset="-122"/>
              </a:rPr>
              <a:t>美国科技报告制度</a:t>
            </a:r>
            <a:endParaRPr lang="ko-KR" altLang="en-US" sz="2400" dirty="0">
              <a:latin typeface="微软雅黑" pitchFamily="34" charset="-122"/>
              <a:ea typeface="微软雅黑" pitchFamily="34" charset="-122"/>
            </a:endParaRPr>
          </a:p>
        </p:txBody>
      </p:sp>
      <p:sp>
        <p:nvSpPr>
          <p:cNvPr id="3" name="矩形 2"/>
          <p:cNvSpPr/>
          <p:nvPr/>
        </p:nvSpPr>
        <p:spPr>
          <a:xfrm>
            <a:off x="1199535" y="2483710"/>
            <a:ext cx="6159910" cy="442878"/>
          </a:xfrm>
          <a:prstGeom prst="rect">
            <a:avLst/>
          </a:prstGeom>
        </p:spPr>
        <p:txBody>
          <a:bodyPr wrap="square">
            <a:spAutoFit/>
          </a:bodyPr>
          <a:lstStyle/>
          <a:p>
            <a:pPr eaLnBrk="0" hangingPunct="0">
              <a:lnSpc>
                <a:spcPct val="150000"/>
              </a:lnSpc>
              <a:buFont typeface="Arial" pitchFamily="34" charset="0"/>
              <a:buNone/>
            </a:pPr>
            <a:r>
              <a:rPr lang="zh-CN" altLang="en-US" b="1" dirty="0" smtClean="0">
                <a:solidFill>
                  <a:srgbClr val="000000"/>
                </a:solidFill>
                <a:latin typeface="+mn-ea"/>
                <a:sym typeface="微软雅黑" pitchFamily="34" charset="-122"/>
              </a:rPr>
              <a:t>美国建立了由</a:t>
            </a:r>
            <a:r>
              <a:rPr lang="zh-CN" altLang="en-US" b="1" dirty="0" smtClean="0">
                <a:solidFill>
                  <a:srgbClr val="C00000"/>
                </a:solidFill>
                <a:latin typeface="+mn-ea"/>
                <a:sym typeface="微软雅黑" pitchFamily="34" charset="-122"/>
              </a:rPr>
              <a:t>联邦</a:t>
            </a:r>
            <a:r>
              <a:rPr lang="zh-CN" altLang="en-US" b="1" dirty="0" smtClean="0">
                <a:solidFill>
                  <a:srgbClr val="000000"/>
                </a:solidFill>
                <a:latin typeface="+mn-ea"/>
                <a:sym typeface="微软雅黑" pitchFamily="34" charset="-122"/>
              </a:rPr>
              <a:t>、</a:t>
            </a:r>
            <a:r>
              <a:rPr lang="zh-CN" altLang="en-US" b="1" dirty="0" smtClean="0">
                <a:solidFill>
                  <a:srgbClr val="C00000"/>
                </a:solidFill>
                <a:latin typeface="+mn-ea"/>
                <a:sym typeface="微软雅黑" pitchFamily="34" charset="-122"/>
              </a:rPr>
              <a:t>部门</a:t>
            </a:r>
            <a:r>
              <a:rPr lang="zh-CN" altLang="en-US" b="1" dirty="0" smtClean="0">
                <a:solidFill>
                  <a:srgbClr val="000000"/>
                </a:solidFill>
                <a:latin typeface="+mn-ea"/>
                <a:sym typeface="微软雅黑" pitchFamily="34" charset="-122"/>
              </a:rPr>
              <a:t>和</a:t>
            </a:r>
            <a:r>
              <a:rPr lang="zh-CN" altLang="en-US" b="1" dirty="0" smtClean="0">
                <a:solidFill>
                  <a:srgbClr val="C00000"/>
                </a:solidFill>
                <a:latin typeface="+mn-ea"/>
                <a:sym typeface="微软雅黑" pitchFamily="34" charset="-122"/>
              </a:rPr>
              <a:t>承担单位</a:t>
            </a:r>
            <a:r>
              <a:rPr lang="zh-CN" altLang="en-US" b="1" dirty="0" smtClean="0">
                <a:solidFill>
                  <a:srgbClr val="000000"/>
                </a:solidFill>
                <a:latin typeface="+mn-ea"/>
                <a:sym typeface="微软雅黑" pitchFamily="34" charset="-122"/>
              </a:rPr>
              <a:t>构成的三级管理体系</a:t>
            </a:r>
            <a:endParaRPr lang="zh-CN" altLang="en-US" b="1" dirty="0">
              <a:solidFill>
                <a:srgbClr val="000000"/>
              </a:solidFill>
              <a:latin typeface="+mn-ea"/>
              <a:sym typeface="微软雅黑" pitchFamily="34" charset="-122"/>
            </a:endParaRPr>
          </a:p>
        </p:txBody>
      </p:sp>
      <p:pic>
        <p:nvPicPr>
          <p:cNvPr id="4" name="Picture 4"/>
          <p:cNvPicPr>
            <a:picLocks noChangeAspect="1" noChangeArrowheads="1"/>
          </p:cNvPicPr>
          <p:nvPr/>
        </p:nvPicPr>
        <p:blipFill>
          <a:blip r:embed="rId3" cstate="print"/>
          <a:srcRect/>
          <a:stretch>
            <a:fillRect/>
          </a:stretch>
        </p:blipFill>
        <p:spPr bwMode="auto">
          <a:xfrm>
            <a:off x="521110" y="1710813"/>
            <a:ext cx="7875638" cy="3233226"/>
          </a:xfrm>
          <a:prstGeom prst="rect">
            <a:avLst/>
          </a:prstGeom>
          <a:noFill/>
          <a:ln w="9525">
            <a:noFill/>
            <a:miter lim="800000"/>
            <a:headEnd/>
            <a:tailEnd/>
          </a:ln>
        </p:spPr>
      </p:pic>
      <p:grpSp>
        <p:nvGrpSpPr>
          <p:cNvPr id="5" name="组合 2"/>
          <p:cNvGrpSpPr>
            <a:grpSpLocks/>
          </p:cNvGrpSpPr>
          <p:nvPr/>
        </p:nvGrpSpPr>
        <p:grpSpPr bwMode="auto">
          <a:xfrm>
            <a:off x="2927505" y="902740"/>
            <a:ext cx="3579812" cy="142875"/>
            <a:chOff x="0" y="0"/>
            <a:chExt cx="3580582" cy="158874"/>
          </a:xfrm>
        </p:grpSpPr>
        <p:grpSp>
          <p:nvGrpSpPr>
            <p:cNvPr id="6" name="组合 61"/>
            <p:cNvGrpSpPr>
              <a:grpSpLocks/>
            </p:cNvGrpSpPr>
            <p:nvPr/>
          </p:nvGrpSpPr>
          <p:grpSpPr bwMode="auto">
            <a:xfrm>
              <a:off x="0" y="0"/>
              <a:ext cx="792088" cy="158875"/>
              <a:chOff x="0" y="0"/>
              <a:chExt cx="792088" cy="158875"/>
            </a:xfrm>
          </p:grpSpPr>
          <p:sp>
            <p:nvSpPr>
              <p:cNvPr id="11" name="直接连接符 70"/>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2" name="直接连接符 71"/>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3" name="直接连接符 72"/>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grpSp>
        <p:grpSp>
          <p:nvGrpSpPr>
            <p:cNvPr id="7" name="组合 62"/>
            <p:cNvGrpSpPr>
              <a:grpSpLocks/>
            </p:cNvGrpSpPr>
            <p:nvPr/>
          </p:nvGrpSpPr>
          <p:grpSpPr bwMode="auto">
            <a:xfrm rot="10800000">
              <a:off x="2788494" y="-1"/>
              <a:ext cx="792088" cy="158875"/>
              <a:chOff x="0" y="0"/>
              <a:chExt cx="792088" cy="158875"/>
            </a:xfrm>
          </p:grpSpPr>
          <p:sp>
            <p:nvSpPr>
              <p:cNvPr id="8" name="直接连接符 67"/>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9" name="直接连接符 68"/>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0" name="直接连接符 69"/>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grpSp>
      </p:grpSp>
      <p:sp>
        <p:nvSpPr>
          <p:cNvPr id="14" name="矩形 13"/>
          <p:cNvSpPr/>
          <p:nvPr/>
        </p:nvSpPr>
        <p:spPr>
          <a:xfrm>
            <a:off x="3885492" y="804091"/>
            <a:ext cx="1569660" cy="369332"/>
          </a:xfrm>
          <a:prstGeom prst="rect">
            <a:avLst/>
          </a:prstGeom>
        </p:spPr>
        <p:txBody>
          <a:bodyPr wrap="none">
            <a:spAutoFit/>
          </a:bodyPr>
          <a:lstStyle/>
          <a:p>
            <a:r>
              <a:rPr lang="zh-CN" altLang="en-US" dirty="0" smtClean="0">
                <a:latin typeface="微软雅黑" pitchFamily="34" charset="-122"/>
                <a:ea typeface="微软雅黑" pitchFamily="34" charset="-122"/>
              </a:rPr>
              <a:t>组织管理体系</a:t>
            </a:r>
            <a:endParaRPr lang="zh-CN" altLang="en-US" dirty="0"/>
          </a:p>
        </p:txBody>
      </p:sp>
      <p:sp>
        <p:nvSpPr>
          <p:cNvPr id="15" name="矩形 14"/>
          <p:cNvSpPr/>
          <p:nvPr/>
        </p:nvSpPr>
        <p:spPr>
          <a:xfrm>
            <a:off x="447368" y="1146525"/>
            <a:ext cx="5259166" cy="858377"/>
          </a:xfrm>
          <a:prstGeom prst="rect">
            <a:avLst/>
          </a:prstGeom>
        </p:spPr>
        <p:txBody>
          <a:bodyPr wrap="square">
            <a:spAutoFit/>
          </a:bodyPr>
          <a:lstStyle/>
          <a:p>
            <a:pPr eaLnBrk="0" hangingPunct="0">
              <a:lnSpc>
                <a:spcPct val="150000"/>
              </a:lnSpc>
              <a:buFont typeface="Arial" pitchFamily="34" charset="0"/>
              <a:buNone/>
            </a:pPr>
            <a:r>
              <a:rPr lang="zh-CN" altLang="en-US" b="1" dirty="0" smtClean="0">
                <a:solidFill>
                  <a:srgbClr val="000000"/>
                </a:solidFill>
                <a:latin typeface="隶书" pitchFamily="49" charset="-122"/>
                <a:ea typeface="隶书" pitchFamily="49" charset="-122"/>
                <a:sym typeface="微软雅黑" pitchFamily="34" charset="-122"/>
              </a:rPr>
              <a:t>美国建立了由</a:t>
            </a:r>
            <a:r>
              <a:rPr lang="zh-CN" altLang="en-US" b="1" dirty="0" smtClean="0">
                <a:solidFill>
                  <a:srgbClr val="FF0000"/>
                </a:solidFill>
                <a:latin typeface="隶书" pitchFamily="49" charset="-122"/>
                <a:ea typeface="隶书" pitchFamily="49" charset="-122"/>
                <a:sym typeface="微软雅黑" pitchFamily="34" charset="-122"/>
              </a:rPr>
              <a:t>联邦、部门</a:t>
            </a:r>
            <a:r>
              <a:rPr lang="zh-CN" altLang="en-US" b="1" dirty="0" smtClean="0">
                <a:solidFill>
                  <a:srgbClr val="000000"/>
                </a:solidFill>
                <a:latin typeface="隶书" pitchFamily="49" charset="-122"/>
                <a:ea typeface="隶书" pitchFamily="49" charset="-122"/>
                <a:sym typeface="微软雅黑" pitchFamily="34" charset="-122"/>
              </a:rPr>
              <a:t>和</a:t>
            </a:r>
            <a:r>
              <a:rPr lang="zh-CN" altLang="en-US" b="1" dirty="0" smtClean="0">
                <a:solidFill>
                  <a:srgbClr val="FF0000"/>
                </a:solidFill>
                <a:latin typeface="隶书" pitchFamily="49" charset="-122"/>
                <a:ea typeface="隶书" pitchFamily="49" charset="-122"/>
                <a:sym typeface="微软雅黑" pitchFamily="34" charset="-122"/>
              </a:rPr>
              <a:t>承担单位</a:t>
            </a:r>
            <a:r>
              <a:rPr lang="zh-CN" altLang="en-US" b="1" dirty="0" smtClean="0">
                <a:solidFill>
                  <a:srgbClr val="000000"/>
                </a:solidFill>
                <a:latin typeface="隶书" pitchFamily="49" charset="-122"/>
                <a:ea typeface="隶书" pitchFamily="49" charset="-122"/>
                <a:sym typeface="微软雅黑" pitchFamily="34" charset="-122"/>
              </a:rPr>
              <a:t>构成的三级管理体系，</a:t>
            </a:r>
            <a:r>
              <a:rPr lang="zh-CN" altLang="en-US" b="1" dirty="0" smtClean="0">
                <a:latin typeface="隶书" pitchFamily="49" charset="-122"/>
                <a:ea typeface="隶书" pitchFamily="49" charset="-122"/>
              </a:rPr>
              <a:t>对</a:t>
            </a:r>
            <a:r>
              <a:rPr lang="zh-CN" altLang="en-US" b="1" dirty="0" smtClean="0">
                <a:solidFill>
                  <a:srgbClr val="FF0000"/>
                </a:solidFill>
                <a:latin typeface="隶书" pitchFamily="49" charset="-122"/>
                <a:ea typeface="隶书" pitchFamily="49" charset="-122"/>
              </a:rPr>
              <a:t>公开、涉限、涉密</a:t>
            </a:r>
            <a:r>
              <a:rPr lang="zh-CN" altLang="en-US" b="1" dirty="0" smtClean="0">
                <a:latin typeface="隶书" pitchFamily="49" charset="-122"/>
                <a:ea typeface="隶书" pitchFamily="49" charset="-122"/>
              </a:rPr>
              <a:t>报告实行分开管理</a:t>
            </a:r>
            <a:endParaRPr lang="zh-CN" altLang="en-US" b="1" dirty="0">
              <a:solidFill>
                <a:srgbClr val="000000"/>
              </a:solidFill>
              <a:latin typeface="隶书" pitchFamily="49" charset="-122"/>
              <a:ea typeface="隶书" pitchFamily="49" charset="-122"/>
              <a:sym typeface="微软雅黑" pitchFamily="34" charset="-122"/>
            </a:endParaRPr>
          </a:p>
        </p:txBody>
      </p:sp>
      <p:pic>
        <p:nvPicPr>
          <p:cNvPr id="16" name="Picture 2"/>
          <p:cNvPicPr>
            <a:picLocks noChangeAspect="1" noChangeArrowheads="1"/>
          </p:cNvPicPr>
          <p:nvPr/>
        </p:nvPicPr>
        <p:blipFill>
          <a:blip r:embed="rId4" cstate="print"/>
          <a:srcRect/>
          <a:stretch>
            <a:fillRect/>
          </a:stretch>
        </p:blipFill>
        <p:spPr bwMode="auto">
          <a:xfrm>
            <a:off x="6260571" y="365310"/>
            <a:ext cx="2883429" cy="1250950"/>
          </a:xfrm>
          <a:prstGeom prst="rect">
            <a:avLst/>
          </a:prstGeom>
          <a:noFill/>
          <a:ln w="9525">
            <a:noFill/>
            <a:miter lim="800000"/>
            <a:headEnd/>
            <a:tailEnd/>
          </a:ln>
        </p:spPr>
      </p:pic>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a:grpSpLocks/>
          </p:cNvGrpSpPr>
          <p:nvPr/>
        </p:nvGrpSpPr>
        <p:grpSpPr bwMode="auto">
          <a:xfrm>
            <a:off x="1600200" y="913939"/>
            <a:ext cx="6406807" cy="135927"/>
            <a:chOff x="0" y="0"/>
            <a:chExt cx="3580582" cy="158874"/>
          </a:xfrm>
        </p:grpSpPr>
        <p:grpSp>
          <p:nvGrpSpPr>
            <p:cNvPr id="3" name="组合 61"/>
            <p:cNvGrpSpPr>
              <a:grpSpLocks/>
            </p:cNvGrpSpPr>
            <p:nvPr/>
          </p:nvGrpSpPr>
          <p:grpSpPr bwMode="auto">
            <a:xfrm>
              <a:off x="0" y="0"/>
              <a:ext cx="792088" cy="158874"/>
              <a:chOff x="0" y="0"/>
              <a:chExt cx="792088" cy="158874"/>
            </a:xfrm>
          </p:grpSpPr>
          <p:sp>
            <p:nvSpPr>
              <p:cNvPr id="12" name="直接连接符 70"/>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3" name="直接连接符 71"/>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4" name="直接连接符 72"/>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grpSp>
        <p:grpSp>
          <p:nvGrpSpPr>
            <p:cNvPr id="4" name="组合 62"/>
            <p:cNvGrpSpPr>
              <a:grpSpLocks/>
            </p:cNvGrpSpPr>
            <p:nvPr/>
          </p:nvGrpSpPr>
          <p:grpSpPr bwMode="auto">
            <a:xfrm rot="10800000">
              <a:off x="2788494" y="0"/>
              <a:ext cx="792088" cy="158874"/>
              <a:chOff x="0" y="0"/>
              <a:chExt cx="792088" cy="158874"/>
            </a:xfrm>
          </p:grpSpPr>
          <p:sp>
            <p:nvSpPr>
              <p:cNvPr id="9" name="直接连接符 67"/>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0" name="直接连接符 68"/>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 name="直接连接符 69"/>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grpSp>
      </p:grpSp>
      <p:sp>
        <p:nvSpPr>
          <p:cNvPr id="15" name="矩形 14"/>
          <p:cNvSpPr/>
          <p:nvPr/>
        </p:nvSpPr>
        <p:spPr>
          <a:xfrm>
            <a:off x="2883512" y="794259"/>
            <a:ext cx="3711272" cy="369332"/>
          </a:xfrm>
          <a:prstGeom prst="rect">
            <a:avLst/>
          </a:prstGeom>
        </p:spPr>
        <p:txBody>
          <a:bodyPr wrap="none">
            <a:spAutoFit/>
          </a:bodyPr>
          <a:lstStyle/>
          <a:p>
            <a:pPr>
              <a:defRPr/>
            </a:pPr>
            <a:r>
              <a:rPr lang="zh-CN" altLang="en-US" dirty="0" smtClean="0">
                <a:latin typeface="微软雅黑" pitchFamily="34" charset="-122"/>
                <a:ea typeface="微软雅黑" pitchFamily="34" charset="-122"/>
              </a:rPr>
              <a:t>我国国防科技报告（</a:t>
            </a:r>
            <a:r>
              <a:rPr lang="en-US" altLang="zh-CN" dirty="0" smtClean="0">
                <a:latin typeface="微软雅黑" pitchFamily="34" charset="-122"/>
                <a:ea typeface="微软雅黑" pitchFamily="34" charset="-122"/>
              </a:rPr>
              <a:t>GF</a:t>
            </a:r>
            <a:r>
              <a:rPr lang="zh-CN" altLang="en-US" dirty="0" smtClean="0">
                <a:latin typeface="微软雅黑" pitchFamily="34" charset="-122"/>
                <a:ea typeface="微软雅黑" pitchFamily="34" charset="-122"/>
              </a:rPr>
              <a:t>报告）工作</a:t>
            </a:r>
            <a:endParaRPr lang="ko-KR" altLang="en-US" dirty="0">
              <a:latin typeface="微软雅黑" pitchFamily="34" charset="-122"/>
              <a:ea typeface="微软雅黑" pitchFamily="34" charset="-122"/>
            </a:endParaRPr>
          </a:p>
        </p:txBody>
      </p:sp>
      <p:sp>
        <p:nvSpPr>
          <p:cNvPr id="16" name="TextBox 15"/>
          <p:cNvSpPr txBox="1"/>
          <p:nvPr/>
        </p:nvSpPr>
        <p:spPr>
          <a:xfrm>
            <a:off x="639097" y="285136"/>
            <a:ext cx="7934632"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rPr>
              <a:t>我国科技报告制度建设</a:t>
            </a:r>
            <a:endParaRPr lang="zh-CN" altLang="en-US" sz="2400" dirty="0">
              <a:latin typeface="微软雅黑" pitchFamily="34" charset="-122"/>
              <a:ea typeface="微软雅黑" pitchFamily="34" charset="-122"/>
            </a:endParaRPr>
          </a:p>
        </p:txBody>
      </p:sp>
      <p:sp>
        <p:nvSpPr>
          <p:cNvPr id="17" name="矩形 7"/>
          <p:cNvSpPr>
            <a:spLocks noChangeArrowheads="1"/>
          </p:cNvSpPr>
          <p:nvPr/>
        </p:nvSpPr>
        <p:spPr bwMode="auto">
          <a:xfrm>
            <a:off x="1407549" y="1262729"/>
            <a:ext cx="7129463" cy="646331"/>
          </a:xfrm>
          <a:prstGeom prst="rect">
            <a:avLst/>
          </a:prstGeom>
          <a:solidFill>
            <a:schemeClr val="bg1"/>
          </a:solidFill>
          <a:ln w="25400">
            <a:solidFill>
              <a:srgbClr val="C00000"/>
            </a:solidFill>
            <a:bevel/>
            <a:headEnd/>
            <a:tailEnd/>
          </a:ln>
        </p:spPr>
        <p:txBody>
          <a:bodyPr>
            <a:spAutoFit/>
          </a:bodyPr>
          <a:lstStyle/>
          <a:p>
            <a:pPr eaLnBrk="0" hangingPunct="0">
              <a:buFont typeface="Arial" pitchFamily="34" charset="0"/>
              <a:buNone/>
            </a:pPr>
            <a:r>
              <a:rPr lang="zh-CN" altLang="en-US" b="1" dirty="0">
                <a:solidFill>
                  <a:srgbClr val="000000"/>
                </a:solidFill>
                <a:latin typeface="楷体" pitchFamily="49" charset="-122"/>
                <a:ea typeface="楷体" pitchFamily="49" charset="-122"/>
                <a:sym typeface="微软雅黑" pitchFamily="34" charset="-122"/>
              </a:rPr>
              <a:t>我国科技报告工作起步于国防科技报告。</a:t>
            </a:r>
            <a:r>
              <a:rPr lang="en-US" altLang="zh-CN" b="1" dirty="0">
                <a:solidFill>
                  <a:srgbClr val="000000"/>
                </a:solidFill>
                <a:latin typeface="楷体" pitchFamily="49" charset="-122"/>
                <a:ea typeface="楷体" pitchFamily="49" charset="-122"/>
                <a:sym typeface="微软雅黑" pitchFamily="34" charset="-122"/>
              </a:rPr>
              <a:t>1964</a:t>
            </a:r>
            <a:r>
              <a:rPr lang="zh-CN" altLang="en-US" b="1" dirty="0">
                <a:solidFill>
                  <a:srgbClr val="000000"/>
                </a:solidFill>
                <a:latin typeface="楷体" pitchFamily="49" charset="-122"/>
                <a:ea typeface="楷体" pitchFamily="49" charset="-122"/>
                <a:sym typeface="微软雅黑" pitchFamily="34" charset="-122"/>
              </a:rPr>
              <a:t>年，钱学森等功勋科学家借鉴美国经验提出了建立中国国防（</a:t>
            </a:r>
            <a:r>
              <a:rPr lang="en-US" altLang="zh-CN" b="1" dirty="0">
                <a:solidFill>
                  <a:srgbClr val="000000"/>
                </a:solidFill>
                <a:latin typeface="楷体" pitchFamily="49" charset="-122"/>
                <a:ea typeface="楷体" pitchFamily="49" charset="-122"/>
                <a:sym typeface="微软雅黑" pitchFamily="34" charset="-122"/>
              </a:rPr>
              <a:t>GF</a:t>
            </a:r>
            <a:r>
              <a:rPr lang="zh-CN" altLang="en-US" b="1" dirty="0">
                <a:solidFill>
                  <a:srgbClr val="000000"/>
                </a:solidFill>
                <a:latin typeface="楷体" pitchFamily="49" charset="-122"/>
                <a:ea typeface="楷体" pitchFamily="49" charset="-122"/>
                <a:sym typeface="微软雅黑" pitchFamily="34" charset="-122"/>
              </a:rPr>
              <a:t>）报告的建议。</a:t>
            </a:r>
            <a:endParaRPr lang="zh-CN" altLang="en-US" dirty="0">
              <a:solidFill>
                <a:srgbClr val="000000"/>
              </a:solidFill>
              <a:latin typeface="楷体" pitchFamily="49" charset="-122"/>
              <a:ea typeface="楷体" pitchFamily="49" charset="-122"/>
              <a:sym typeface="宋体" pitchFamily="2" charset="-122"/>
            </a:endParaRPr>
          </a:p>
        </p:txBody>
      </p:sp>
      <p:pic>
        <p:nvPicPr>
          <p:cNvPr id="18" name="Picture 58" descr="47_06160726"/>
          <p:cNvPicPr>
            <a:picLocks noChangeAspect="1" noChangeArrowheads="1"/>
          </p:cNvPicPr>
          <p:nvPr/>
        </p:nvPicPr>
        <p:blipFill>
          <a:blip r:embed="rId3" cstate="print"/>
          <a:srcRect/>
          <a:stretch>
            <a:fillRect/>
          </a:stretch>
        </p:blipFill>
        <p:spPr bwMode="auto">
          <a:xfrm>
            <a:off x="549582" y="1089179"/>
            <a:ext cx="792163" cy="795337"/>
          </a:xfrm>
          <a:prstGeom prst="rect">
            <a:avLst/>
          </a:prstGeom>
          <a:noFill/>
          <a:ln w="9525">
            <a:noFill/>
            <a:miter lim="800000"/>
            <a:headEnd/>
            <a:tailEnd/>
          </a:ln>
        </p:spPr>
      </p:pic>
      <p:sp>
        <p:nvSpPr>
          <p:cNvPr id="19" name="内容占位符 2"/>
          <p:cNvSpPr>
            <a:spLocks noChangeArrowheads="1"/>
          </p:cNvSpPr>
          <p:nvPr/>
        </p:nvSpPr>
        <p:spPr bwMode="auto">
          <a:xfrm>
            <a:off x="527307" y="1942601"/>
            <a:ext cx="8280400" cy="742950"/>
          </a:xfrm>
          <a:prstGeom prst="rect">
            <a:avLst/>
          </a:prstGeom>
          <a:noFill/>
          <a:ln w="9525">
            <a:noFill/>
            <a:miter lim="800000"/>
            <a:headEnd/>
            <a:tailEnd/>
          </a:ln>
        </p:spPr>
        <p:txBody>
          <a:bodyPr/>
          <a:lstStyle/>
          <a:p>
            <a:pPr marL="0" lvl="1" algn="just" eaLnBrk="0" hangingPunct="0">
              <a:lnSpc>
                <a:spcPct val="125000"/>
              </a:lnSpc>
              <a:buClr>
                <a:schemeClr val="tx2"/>
              </a:buClr>
              <a:buSzPct val="90000"/>
              <a:buFont typeface="Arial" pitchFamily="34" charset="0"/>
              <a:buNone/>
            </a:pPr>
            <a:r>
              <a:rPr lang="en-US" altLang="zh-CN" sz="1600" b="1" dirty="0" smtClean="0">
                <a:solidFill>
                  <a:srgbClr val="181818"/>
                </a:solidFill>
                <a:latin typeface="微软雅黑" pitchFamily="34" charset="-122"/>
                <a:ea typeface="微软雅黑" pitchFamily="34" charset="-122"/>
                <a:sym typeface="微软雅黑" pitchFamily="34" charset="-122"/>
              </a:rPr>
              <a:t>    </a:t>
            </a:r>
            <a:r>
              <a:rPr lang="en-US" altLang="zh-CN" sz="1600" dirty="0" smtClean="0">
                <a:solidFill>
                  <a:srgbClr val="181818"/>
                </a:solidFill>
                <a:latin typeface="微软雅黑" pitchFamily="34" charset="-122"/>
                <a:ea typeface="微软雅黑" pitchFamily="34" charset="-122"/>
                <a:sym typeface="微软雅黑" pitchFamily="34" charset="-122"/>
              </a:rPr>
              <a:t>1984</a:t>
            </a:r>
            <a:r>
              <a:rPr lang="zh-CN" altLang="en-US" sz="1600" dirty="0">
                <a:solidFill>
                  <a:srgbClr val="181818"/>
                </a:solidFill>
                <a:latin typeface="微软雅黑" pitchFamily="34" charset="-122"/>
                <a:ea typeface="微软雅黑" pitchFamily="34" charset="-122"/>
                <a:sym typeface="微软雅黑" pitchFamily="34" charset="-122"/>
              </a:rPr>
              <a:t>年原国防科工委开始探索建立国防科技报告体系，</a:t>
            </a:r>
            <a:r>
              <a:rPr lang="en-US" altLang="zh-CN" sz="1600" dirty="0">
                <a:solidFill>
                  <a:srgbClr val="181818"/>
                </a:solidFill>
                <a:latin typeface="微软雅黑" pitchFamily="34" charset="-122"/>
                <a:ea typeface="微软雅黑" pitchFamily="34" charset="-122"/>
                <a:sym typeface="微软雅黑" pitchFamily="34" charset="-122"/>
              </a:rPr>
              <a:t>90</a:t>
            </a:r>
            <a:r>
              <a:rPr lang="zh-CN" altLang="en-US" sz="1600" dirty="0">
                <a:solidFill>
                  <a:srgbClr val="181818"/>
                </a:solidFill>
                <a:latin typeface="微软雅黑" pitchFamily="34" charset="-122"/>
                <a:ea typeface="微软雅黑" pitchFamily="34" charset="-122"/>
                <a:sym typeface="微软雅黑" pitchFamily="34" charset="-122"/>
              </a:rPr>
              <a:t>年代进入制度化、规范化</a:t>
            </a:r>
            <a:r>
              <a:rPr lang="zh-CN" altLang="en-US" sz="1600" dirty="0" smtClean="0">
                <a:solidFill>
                  <a:srgbClr val="181818"/>
                </a:solidFill>
                <a:latin typeface="微软雅黑" pitchFamily="34" charset="-122"/>
                <a:ea typeface="微软雅黑" pitchFamily="34" charset="-122"/>
                <a:sym typeface="微软雅黑" pitchFamily="34" charset="-122"/>
              </a:rPr>
              <a:t>发展阶段，</a:t>
            </a:r>
            <a:r>
              <a:rPr lang="zh-CN" altLang="en-US" sz="1600" dirty="0">
                <a:solidFill>
                  <a:srgbClr val="181818"/>
                </a:solidFill>
                <a:latin typeface="微软雅黑" pitchFamily="34" charset="-122"/>
                <a:ea typeface="微软雅黑" pitchFamily="34" charset="-122"/>
                <a:sym typeface="微软雅黑" pitchFamily="34" charset="-122"/>
              </a:rPr>
              <a:t>迄今共收集</a:t>
            </a:r>
            <a:r>
              <a:rPr lang="en-US" altLang="zh-CN" sz="1600" dirty="0" smtClean="0">
                <a:solidFill>
                  <a:srgbClr val="181818"/>
                </a:solidFill>
                <a:latin typeface="微软雅黑" pitchFamily="34" charset="-122"/>
                <a:ea typeface="微软雅黑" pitchFamily="34" charset="-122"/>
                <a:sym typeface="微软雅黑" pitchFamily="34" charset="-122"/>
              </a:rPr>
              <a:t>13</a:t>
            </a:r>
            <a:r>
              <a:rPr lang="zh-CN" altLang="en-US" sz="1600" dirty="0" smtClean="0">
                <a:solidFill>
                  <a:srgbClr val="181818"/>
                </a:solidFill>
                <a:latin typeface="微软雅黑" pitchFamily="34" charset="-122"/>
                <a:ea typeface="微软雅黑" pitchFamily="34" charset="-122"/>
                <a:sym typeface="微软雅黑" pitchFamily="34" charset="-122"/>
              </a:rPr>
              <a:t>多万份</a:t>
            </a:r>
            <a:r>
              <a:rPr lang="zh-CN" altLang="en-US" sz="1600" dirty="0">
                <a:solidFill>
                  <a:srgbClr val="181818"/>
                </a:solidFill>
                <a:latin typeface="微软雅黑" pitchFamily="34" charset="-122"/>
                <a:ea typeface="微软雅黑" pitchFamily="34" charset="-122"/>
                <a:sym typeface="微软雅黑" pitchFamily="34" charset="-122"/>
              </a:rPr>
              <a:t>科技报告</a:t>
            </a:r>
            <a:r>
              <a:rPr lang="zh-CN" altLang="en-US" sz="1600" dirty="0" smtClean="0">
                <a:solidFill>
                  <a:srgbClr val="181818"/>
                </a:solidFill>
                <a:latin typeface="微软雅黑" pitchFamily="34" charset="-122"/>
                <a:ea typeface="微软雅黑" pitchFamily="34" charset="-122"/>
                <a:sym typeface="微软雅黑" pitchFamily="34" charset="-122"/>
              </a:rPr>
              <a:t>。</a:t>
            </a:r>
            <a:r>
              <a:rPr lang="zh-CN" altLang="en-US" sz="1600" dirty="0" smtClean="0">
                <a:solidFill>
                  <a:srgbClr val="C00000"/>
                </a:solidFill>
                <a:latin typeface="微软雅黑" pitchFamily="34" charset="-122"/>
                <a:ea typeface="微软雅黑" pitchFamily="34" charset="-122"/>
                <a:sym typeface="微软雅黑" pitchFamily="34" charset="-122"/>
              </a:rPr>
              <a:t>中国国防科技信息中心</a:t>
            </a:r>
            <a:r>
              <a:rPr lang="zh-CN" altLang="en-US" sz="1600" dirty="0" smtClean="0">
                <a:solidFill>
                  <a:srgbClr val="181818"/>
                </a:solidFill>
                <a:latin typeface="微软雅黑" pitchFamily="34" charset="-122"/>
                <a:ea typeface="微软雅黑" pitchFamily="34" charset="-122"/>
                <a:sym typeface="微软雅黑" pitchFamily="34" charset="-122"/>
              </a:rPr>
              <a:t>是</a:t>
            </a:r>
            <a:r>
              <a:rPr lang="en-US" altLang="zh-CN" sz="1600" dirty="0" smtClean="0">
                <a:solidFill>
                  <a:srgbClr val="181818"/>
                </a:solidFill>
                <a:latin typeface="微软雅黑" pitchFamily="34" charset="-122"/>
                <a:ea typeface="微软雅黑" pitchFamily="34" charset="-122"/>
                <a:sym typeface="微软雅黑" pitchFamily="34" charset="-122"/>
              </a:rPr>
              <a:t>GF</a:t>
            </a:r>
            <a:r>
              <a:rPr lang="zh-CN" altLang="en-US" sz="1600" dirty="0" smtClean="0">
                <a:solidFill>
                  <a:srgbClr val="181818"/>
                </a:solidFill>
                <a:latin typeface="微软雅黑" pitchFamily="34" charset="-122"/>
                <a:ea typeface="微软雅黑" pitchFamily="34" charset="-122"/>
                <a:sym typeface="微软雅黑" pitchFamily="34" charset="-122"/>
              </a:rPr>
              <a:t>报告的集中收藏机构，国防系统科研单位通过其所属机构的科技信息中心递交科技报告。</a:t>
            </a:r>
            <a:endParaRPr lang="en-US" altLang="zh-CN" sz="1600" dirty="0" smtClean="0">
              <a:solidFill>
                <a:srgbClr val="181818"/>
              </a:solidFill>
              <a:latin typeface="微软雅黑" pitchFamily="34" charset="-122"/>
              <a:ea typeface="微软雅黑" pitchFamily="34" charset="-122"/>
              <a:sym typeface="微软雅黑" pitchFamily="34" charset="-122"/>
            </a:endParaRPr>
          </a:p>
          <a:p>
            <a:pPr marL="0" lvl="1" algn="just" eaLnBrk="0" hangingPunct="0">
              <a:lnSpc>
                <a:spcPct val="125000"/>
              </a:lnSpc>
              <a:buClr>
                <a:schemeClr val="tx2"/>
              </a:buClr>
              <a:buSzPct val="90000"/>
              <a:buFont typeface="Arial" pitchFamily="34" charset="0"/>
              <a:buNone/>
            </a:pPr>
            <a:endParaRPr lang="en-US" altLang="zh-CN" sz="1600" b="1" dirty="0" smtClean="0">
              <a:solidFill>
                <a:srgbClr val="181818"/>
              </a:solidFill>
              <a:latin typeface="+mn-ea"/>
              <a:sym typeface="微软雅黑" pitchFamily="34" charset="-122"/>
            </a:endParaRPr>
          </a:p>
          <a:p>
            <a:pPr marL="0" lvl="1" algn="just" eaLnBrk="0" hangingPunct="0">
              <a:lnSpc>
                <a:spcPct val="125000"/>
              </a:lnSpc>
              <a:buClr>
                <a:schemeClr val="tx2"/>
              </a:buClr>
              <a:buSzPct val="90000"/>
              <a:buFont typeface="Arial" pitchFamily="34" charset="0"/>
              <a:buNone/>
            </a:pPr>
            <a:endParaRPr lang="zh-CN" altLang="en-US" dirty="0">
              <a:latin typeface="+mn-ea"/>
            </a:endParaRPr>
          </a:p>
        </p:txBody>
      </p:sp>
      <p:grpSp>
        <p:nvGrpSpPr>
          <p:cNvPr id="22" name="Group 4"/>
          <p:cNvGrpSpPr>
            <a:grpSpLocks/>
          </p:cNvGrpSpPr>
          <p:nvPr/>
        </p:nvGrpSpPr>
        <p:grpSpPr bwMode="auto">
          <a:xfrm>
            <a:off x="549224" y="2895604"/>
            <a:ext cx="8131175" cy="2145544"/>
            <a:chOff x="0" y="298844"/>
            <a:chExt cx="9353147" cy="3143743"/>
          </a:xfrm>
        </p:grpSpPr>
        <p:pic>
          <p:nvPicPr>
            <p:cNvPr id="23" name="直接箭头连接符 10"/>
            <p:cNvPicPr>
              <a:picLocks noChangeArrowheads="1"/>
            </p:cNvPicPr>
            <p:nvPr/>
          </p:nvPicPr>
          <p:blipFill>
            <a:blip r:embed="rId4" cstate="print"/>
            <a:srcRect/>
            <a:stretch>
              <a:fillRect/>
            </a:stretch>
          </p:blipFill>
          <p:spPr bwMode="auto">
            <a:xfrm>
              <a:off x="2265592" y="2371187"/>
              <a:ext cx="164360" cy="399762"/>
            </a:xfrm>
            <a:prstGeom prst="rect">
              <a:avLst/>
            </a:prstGeom>
            <a:noFill/>
            <a:ln w="9525">
              <a:noFill/>
              <a:miter lim="800000"/>
              <a:headEnd/>
              <a:tailEnd/>
            </a:ln>
          </p:spPr>
        </p:pic>
        <p:pic>
          <p:nvPicPr>
            <p:cNvPr id="24" name="直接箭头连接符 11"/>
            <p:cNvPicPr>
              <a:picLocks noChangeArrowheads="1"/>
            </p:cNvPicPr>
            <p:nvPr/>
          </p:nvPicPr>
          <p:blipFill>
            <a:blip r:embed="rId5" cstate="print"/>
            <a:srcRect/>
            <a:stretch>
              <a:fillRect/>
            </a:stretch>
          </p:blipFill>
          <p:spPr bwMode="auto">
            <a:xfrm>
              <a:off x="3939245" y="2310685"/>
              <a:ext cx="191159" cy="870693"/>
            </a:xfrm>
            <a:prstGeom prst="rect">
              <a:avLst/>
            </a:prstGeom>
            <a:noFill/>
            <a:ln w="9525">
              <a:noFill/>
              <a:miter lim="800000"/>
              <a:headEnd/>
              <a:tailEnd/>
            </a:ln>
          </p:spPr>
        </p:pic>
        <p:pic>
          <p:nvPicPr>
            <p:cNvPr id="25" name="直接箭头连接符 12"/>
            <p:cNvPicPr>
              <a:picLocks noChangeArrowheads="1"/>
            </p:cNvPicPr>
            <p:nvPr/>
          </p:nvPicPr>
          <p:blipFill>
            <a:blip r:embed="rId5" cstate="print"/>
            <a:srcRect/>
            <a:stretch>
              <a:fillRect/>
            </a:stretch>
          </p:blipFill>
          <p:spPr bwMode="auto">
            <a:xfrm>
              <a:off x="5441210" y="2310685"/>
              <a:ext cx="191159" cy="870693"/>
            </a:xfrm>
            <a:prstGeom prst="rect">
              <a:avLst/>
            </a:prstGeom>
            <a:noFill/>
            <a:ln w="9525">
              <a:noFill/>
              <a:miter lim="800000"/>
              <a:headEnd/>
              <a:tailEnd/>
            </a:ln>
          </p:spPr>
        </p:pic>
        <p:pic>
          <p:nvPicPr>
            <p:cNvPr id="26" name="直接箭头连接符 14"/>
            <p:cNvPicPr>
              <a:picLocks noChangeArrowheads="1"/>
            </p:cNvPicPr>
            <p:nvPr/>
          </p:nvPicPr>
          <p:blipFill>
            <a:blip r:embed="rId5" cstate="print"/>
            <a:srcRect/>
            <a:stretch>
              <a:fillRect/>
            </a:stretch>
          </p:blipFill>
          <p:spPr bwMode="auto">
            <a:xfrm>
              <a:off x="7011446" y="2310685"/>
              <a:ext cx="191159" cy="870693"/>
            </a:xfrm>
            <a:prstGeom prst="rect">
              <a:avLst/>
            </a:prstGeom>
            <a:noFill/>
            <a:ln w="9525">
              <a:noFill/>
              <a:miter lim="800000"/>
              <a:headEnd/>
              <a:tailEnd/>
            </a:ln>
          </p:spPr>
        </p:pic>
        <p:pic>
          <p:nvPicPr>
            <p:cNvPr id="27" name="直接箭头连接符 15"/>
            <p:cNvPicPr>
              <a:picLocks noChangeArrowheads="1"/>
            </p:cNvPicPr>
            <p:nvPr/>
          </p:nvPicPr>
          <p:blipFill>
            <a:blip r:embed="rId5" cstate="print"/>
            <a:srcRect/>
            <a:stretch>
              <a:fillRect/>
            </a:stretch>
          </p:blipFill>
          <p:spPr bwMode="auto">
            <a:xfrm>
              <a:off x="8513411" y="2310685"/>
              <a:ext cx="191159" cy="870693"/>
            </a:xfrm>
            <a:prstGeom prst="rect">
              <a:avLst/>
            </a:prstGeom>
            <a:noFill/>
            <a:ln w="9525">
              <a:noFill/>
              <a:miter lim="800000"/>
              <a:headEnd/>
              <a:tailEnd/>
            </a:ln>
          </p:spPr>
        </p:pic>
        <p:grpSp>
          <p:nvGrpSpPr>
            <p:cNvPr id="28" name="Group 10"/>
            <p:cNvGrpSpPr>
              <a:grpSpLocks/>
            </p:cNvGrpSpPr>
            <p:nvPr/>
          </p:nvGrpSpPr>
          <p:grpSpPr bwMode="auto">
            <a:xfrm>
              <a:off x="3181435" y="298844"/>
              <a:ext cx="3058547" cy="865330"/>
              <a:chOff x="0" y="272002"/>
              <a:chExt cx="2731008" cy="787598"/>
            </a:xfrm>
          </p:grpSpPr>
          <p:pic>
            <p:nvPicPr>
              <p:cNvPr id="72" name="Rectangle 4"/>
              <p:cNvPicPr>
                <a:picLocks noChangeArrowheads="1"/>
              </p:cNvPicPr>
              <p:nvPr/>
            </p:nvPicPr>
            <p:blipFill>
              <a:blip r:embed="rId6" cstate="print"/>
              <a:srcRect/>
              <a:stretch>
                <a:fillRect/>
              </a:stretch>
            </p:blipFill>
            <p:spPr bwMode="auto">
              <a:xfrm>
                <a:off x="0" y="272002"/>
                <a:ext cx="2731008" cy="787598"/>
              </a:xfrm>
              <a:prstGeom prst="rect">
                <a:avLst/>
              </a:prstGeom>
              <a:noFill/>
              <a:ln w="9525">
                <a:noFill/>
                <a:miter lim="800000"/>
                <a:headEnd/>
                <a:tailEnd/>
              </a:ln>
            </p:spPr>
          </p:pic>
          <p:sp>
            <p:nvSpPr>
              <p:cNvPr id="73" name="Text Box 12"/>
              <p:cNvSpPr>
                <a:spLocks noChangeArrowheads="1"/>
              </p:cNvSpPr>
              <p:nvPr/>
            </p:nvSpPr>
            <p:spPr bwMode="auto">
              <a:xfrm>
                <a:off x="61659" y="294579"/>
                <a:ext cx="2614612" cy="609829"/>
              </a:xfrm>
              <a:prstGeom prst="rect">
                <a:avLst/>
              </a:prstGeom>
              <a:noFill/>
              <a:ln w="9525">
                <a:noFill/>
                <a:miter lim="800000"/>
                <a:headEnd/>
                <a:tailEnd/>
              </a:ln>
            </p:spPr>
            <p:txBody>
              <a:bodyPr wrap="none" anchor="ctr"/>
              <a:lstStyle/>
              <a:p>
                <a:pPr algn="ctr" eaLnBrk="0" hangingPunct="0">
                  <a:buFont typeface="Arial" pitchFamily="34" charset="0"/>
                  <a:buNone/>
                </a:pPr>
                <a:r>
                  <a:rPr lang="zh-CN" altLang="en-US" sz="1400" b="1" dirty="0">
                    <a:solidFill>
                      <a:srgbClr val="FFFFFF"/>
                    </a:solidFill>
                    <a:latin typeface="微软雅黑" pitchFamily="34" charset="-122"/>
                    <a:ea typeface="微软雅黑" pitchFamily="34" charset="-122"/>
                    <a:sym typeface="微软雅黑" pitchFamily="34" charset="-122"/>
                  </a:rPr>
                  <a:t>中国国防科技信息中心</a:t>
                </a:r>
              </a:p>
              <a:p>
                <a:pPr algn="ctr" eaLnBrk="0" hangingPunct="0">
                  <a:buFont typeface="Arial" pitchFamily="34" charset="0"/>
                  <a:buNone/>
                </a:pPr>
                <a:r>
                  <a:rPr lang="zh-CN" altLang="en-US" sz="1400" b="1" dirty="0">
                    <a:solidFill>
                      <a:srgbClr val="FFFFFF"/>
                    </a:solidFill>
                    <a:latin typeface="微软雅黑" pitchFamily="34" charset="-122"/>
                    <a:ea typeface="微软雅黑" pitchFamily="34" charset="-122"/>
                    <a:sym typeface="微软雅黑" pitchFamily="34" charset="-122"/>
                  </a:rPr>
                  <a:t>（集中收藏机构）</a:t>
                </a:r>
                <a:endParaRPr lang="zh-CN" altLang="en-US" sz="1400" dirty="0"/>
              </a:p>
            </p:txBody>
          </p:sp>
        </p:grpSp>
        <p:grpSp>
          <p:nvGrpSpPr>
            <p:cNvPr id="29" name="Group 13"/>
            <p:cNvGrpSpPr>
              <a:grpSpLocks/>
            </p:cNvGrpSpPr>
            <p:nvPr/>
          </p:nvGrpSpPr>
          <p:grpSpPr bwMode="auto">
            <a:xfrm>
              <a:off x="0" y="1500271"/>
              <a:ext cx="1775050" cy="1011344"/>
              <a:chOff x="0" y="0"/>
              <a:chExt cx="1584960" cy="920496"/>
            </a:xfrm>
          </p:grpSpPr>
          <p:pic>
            <p:nvPicPr>
              <p:cNvPr id="70" name="Rectangle 5"/>
              <p:cNvPicPr>
                <a:picLocks noChangeArrowheads="1"/>
              </p:cNvPicPr>
              <p:nvPr/>
            </p:nvPicPr>
            <p:blipFill>
              <a:blip r:embed="rId7" cstate="print"/>
              <a:srcRect/>
              <a:stretch>
                <a:fillRect/>
              </a:stretch>
            </p:blipFill>
            <p:spPr bwMode="auto">
              <a:xfrm>
                <a:off x="0" y="0"/>
                <a:ext cx="1584960" cy="920496"/>
              </a:xfrm>
              <a:prstGeom prst="rect">
                <a:avLst/>
              </a:prstGeom>
              <a:noFill/>
              <a:ln w="9525">
                <a:noFill/>
                <a:miter lim="800000"/>
                <a:headEnd/>
                <a:tailEnd/>
              </a:ln>
            </p:spPr>
          </p:pic>
          <p:sp>
            <p:nvSpPr>
              <p:cNvPr id="71" name="Text Box 15"/>
              <p:cNvSpPr>
                <a:spLocks noChangeArrowheads="1"/>
              </p:cNvSpPr>
              <p:nvPr/>
            </p:nvSpPr>
            <p:spPr bwMode="auto">
              <a:xfrm>
                <a:off x="159195" y="37109"/>
                <a:ext cx="1260158" cy="787475"/>
              </a:xfrm>
              <a:prstGeom prst="rect">
                <a:avLst/>
              </a:prstGeom>
              <a:noFill/>
              <a:ln w="9525">
                <a:noFill/>
                <a:miter lim="800000"/>
                <a:headEnd/>
                <a:tailEnd/>
              </a:ln>
            </p:spPr>
            <p:txBody>
              <a:bodyPr wrap="none" anchor="ctr"/>
              <a:lstStyle/>
              <a:p>
                <a:pPr algn="ctr" eaLnBrk="0" hangingPunct="0">
                  <a:buFont typeface="Arial" pitchFamily="34" charset="0"/>
                  <a:buNone/>
                </a:pPr>
                <a:r>
                  <a:rPr lang="zh-CN" altLang="en-US" sz="1600" b="1">
                    <a:solidFill>
                      <a:srgbClr val="FFFFFF"/>
                    </a:solidFill>
                    <a:latin typeface="微软雅黑" pitchFamily="34" charset="-122"/>
                    <a:ea typeface="微软雅黑" pitchFamily="34" charset="-122"/>
                    <a:sym typeface="微软雅黑" pitchFamily="34" charset="-122"/>
                  </a:rPr>
                  <a:t>中国船舶</a:t>
                </a:r>
              </a:p>
              <a:p>
                <a:pPr algn="ctr" eaLnBrk="0" hangingPunct="0">
                  <a:buFont typeface="Arial" pitchFamily="34" charset="0"/>
                  <a:buNone/>
                </a:pPr>
                <a:r>
                  <a:rPr lang="zh-CN" altLang="en-US" sz="1600" b="1">
                    <a:solidFill>
                      <a:srgbClr val="FFFFFF"/>
                    </a:solidFill>
                    <a:latin typeface="微软雅黑" pitchFamily="34" charset="-122"/>
                    <a:ea typeface="微软雅黑" pitchFamily="34" charset="-122"/>
                    <a:sym typeface="微软雅黑" pitchFamily="34" charset="-122"/>
                  </a:rPr>
                  <a:t>科技信息中心</a:t>
                </a:r>
                <a:endParaRPr lang="zh-CN" altLang="en-US"/>
              </a:p>
            </p:txBody>
          </p:sp>
        </p:grpSp>
        <p:grpSp>
          <p:nvGrpSpPr>
            <p:cNvPr id="30" name="Group 16"/>
            <p:cNvGrpSpPr>
              <a:grpSpLocks/>
            </p:cNvGrpSpPr>
            <p:nvPr/>
          </p:nvGrpSpPr>
          <p:grpSpPr bwMode="auto">
            <a:xfrm>
              <a:off x="4656092" y="1500271"/>
              <a:ext cx="1775050" cy="1011344"/>
              <a:chOff x="0" y="0"/>
              <a:chExt cx="1584960" cy="920496"/>
            </a:xfrm>
          </p:grpSpPr>
          <p:pic>
            <p:nvPicPr>
              <p:cNvPr id="68" name="Rectangle 18"/>
              <p:cNvPicPr>
                <a:picLocks noChangeArrowheads="1"/>
              </p:cNvPicPr>
              <p:nvPr/>
            </p:nvPicPr>
            <p:blipFill>
              <a:blip r:embed="rId8" cstate="print"/>
              <a:srcRect/>
              <a:stretch>
                <a:fillRect/>
              </a:stretch>
            </p:blipFill>
            <p:spPr bwMode="auto">
              <a:xfrm>
                <a:off x="0" y="0"/>
                <a:ext cx="1584960" cy="920496"/>
              </a:xfrm>
              <a:prstGeom prst="rect">
                <a:avLst/>
              </a:prstGeom>
              <a:noFill/>
              <a:ln w="9525">
                <a:noFill/>
                <a:miter lim="800000"/>
                <a:headEnd/>
                <a:tailEnd/>
              </a:ln>
            </p:spPr>
          </p:pic>
          <p:sp>
            <p:nvSpPr>
              <p:cNvPr id="69" name="Text Box 18"/>
              <p:cNvSpPr>
                <a:spLocks noChangeArrowheads="1"/>
              </p:cNvSpPr>
              <p:nvPr/>
            </p:nvSpPr>
            <p:spPr bwMode="auto">
              <a:xfrm>
                <a:off x="148001" y="37109"/>
                <a:ext cx="1294722" cy="787475"/>
              </a:xfrm>
              <a:prstGeom prst="rect">
                <a:avLst/>
              </a:prstGeom>
              <a:noFill/>
              <a:ln w="9525">
                <a:noFill/>
                <a:miter lim="800000"/>
                <a:headEnd/>
                <a:tailEnd/>
              </a:ln>
            </p:spPr>
            <p:txBody>
              <a:bodyPr wrap="none" anchor="ctr"/>
              <a:lstStyle/>
              <a:p>
                <a:pPr algn="ctr" eaLnBrk="0" hangingPunct="0">
                  <a:buFont typeface="Arial" pitchFamily="34" charset="0"/>
                  <a:buNone/>
                </a:pPr>
                <a:r>
                  <a:rPr lang="zh-CN" altLang="en-US" sz="1600" b="1">
                    <a:solidFill>
                      <a:srgbClr val="FFFFFF"/>
                    </a:solidFill>
                    <a:latin typeface="微软雅黑" pitchFamily="34" charset="-122"/>
                    <a:ea typeface="微软雅黑" pitchFamily="34" charset="-122"/>
                    <a:sym typeface="微软雅黑" pitchFamily="34" charset="-122"/>
                  </a:rPr>
                  <a:t>核科技信息</a:t>
                </a:r>
              </a:p>
              <a:p>
                <a:pPr algn="ctr" eaLnBrk="0" hangingPunct="0">
                  <a:buFont typeface="Arial" pitchFamily="34" charset="0"/>
                  <a:buNone/>
                </a:pPr>
                <a:r>
                  <a:rPr lang="zh-CN" altLang="en-US" sz="1600" b="1">
                    <a:solidFill>
                      <a:srgbClr val="FFFFFF"/>
                    </a:solidFill>
                    <a:latin typeface="微软雅黑" pitchFamily="34" charset="-122"/>
                    <a:ea typeface="微软雅黑" pitchFamily="34" charset="-122"/>
                    <a:sym typeface="微软雅黑" pitchFamily="34" charset="-122"/>
                  </a:rPr>
                  <a:t>与经济研究院</a:t>
                </a:r>
                <a:endParaRPr lang="zh-CN" altLang="en-US"/>
              </a:p>
            </p:txBody>
          </p:sp>
        </p:grpSp>
        <p:grpSp>
          <p:nvGrpSpPr>
            <p:cNvPr id="31" name="Group 19"/>
            <p:cNvGrpSpPr>
              <a:grpSpLocks/>
            </p:cNvGrpSpPr>
            <p:nvPr/>
          </p:nvGrpSpPr>
          <p:grpSpPr bwMode="auto">
            <a:xfrm>
              <a:off x="3092683" y="1500271"/>
              <a:ext cx="1775050" cy="1011344"/>
              <a:chOff x="0" y="0"/>
              <a:chExt cx="1584960" cy="920496"/>
            </a:xfrm>
          </p:grpSpPr>
          <p:pic>
            <p:nvPicPr>
              <p:cNvPr id="66" name="Rectangle 19"/>
              <p:cNvPicPr>
                <a:picLocks noChangeArrowheads="1"/>
              </p:cNvPicPr>
              <p:nvPr/>
            </p:nvPicPr>
            <p:blipFill>
              <a:blip r:embed="rId9" cstate="print"/>
              <a:srcRect/>
              <a:stretch>
                <a:fillRect/>
              </a:stretch>
            </p:blipFill>
            <p:spPr bwMode="auto">
              <a:xfrm>
                <a:off x="0" y="0"/>
                <a:ext cx="1584960" cy="920496"/>
              </a:xfrm>
              <a:prstGeom prst="rect">
                <a:avLst/>
              </a:prstGeom>
              <a:noFill/>
              <a:ln w="9525">
                <a:noFill/>
                <a:miter lim="800000"/>
                <a:headEnd/>
                <a:tailEnd/>
              </a:ln>
            </p:spPr>
          </p:pic>
          <p:sp>
            <p:nvSpPr>
              <p:cNvPr id="67" name="Text Box 21"/>
              <p:cNvSpPr>
                <a:spLocks noChangeArrowheads="1"/>
              </p:cNvSpPr>
              <p:nvPr/>
            </p:nvSpPr>
            <p:spPr bwMode="auto">
              <a:xfrm>
                <a:off x="111006" y="37109"/>
                <a:ext cx="1360970" cy="787475"/>
              </a:xfrm>
              <a:prstGeom prst="rect">
                <a:avLst/>
              </a:prstGeom>
              <a:noFill/>
              <a:ln w="9525">
                <a:noFill/>
                <a:miter lim="800000"/>
                <a:headEnd/>
                <a:tailEnd/>
              </a:ln>
            </p:spPr>
            <p:txBody>
              <a:bodyPr wrap="none" anchor="ctr"/>
              <a:lstStyle/>
              <a:p>
                <a:pPr algn="ctr" eaLnBrk="0" hangingPunct="0">
                  <a:buFont typeface="Arial" pitchFamily="34" charset="0"/>
                  <a:buNone/>
                </a:pPr>
                <a:r>
                  <a:rPr lang="zh-CN" altLang="en-US" sz="1600" b="1" dirty="0">
                    <a:solidFill>
                      <a:srgbClr val="FFFFFF"/>
                    </a:solidFill>
                    <a:latin typeface="微软雅黑" pitchFamily="34" charset="-122"/>
                    <a:ea typeface="微软雅黑" pitchFamily="34" charset="-122"/>
                    <a:sym typeface="微软雅黑" pitchFamily="34" charset="-122"/>
                  </a:rPr>
                  <a:t>中国航天</a:t>
                </a:r>
              </a:p>
              <a:p>
                <a:pPr algn="ctr" eaLnBrk="0" hangingPunct="0">
                  <a:buFont typeface="Arial" pitchFamily="34" charset="0"/>
                  <a:buNone/>
                </a:pPr>
                <a:r>
                  <a:rPr lang="zh-CN" altLang="en-US" sz="1600" b="1" dirty="0">
                    <a:solidFill>
                      <a:srgbClr val="FFFFFF"/>
                    </a:solidFill>
                    <a:latin typeface="微软雅黑" pitchFamily="34" charset="-122"/>
                    <a:ea typeface="微软雅黑" pitchFamily="34" charset="-122"/>
                    <a:sym typeface="微软雅黑" pitchFamily="34" charset="-122"/>
                  </a:rPr>
                  <a:t>工程咨询中心</a:t>
                </a:r>
                <a:endParaRPr lang="zh-CN" altLang="en-US" dirty="0"/>
              </a:p>
            </p:txBody>
          </p:sp>
        </p:grpSp>
        <p:grpSp>
          <p:nvGrpSpPr>
            <p:cNvPr id="32" name="Group 22"/>
            <p:cNvGrpSpPr>
              <a:grpSpLocks/>
            </p:cNvGrpSpPr>
            <p:nvPr/>
          </p:nvGrpSpPr>
          <p:grpSpPr bwMode="auto">
            <a:xfrm>
              <a:off x="1515620" y="1500271"/>
              <a:ext cx="1768223" cy="1011344"/>
              <a:chOff x="0" y="0"/>
              <a:chExt cx="1578864" cy="920496"/>
            </a:xfrm>
          </p:grpSpPr>
          <p:pic>
            <p:nvPicPr>
              <p:cNvPr id="64" name="Rectangle 20"/>
              <p:cNvPicPr>
                <a:picLocks noChangeArrowheads="1"/>
              </p:cNvPicPr>
              <p:nvPr/>
            </p:nvPicPr>
            <p:blipFill>
              <a:blip r:embed="rId10" cstate="print"/>
              <a:srcRect/>
              <a:stretch>
                <a:fillRect/>
              </a:stretch>
            </p:blipFill>
            <p:spPr bwMode="auto">
              <a:xfrm>
                <a:off x="0" y="0"/>
                <a:ext cx="1578864" cy="920496"/>
              </a:xfrm>
              <a:prstGeom prst="rect">
                <a:avLst/>
              </a:prstGeom>
              <a:noFill/>
              <a:ln w="9525">
                <a:noFill/>
                <a:miter lim="800000"/>
                <a:headEnd/>
                <a:tailEnd/>
              </a:ln>
            </p:spPr>
          </p:pic>
          <p:sp>
            <p:nvSpPr>
              <p:cNvPr id="65" name="Text Box 24"/>
              <p:cNvSpPr>
                <a:spLocks noChangeArrowheads="1"/>
              </p:cNvSpPr>
              <p:nvPr/>
            </p:nvSpPr>
            <p:spPr bwMode="auto">
              <a:xfrm>
                <a:off x="145250" y="37109"/>
                <a:ext cx="1293281" cy="787475"/>
              </a:xfrm>
              <a:prstGeom prst="rect">
                <a:avLst/>
              </a:prstGeom>
              <a:noFill/>
              <a:ln w="9525">
                <a:noFill/>
                <a:miter lim="800000"/>
                <a:headEnd/>
                <a:tailEnd/>
              </a:ln>
            </p:spPr>
            <p:txBody>
              <a:bodyPr wrap="none" anchor="ctr"/>
              <a:lstStyle/>
              <a:p>
                <a:pPr algn="ctr" eaLnBrk="0" hangingPunct="0">
                  <a:buFont typeface="Arial" pitchFamily="34" charset="0"/>
                  <a:buNone/>
                </a:pPr>
                <a:r>
                  <a:rPr lang="zh-CN" altLang="en-US" sz="1600" b="1" dirty="0">
                    <a:solidFill>
                      <a:srgbClr val="FFFFFF"/>
                    </a:solidFill>
                    <a:latin typeface="微软雅黑" pitchFamily="34" charset="-122"/>
                    <a:ea typeface="微软雅黑" pitchFamily="34" charset="-122"/>
                    <a:sym typeface="微软雅黑" pitchFamily="34" charset="-122"/>
                  </a:rPr>
                  <a:t>中国航空</a:t>
                </a:r>
              </a:p>
              <a:p>
                <a:pPr algn="ctr" eaLnBrk="0" hangingPunct="0">
                  <a:buFont typeface="Arial" pitchFamily="34" charset="0"/>
                  <a:buNone/>
                </a:pPr>
                <a:r>
                  <a:rPr lang="zh-CN" altLang="en-US" sz="1600" b="1" dirty="0">
                    <a:solidFill>
                      <a:srgbClr val="FFFFFF"/>
                    </a:solidFill>
                    <a:latin typeface="微软雅黑" pitchFamily="34" charset="-122"/>
                    <a:ea typeface="微软雅黑" pitchFamily="34" charset="-122"/>
                    <a:sym typeface="微软雅黑" pitchFamily="34" charset="-122"/>
                  </a:rPr>
                  <a:t>科技信息中心</a:t>
                </a:r>
                <a:endParaRPr lang="zh-CN" altLang="en-US" dirty="0"/>
              </a:p>
            </p:txBody>
          </p:sp>
        </p:grpSp>
        <p:grpSp>
          <p:nvGrpSpPr>
            <p:cNvPr id="33" name="Group 25"/>
            <p:cNvGrpSpPr>
              <a:grpSpLocks/>
            </p:cNvGrpSpPr>
            <p:nvPr/>
          </p:nvGrpSpPr>
          <p:grpSpPr bwMode="auto">
            <a:xfrm>
              <a:off x="6294599" y="1500271"/>
              <a:ext cx="1597545" cy="1011344"/>
              <a:chOff x="0" y="0"/>
              <a:chExt cx="1426464" cy="920496"/>
            </a:xfrm>
          </p:grpSpPr>
          <p:pic>
            <p:nvPicPr>
              <p:cNvPr id="62" name="Rectangle 36"/>
              <p:cNvPicPr>
                <a:picLocks noChangeArrowheads="1"/>
              </p:cNvPicPr>
              <p:nvPr/>
            </p:nvPicPr>
            <p:blipFill>
              <a:blip r:embed="rId11" cstate="print"/>
              <a:srcRect/>
              <a:stretch>
                <a:fillRect/>
              </a:stretch>
            </p:blipFill>
            <p:spPr bwMode="auto">
              <a:xfrm>
                <a:off x="0" y="0"/>
                <a:ext cx="1426464" cy="920496"/>
              </a:xfrm>
              <a:prstGeom prst="rect">
                <a:avLst/>
              </a:prstGeom>
              <a:noFill/>
              <a:ln w="9525">
                <a:noFill/>
                <a:miter lim="800000"/>
                <a:headEnd/>
                <a:tailEnd/>
              </a:ln>
            </p:spPr>
          </p:pic>
          <p:sp>
            <p:nvSpPr>
              <p:cNvPr id="63" name="Text Box 27"/>
              <p:cNvSpPr>
                <a:spLocks noChangeArrowheads="1"/>
              </p:cNvSpPr>
              <p:nvPr/>
            </p:nvSpPr>
            <p:spPr bwMode="auto">
              <a:xfrm>
                <a:off x="68973" y="37109"/>
                <a:ext cx="1294723" cy="787475"/>
              </a:xfrm>
              <a:prstGeom prst="rect">
                <a:avLst/>
              </a:prstGeom>
              <a:noFill/>
              <a:ln w="9525">
                <a:noFill/>
                <a:miter lim="800000"/>
                <a:headEnd/>
                <a:tailEnd/>
              </a:ln>
            </p:spPr>
            <p:txBody>
              <a:bodyPr wrap="none" anchor="ctr"/>
              <a:lstStyle/>
              <a:p>
                <a:pPr algn="ctr" eaLnBrk="0" hangingPunct="0">
                  <a:buFont typeface="Arial" pitchFamily="34" charset="0"/>
                  <a:buNone/>
                </a:pPr>
                <a:r>
                  <a:rPr lang="zh-CN" altLang="en-US" sz="1600" b="1">
                    <a:solidFill>
                      <a:srgbClr val="FFFFFF"/>
                    </a:solidFill>
                    <a:latin typeface="微软雅黑" pitchFamily="34" charset="-122"/>
                    <a:ea typeface="微软雅黑" pitchFamily="34" charset="-122"/>
                    <a:sym typeface="微软雅黑" pitchFamily="34" charset="-122"/>
                  </a:rPr>
                  <a:t>电子</a:t>
                </a:r>
              </a:p>
              <a:p>
                <a:pPr algn="ctr" eaLnBrk="0" hangingPunct="0">
                  <a:buFont typeface="Arial" pitchFamily="34" charset="0"/>
                  <a:buNone/>
                </a:pPr>
                <a:r>
                  <a:rPr lang="zh-CN" altLang="en-US" sz="1600" b="1">
                    <a:solidFill>
                      <a:srgbClr val="FFFFFF"/>
                    </a:solidFill>
                    <a:latin typeface="微软雅黑" pitchFamily="34" charset="-122"/>
                    <a:ea typeface="微软雅黑" pitchFamily="34" charset="-122"/>
                    <a:sym typeface="微软雅黑" pitchFamily="34" charset="-122"/>
                  </a:rPr>
                  <a:t>科技情报所</a:t>
                </a:r>
                <a:endParaRPr lang="zh-CN" altLang="en-US"/>
              </a:p>
            </p:txBody>
          </p:sp>
        </p:grpSp>
        <p:grpSp>
          <p:nvGrpSpPr>
            <p:cNvPr id="34" name="Group 28"/>
            <p:cNvGrpSpPr>
              <a:grpSpLocks/>
            </p:cNvGrpSpPr>
            <p:nvPr/>
          </p:nvGrpSpPr>
          <p:grpSpPr bwMode="auto">
            <a:xfrm>
              <a:off x="7803392" y="1500271"/>
              <a:ext cx="1549755" cy="1011344"/>
              <a:chOff x="0" y="0"/>
              <a:chExt cx="1383792" cy="920496"/>
            </a:xfrm>
          </p:grpSpPr>
          <p:pic>
            <p:nvPicPr>
              <p:cNvPr id="60" name="Rectangle 37"/>
              <p:cNvPicPr>
                <a:picLocks noChangeArrowheads="1"/>
              </p:cNvPicPr>
              <p:nvPr/>
            </p:nvPicPr>
            <p:blipFill>
              <a:blip r:embed="rId12" cstate="print"/>
              <a:srcRect/>
              <a:stretch>
                <a:fillRect/>
              </a:stretch>
            </p:blipFill>
            <p:spPr bwMode="auto">
              <a:xfrm>
                <a:off x="0" y="0"/>
                <a:ext cx="1383792" cy="920496"/>
              </a:xfrm>
              <a:prstGeom prst="rect">
                <a:avLst/>
              </a:prstGeom>
              <a:noFill/>
              <a:ln w="9525">
                <a:noFill/>
                <a:miter lim="800000"/>
                <a:headEnd/>
                <a:tailEnd/>
              </a:ln>
            </p:spPr>
          </p:pic>
          <p:sp>
            <p:nvSpPr>
              <p:cNvPr id="61" name="Text Box 30"/>
              <p:cNvSpPr>
                <a:spLocks noChangeArrowheads="1"/>
              </p:cNvSpPr>
              <p:nvPr/>
            </p:nvSpPr>
            <p:spPr bwMode="auto">
              <a:xfrm>
                <a:off x="101450" y="37109"/>
                <a:ext cx="1191029" cy="787475"/>
              </a:xfrm>
              <a:prstGeom prst="rect">
                <a:avLst/>
              </a:prstGeom>
              <a:noFill/>
              <a:ln w="9525">
                <a:noFill/>
                <a:miter lim="800000"/>
                <a:headEnd/>
                <a:tailEnd/>
              </a:ln>
            </p:spPr>
            <p:txBody>
              <a:bodyPr wrap="none" anchor="ctr"/>
              <a:lstStyle/>
              <a:p>
                <a:pPr algn="ctr" eaLnBrk="0" hangingPunct="0">
                  <a:buFont typeface="Arial" pitchFamily="34" charset="0"/>
                  <a:buNone/>
                </a:pPr>
                <a:r>
                  <a:rPr lang="zh-CN" altLang="en-US" sz="1600" b="1" dirty="0">
                    <a:solidFill>
                      <a:srgbClr val="FFFFFF"/>
                    </a:solidFill>
                    <a:latin typeface="微软雅黑" pitchFamily="34" charset="-122"/>
                    <a:ea typeface="微软雅黑" pitchFamily="34" charset="-122"/>
                    <a:sym typeface="微软雅黑" pitchFamily="34" charset="-122"/>
                  </a:rPr>
                  <a:t>兵器工业</a:t>
                </a:r>
              </a:p>
              <a:p>
                <a:pPr algn="ctr" eaLnBrk="0" hangingPunct="0">
                  <a:buFont typeface="Arial" pitchFamily="34" charset="0"/>
                  <a:buNone/>
                </a:pPr>
                <a:r>
                  <a:rPr lang="zh-CN" altLang="en-US" sz="1600" b="1" dirty="0">
                    <a:solidFill>
                      <a:srgbClr val="FFFFFF"/>
                    </a:solidFill>
                    <a:latin typeface="微软雅黑" pitchFamily="34" charset="-122"/>
                    <a:ea typeface="微软雅黑" pitchFamily="34" charset="-122"/>
                    <a:sym typeface="微软雅黑" pitchFamily="34" charset="-122"/>
                  </a:rPr>
                  <a:t>科技情报所</a:t>
                </a:r>
                <a:endParaRPr lang="zh-CN" altLang="en-US" dirty="0"/>
              </a:p>
            </p:txBody>
          </p:sp>
        </p:grpSp>
        <p:grpSp>
          <p:nvGrpSpPr>
            <p:cNvPr id="35" name="Group 31"/>
            <p:cNvGrpSpPr>
              <a:grpSpLocks/>
            </p:cNvGrpSpPr>
            <p:nvPr/>
          </p:nvGrpSpPr>
          <p:grpSpPr bwMode="auto">
            <a:xfrm>
              <a:off x="88753" y="2638870"/>
              <a:ext cx="1590718" cy="803717"/>
              <a:chOff x="0" y="0"/>
              <a:chExt cx="1420368" cy="731520"/>
            </a:xfrm>
          </p:grpSpPr>
          <p:pic>
            <p:nvPicPr>
              <p:cNvPr id="58" name="Rectangle 5"/>
              <p:cNvPicPr>
                <a:picLocks noChangeArrowheads="1"/>
              </p:cNvPicPr>
              <p:nvPr/>
            </p:nvPicPr>
            <p:blipFill>
              <a:blip r:embed="rId13" cstate="print"/>
              <a:srcRect/>
              <a:stretch>
                <a:fillRect/>
              </a:stretch>
            </p:blipFill>
            <p:spPr bwMode="auto">
              <a:xfrm>
                <a:off x="0" y="0"/>
                <a:ext cx="1420368" cy="731520"/>
              </a:xfrm>
              <a:prstGeom prst="rect">
                <a:avLst/>
              </a:prstGeom>
              <a:noFill/>
              <a:ln w="9525">
                <a:noFill/>
                <a:miter lim="800000"/>
                <a:headEnd/>
                <a:tailEnd/>
              </a:ln>
            </p:spPr>
          </p:pic>
          <p:sp>
            <p:nvSpPr>
              <p:cNvPr id="59" name="Text Box 33"/>
              <p:cNvSpPr>
                <a:spLocks noChangeArrowheads="1"/>
              </p:cNvSpPr>
              <p:nvPr/>
            </p:nvSpPr>
            <p:spPr bwMode="auto">
              <a:xfrm>
                <a:off x="79947" y="80201"/>
                <a:ext cx="1260475" cy="571500"/>
              </a:xfrm>
              <a:prstGeom prst="rect">
                <a:avLst/>
              </a:prstGeom>
              <a:noFill/>
              <a:ln w="9525">
                <a:noFill/>
                <a:miter lim="800000"/>
                <a:headEnd/>
                <a:tailEnd/>
              </a:ln>
            </p:spPr>
            <p:txBody>
              <a:bodyPr wrap="none" anchor="ctr"/>
              <a:lstStyle/>
              <a:p>
                <a:pPr algn="ctr" eaLnBrk="0" hangingPunct="0">
                  <a:buFont typeface="Arial" pitchFamily="34" charset="0"/>
                  <a:buNone/>
                </a:pPr>
                <a:r>
                  <a:rPr lang="zh-CN" altLang="en-US" sz="1600" b="1">
                    <a:solidFill>
                      <a:srgbClr val="000000"/>
                    </a:solidFill>
                    <a:latin typeface="微软雅黑" pitchFamily="34" charset="-122"/>
                    <a:ea typeface="微软雅黑" pitchFamily="34" charset="-122"/>
                    <a:sym typeface="微软雅黑" pitchFamily="34" charset="-122"/>
                  </a:rPr>
                  <a:t>下属</a:t>
                </a:r>
                <a:endParaRPr lang="en-US" sz="1600" b="1">
                  <a:solidFill>
                    <a:srgbClr val="000000"/>
                  </a:solidFill>
                  <a:latin typeface="微软雅黑" pitchFamily="34" charset="-122"/>
                  <a:ea typeface="微软雅黑" pitchFamily="34" charset="-122"/>
                  <a:sym typeface="微软雅黑" pitchFamily="34" charset="-122"/>
                </a:endParaRPr>
              </a:p>
              <a:p>
                <a:pPr algn="ctr" eaLnBrk="0" hangingPunct="0">
                  <a:buFont typeface="Arial" pitchFamily="34" charset="0"/>
                  <a:buNone/>
                </a:pPr>
                <a:r>
                  <a:rPr lang="zh-CN" altLang="en-US" sz="1600" b="1">
                    <a:solidFill>
                      <a:srgbClr val="000000"/>
                    </a:solidFill>
                    <a:latin typeface="微软雅黑" pitchFamily="34" charset="-122"/>
                    <a:ea typeface="微软雅黑" pitchFamily="34" charset="-122"/>
                    <a:sym typeface="微软雅黑" pitchFamily="34" charset="-122"/>
                  </a:rPr>
                  <a:t>科研单位</a:t>
                </a:r>
                <a:endParaRPr lang="zh-CN" altLang="en-US"/>
              </a:p>
            </p:txBody>
          </p:sp>
        </p:grpSp>
        <p:grpSp>
          <p:nvGrpSpPr>
            <p:cNvPr id="36" name="Group 34"/>
            <p:cNvGrpSpPr>
              <a:grpSpLocks/>
            </p:cNvGrpSpPr>
            <p:nvPr/>
          </p:nvGrpSpPr>
          <p:grpSpPr bwMode="auto">
            <a:xfrm>
              <a:off x="4731190" y="2638870"/>
              <a:ext cx="1631680" cy="803717"/>
              <a:chOff x="0" y="0"/>
              <a:chExt cx="1456944" cy="731520"/>
            </a:xfrm>
          </p:grpSpPr>
          <p:pic>
            <p:nvPicPr>
              <p:cNvPr id="56" name="Rectangle 18"/>
              <p:cNvPicPr>
                <a:picLocks noChangeArrowheads="1"/>
              </p:cNvPicPr>
              <p:nvPr/>
            </p:nvPicPr>
            <p:blipFill>
              <a:blip r:embed="rId14" cstate="print"/>
              <a:srcRect/>
              <a:stretch>
                <a:fillRect/>
              </a:stretch>
            </p:blipFill>
            <p:spPr bwMode="auto">
              <a:xfrm>
                <a:off x="0" y="0"/>
                <a:ext cx="1456944" cy="731520"/>
              </a:xfrm>
              <a:prstGeom prst="rect">
                <a:avLst/>
              </a:prstGeom>
              <a:noFill/>
              <a:ln w="9525">
                <a:noFill/>
                <a:miter lim="800000"/>
                <a:headEnd/>
                <a:tailEnd/>
              </a:ln>
            </p:spPr>
          </p:pic>
          <p:sp>
            <p:nvSpPr>
              <p:cNvPr id="57" name="Text Box 36"/>
              <p:cNvSpPr>
                <a:spLocks noChangeArrowheads="1"/>
              </p:cNvSpPr>
              <p:nvPr/>
            </p:nvSpPr>
            <p:spPr bwMode="auto">
              <a:xfrm>
                <a:off x="81217" y="80201"/>
                <a:ext cx="1293812" cy="571500"/>
              </a:xfrm>
              <a:prstGeom prst="rect">
                <a:avLst/>
              </a:prstGeom>
              <a:noFill/>
              <a:ln w="9525">
                <a:noFill/>
                <a:miter lim="800000"/>
                <a:headEnd/>
                <a:tailEnd/>
              </a:ln>
            </p:spPr>
            <p:txBody>
              <a:bodyPr wrap="none" anchor="ctr"/>
              <a:lstStyle/>
              <a:p>
                <a:pPr algn="ctr" eaLnBrk="0" hangingPunct="0">
                  <a:buFont typeface="Arial" pitchFamily="34" charset="0"/>
                  <a:buNone/>
                </a:pPr>
                <a:r>
                  <a:rPr lang="zh-CN" altLang="en-US" sz="1600" b="1">
                    <a:solidFill>
                      <a:srgbClr val="000000"/>
                    </a:solidFill>
                    <a:latin typeface="微软雅黑" pitchFamily="34" charset="-122"/>
                    <a:ea typeface="微软雅黑" pitchFamily="34" charset="-122"/>
                    <a:sym typeface="微软雅黑" pitchFamily="34" charset="-122"/>
                  </a:rPr>
                  <a:t>下属</a:t>
                </a:r>
                <a:endParaRPr lang="en-US" sz="1600" b="1">
                  <a:solidFill>
                    <a:srgbClr val="000000"/>
                  </a:solidFill>
                  <a:latin typeface="微软雅黑" pitchFamily="34" charset="-122"/>
                  <a:ea typeface="微软雅黑" pitchFamily="34" charset="-122"/>
                  <a:sym typeface="微软雅黑" pitchFamily="34" charset="-122"/>
                </a:endParaRPr>
              </a:p>
              <a:p>
                <a:pPr algn="ctr" eaLnBrk="0" hangingPunct="0">
                  <a:buFont typeface="Arial" pitchFamily="34" charset="0"/>
                  <a:buNone/>
                </a:pPr>
                <a:r>
                  <a:rPr lang="zh-CN" altLang="en-US" sz="1600" b="1">
                    <a:solidFill>
                      <a:srgbClr val="000000"/>
                    </a:solidFill>
                    <a:latin typeface="微软雅黑" pitchFamily="34" charset="-122"/>
                    <a:ea typeface="微软雅黑" pitchFamily="34" charset="-122"/>
                    <a:sym typeface="微软雅黑" pitchFamily="34" charset="-122"/>
                  </a:rPr>
                  <a:t>科研单位</a:t>
                </a:r>
                <a:endParaRPr lang="zh-CN" altLang="en-US"/>
              </a:p>
            </p:txBody>
          </p:sp>
        </p:grpSp>
        <p:grpSp>
          <p:nvGrpSpPr>
            <p:cNvPr id="37" name="Group 37"/>
            <p:cNvGrpSpPr>
              <a:grpSpLocks/>
            </p:cNvGrpSpPr>
            <p:nvPr/>
          </p:nvGrpSpPr>
          <p:grpSpPr bwMode="auto">
            <a:xfrm>
              <a:off x="3126818" y="2638870"/>
              <a:ext cx="1699951" cy="803717"/>
              <a:chOff x="0" y="0"/>
              <a:chExt cx="1517904" cy="731520"/>
            </a:xfrm>
          </p:grpSpPr>
          <p:pic>
            <p:nvPicPr>
              <p:cNvPr id="54" name="Rectangle 19"/>
              <p:cNvPicPr>
                <a:picLocks noChangeArrowheads="1"/>
              </p:cNvPicPr>
              <p:nvPr/>
            </p:nvPicPr>
            <p:blipFill>
              <a:blip r:embed="rId15" cstate="print"/>
              <a:srcRect/>
              <a:stretch>
                <a:fillRect/>
              </a:stretch>
            </p:blipFill>
            <p:spPr bwMode="auto">
              <a:xfrm>
                <a:off x="0" y="0"/>
                <a:ext cx="1517904" cy="731520"/>
              </a:xfrm>
              <a:prstGeom prst="rect">
                <a:avLst/>
              </a:prstGeom>
              <a:noFill/>
              <a:ln w="9525">
                <a:noFill/>
                <a:miter lim="800000"/>
                <a:headEnd/>
                <a:tailEnd/>
              </a:ln>
            </p:spPr>
          </p:pic>
          <p:sp>
            <p:nvSpPr>
              <p:cNvPr id="55" name="Text Box 39"/>
              <p:cNvSpPr>
                <a:spLocks noChangeArrowheads="1"/>
              </p:cNvSpPr>
              <p:nvPr/>
            </p:nvSpPr>
            <p:spPr bwMode="auto">
              <a:xfrm>
                <a:off x="80264" y="80201"/>
                <a:ext cx="1360488" cy="571500"/>
              </a:xfrm>
              <a:prstGeom prst="rect">
                <a:avLst/>
              </a:prstGeom>
              <a:noFill/>
              <a:ln w="9525">
                <a:noFill/>
                <a:miter lim="800000"/>
                <a:headEnd/>
                <a:tailEnd/>
              </a:ln>
            </p:spPr>
            <p:txBody>
              <a:bodyPr wrap="none" anchor="ctr"/>
              <a:lstStyle/>
              <a:p>
                <a:pPr algn="ctr" eaLnBrk="0" hangingPunct="0">
                  <a:buFont typeface="Arial" pitchFamily="34" charset="0"/>
                  <a:buNone/>
                </a:pPr>
                <a:r>
                  <a:rPr lang="zh-CN" altLang="en-US" sz="1600" b="1">
                    <a:solidFill>
                      <a:srgbClr val="000000"/>
                    </a:solidFill>
                    <a:latin typeface="微软雅黑" pitchFamily="34" charset="-122"/>
                    <a:ea typeface="微软雅黑" pitchFamily="34" charset="-122"/>
                    <a:sym typeface="微软雅黑" pitchFamily="34" charset="-122"/>
                  </a:rPr>
                  <a:t>下属</a:t>
                </a:r>
                <a:endParaRPr lang="en-US" sz="1600" b="1">
                  <a:solidFill>
                    <a:srgbClr val="000000"/>
                  </a:solidFill>
                  <a:latin typeface="微软雅黑" pitchFamily="34" charset="-122"/>
                  <a:ea typeface="微软雅黑" pitchFamily="34" charset="-122"/>
                  <a:sym typeface="微软雅黑" pitchFamily="34" charset="-122"/>
                </a:endParaRPr>
              </a:p>
              <a:p>
                <a:pPr algn="ctr" eaLnBrk="0" hangingPunct="0">
                  <a:buFont typeface="Arial" pitchFamily="34" charset="0"/>
                  <a:buNone/>
                </a:pPr>
                <a:r>
                  <a:rPr lang="zh-CN" altLang="en-US" sz="1600" b="1">
                    <a:solidFill>
                      <a:srgbClr val="000000"/>
                    </a:solidFill>
                    <a:latin typeface="微软雅黑" pitchFamily="34" charset="-122"/>
                    <a:ea typeface="微软雅黑" pitchFamily="34" charset="-122"/>
                    <a:sym typeface="微软雅黑" pitchFamily="34" charset="-122"/>
                  </a:rPr>
                  <a:t>科研单位</a:t>
                </a:r>
                <a:endParaRPr lang="zh-CN" altLang="en-US"/>
              </a:p>
            </p:txBody>
          </p:sp>
        </p:grpSp>
        <p:grpSp>
          <p:nvGrpSpPr>
            <p:cNvPr id="38" name="Group 40"/>
            <p:cNvGrpSpPr>
              <a:grpSpLocks/>
            </p:cNvGrpSpPr>
            <p:nvPr/>
          </p:nvGrpSpPr>
          <p:grpSpPr bwMode="auto">
            <a:xfrm>
              <a:off x="1590718" y="2638870"/>
              <a:ext cx="1624853" cy="803717"/>
              <a:chOff x="0" y="0"/>
              <a:chExt cx="1450848" cy="731520"/>
            </a:xfrm>
          </p:grpSpPr>
          <p:pic>
            <p:nvPicPr>
              <p:cNvPr id="52" name="Rectangle 20"/>
              <p:cNvPicPr>
                <a:picLocks noChangeArrowheads="1"/>
              </p:cNvPicPr>
              <p:nvPr/>
            </p:nvPicPr>
            <p:blipFill>
              <a:blip r:embed="rId16" cstate="print"/>
              <a:srcRect/>
              <a:stretch>
                <a:fillRect/>
              </a:stretch>
            </p:blipFill>
            <p:spPr bwMode="auto">
              <a:xfrm>
                <a:off x="0" y="0"/>
                <a:ext cx="1450848" cy="731520"/>
              </a:xfrm>
              <a:prstGeom prst="rect">
                <a:avLst/>
              </a:prstGeom>
              <a:noFill/>
              <a:ln w="9525">
                <a:noFill/>
                <a:miter lim="800000"/>
                <a:headEnd/>
                <a:tailEnd/>
              </a:ln>
            </p:spPr>
          </p:pic>
          <p:sp>
            <p:nvSpPr>
              <p:cNvPr id="53" name="Text Box 42"/>
              <p:cNvSpPr>
                <a:spLocks noChangeArrowheads="1"/>
              </p:cNvSpPr>
              <p:nvPr/>
            </p:nvSpPr>
            <p:spPr bwMode="auto">
              <a:xfrm>
                <a:off x="78677" y="80201"/>
                <a:ext cx="1292225" cy="571500"/>
              </a:xfrm>
              <a:prstGeom prst="rect">
                <a:avLst/>
              </a:prstGeom>
              <a:noFill/>
              <a:ln w="9525">
                <a:noFill/>
                <a:miter lim="800000"/>
                <a:headEnd/>
                <a:tailEnd/>
              </a:ln>
            </p:spPr>
            <p:txBody>
              <a:bodyPr wrap="none" anchor="ctr"/>
              <a:lstStyle/>
              <a:p>
                <a:pPr algn="ctr" eaLnBrk="0" hangingPunct="0">
                  <a:buFont typeface="Arial" pitchFamily="34" charset="0"/>
                  <a:buNone/>
                </a:pPr>
                <a:r>
                  <a:rPr lang="zh-CN" altLang="en-US" sz="1600" b="1">
                    <a:solidFill>
                      <a:srgbClr val="000000"/>
                    </a:solidFill>
                    <a:latin typeface="微软雅黑" pitchFamily="34" charset="-122"/>
                    <a:ea typeface="微软雅黑" pitchFamily="34" charset="-122"/>
                    <a:sym typeface="微软雅黑" pitchFamily="34" charset="-122"/>
                  </a:rPr>
                  <a:t>下属</a:t>
                </a:r>
                <a:endParaRPr lang="en-US" sz="1600" b="1">
                  <a:solidFill>
                    <a:srgbClr val="000000"/>
                  </a:solidFill>
                  <a:latin typeface="微软雅黑" pitchFamily="34" charset="-122"/>
                  <a:ea typeface="微软雅黑" pitchFamily="34" charset="-122"/>
                  <a:sym typeface="微软雅黑" pitchFamily="34" charset="-122"/>
                </a:endParaRPr>
              </a:p>
              <a:p>
                <a:pPr algn="ctr" eaLnBrk="0" hangingPunct="0">
                  <a:buFont typeface="Arial" pitchFamily="34" charset="0"/>
                  <a:buNone/>
                </a:pPr>
                <a:r>
                  <a:rPr lang="zh-CN" altLang="en-US" sz="1600" b="1">
                    <a:solidFill>
                      <a:srgbClr val="000000"/>
                    </a:solidFill>
                    <a:latin typeface="微软雅黑" pitchFamily="34" charset="-122"/>
                    <a:ea typeface="微软雅黑" pitchFamily="34" charset="-122"/>
                    <a:sym typeface="微软雅黑" pitchFamily="34" charset="-122"/>
                  </a:rPr>
                  <a:t>科研单位</a:t>
                </a:r>
                <a:endParaRPr lang="zh-CN" altLang="en-US"/>
              </a:p>
            </p:txBody>
          </p:sp>
        </p:grpSp>
        <p:grpSp>
          <p:nvGrpSpPr>
            <p:cNvPr id="39" name="Group 43"/>
            <p:cNvGrpSpPr>
              <a:grpSpLocks/>
            </p:cNvGrpSpPr>
            <p:nvPr/>
          </p:nvGrpSpPr>
          <p:grpSpPr bwMode="auto">
            <a:xfrm>
              <a:off x="6280945" y="2638870"/>
              <a:ext cx="1631680" cy="803717"/>
              <a:chOff x="0" y="0"/>
              <a:chExt cx="1456944" cy="731520"/>
            </a:xfrm>
          </p:grpSpPr>
          <p:pic>
            <p:nvPicPr>
              <p:cNvPr id="50" name="Rectangle 36"/>
              <p:cNvPicPr>
                <a:picLocks noChangeArrowheads="1"/>
              </p:cNvPicPr>
              <p:nvPr/>
            </p:nvPicPr>
            <p:blipFill>
              <a:blip r:embed="rId14" cstate="print"/>
              <a:srcRect/>
              <a:stretch>
                <a:fillRect/>
              </a:stretch>
            </p:blipFill>
            <p:spPr bwMode="auto">
              <a:xfrm>
                <a:off x="0" y="0"/>
                <a:ext cx="1456944" cy="731520"/>
              </a:xfrm>
              <a:prstGeom prst="rect">
                <a:avLst/>
              </a:prstGeom>
              <a:noFill/>
              <a:ln w="9525">
                <a:noFill/>
                <a:miter lim="800000"/>
                <a:headEnd/>
                <a:tailEnd/>
              </a:ln>
            </p:spPr>
          </p:pic>
          <p:sp>
            <p:nvSpPr>
              <p:cNvPr id="51" name="Text Box 45"/>
              <p:cNvSpPr>
                <a:spLocks noChangeArrowheads="1"/>
              </p:cNvSpPr>
              <p:nvPr/>
            </p:nvSpPr>
            <p:spPr bwMode="auto">
              <a:xfrm>
                <a:off x="81725" y="80201"/>
                <a:ext cx="1293812" cy="571500"/>
              </a:xfrm>
              <a:prstGeom prst="rect">
                <a:avLst/>
              </a:prstGeom>
              <a:noFill/>
              <a:ln w="9525">
                <a:noFill/>
                <a:miter lim="800000"/>
                <a:headEnd/>
                <a:tailEnd/>
              </a:ln>
            </p:spPr>
            <p:txBody>
              <a:bodyPr wrap="none" anchor="ctr"/>
              <a:lstStyle/>
              <a:p>
                <a:pPr algn="ctr" eaLnBrk="0" hangingPunct="0">
                  <a:buFont typeface="Arial" pitchFamily="34" charset="0"/>
                  <a:buNone/>
                </a:pPr>
                <a:r>
                  <a:rPr lang="zh-CN" altLang="en-US" sz="1600" b="1">
                    <a:solidFill>
                      <a:srgbClr val="000000"/>
                    </a:solidFill>
                    <a:latin typeface="微软雅黑" pitchFamily="34" charset="-122"/>
                    <a:ea typeface="微软雅黑" pitchFamily="34" charset="-122"/>
                    <a:sym typeface="微软雅黑" pitchFamily="34" charset="-122"/>
                  </a:rPr>
                  <a:t>下属</a:t>
                </a:r>
                <a:endParaRPr lang="en-US" sz="1600" b="1">
                  <a:solidFill>
                    <a:srgbClr val="000000"/>
                  </a:solidFill>
                  <a:latin typeface="微软雅黑" pitchFamily="34" charset="-122"/>
                  <a:ea typeface="微软雅黑" pitchFamily="34" charset="-122"/>
                  <a:sym typeface="微软雅黑" pitchFamily="34" charset="-122"/>
                </a:endParaRPr>
              </a:p>
              <a:p>
                <a:pPr algn="ctr" eaLnBrk="0" hangingPunct="0">
                  <a:buFont typeface="Arial" pitchFamily="34" charset="0"/>
                  <a:buNone/>
                </a:pPr>
                <a:r>
                  <a:rPr lang="zh-CN" altLang="en-US" sz="1600" b="1">
                    <a:solidFill>
                      <a:srgbClr val="000000"/>
                    </a:solidFill>
                    <a:latin typeface="微软雅黑" pitchFamily="34" charset="-122"/>
                    <a:ea typeface="微软雅黑" pitchFamily="34" charset="-122"/>
                    <a:sym typeface="微软雅黑" pitchFamily="34" charset="-122"/>
                  </a:rPr>
                  <a:t>科研单位</a:t>
                </a:r>
                <a:endParaRPr lang="zh-CN" altLang="en-US"/>
              </a:p>
            </p:txBody>
          </p:sp>
        </p:grpSp>
        <p:grpSp>
          <p:nvGrpSpPr>
            <p:cNvPr id="40" name="Group 46"/>
            <p:cNvGrpSpPr>
              <a:grpSpLocks/>
            </p:cNvGrpSpPr>
            <p:nvPr/>
          </p:nvGrpSpPr>
          <p:grpSpPr bwMode="auto">
            <a:xfrm>
              <a:off x="7830700" y="2638870"/>
              <a:ext cx="1508792" cy="803717"/>
              <a:chOff x="0" y="0"/>
              <a:chExt cx="1347216" cy="731520"/>
            </a:xfrm>
          </p:grpSpPr>
          <p:pic>
            <p:nvPicPr>
              <p:cNvPr id="48" name="Rectangle 37"/>
              <p:cNvPicPr>
                <a:picLocks noChangeArrowheads="1"/>
              </p:cNvPicPr>
              <p:nvPr/>
            </p:nvPicPr>
            <p:blipFill>
              <a:blip r:embed="rId17" cstate="print"/>
              <a:srcRect/>
              <a:stretch>
                <a:fillRect/>
              </a:stretch>
            </p:blipFill>
            <p:spPr bwMode="auto">
              <a:xfrm>
                <a:off x="0" y="0"/>
                <a:ext cx="1347216" cy="731520"/>
              </a:xfrm>
              <a:prstGeom prst="rect">
                <a:avLst/>
              </a:prstGeom>
              <a:noFill/>
              <a:ln w="9525">
                <a:noFill/>
                <a:miter lim="800000"/>
                <a:headEnd/>
                <a:tailEnd/>
              </a:ln>
            </p:spPr>
          </p:pic>
          <p:sp>
            <p:nvSpPr>
              <p:cNvPr id="49" name="Text Box 48"/>
              <p:cNvSpPr>
                <a:spLocks noChangeArrowheads="1"/>
              </p:cNvSpPr>
              <p:nvPr/>
            </p:nvSpPr>
            <p:spPr bwMode="auto">
              <a:xfrm>
                <a:off x="77470" y="80201"/>
                <a:ext cx="1190625" cy="571500"/>
              </a:xfrm>
              <a:prstGeom prst="rect">
                <a:avLst/>
              </a:prstGeom>
              <a:noFill/>
              <a:ln w="9525">
                <a:noFill/>
                <a:miter lim="800000"/>
                <a:headEnd/>
                <a:tailEnd/>
              </a:ln>
            </p:spPr>
            <p:txBody>
              <a:bodyPr wrap="none" anchor="ctr"/>
              <a:lstStyle/>
              <a:p>
                <a:pPr algn="ctr" eaLnBrk="0" hangingPunct="0">
                  <a:buFont typeface="Arial" pitchFamily="34" charset="0"/>
                  <a:buNone/>
                </a:pPr>
                <a:r>
                  <a:rPr lang="zh-CN" altLang="en-US" sz="1600" b="1" dirty="0">
                    <a:solidFill>
                      <a:srgbClr val="000000"/>
                    </a:solidFill>
                    <a:latin typeface="微软雅黑" pitchFamily="34" charset="-122"/>
                    <a:ea typeface="微软雅黑" pitchFamily="34" charset="-122"/>
                    <a:sym typeface="微软雅黑" pitchFamily="34" charset="-122"/>
                  </a:rPr>
                  <a:t>下属</a:t>
                </a:r>
                <a:endParaRPr lang="en-US" sz="1600" b="1" dirty="0">
                  <a:solidFill>
                    <a:srgbClr val="000000"/>
                  </a:solidFill>
                  <a:latin typeface="微软雅黑" pitchFamily="34" charset="-122"/>
                  <a:ea typeface="微软雅黑" pitchFamily="34" charset="-122"/>
                  <a:sym typeface="微软雅黑" pitchFamily="34" charset="-122"/>
                </a:endParaRPr>
              </a:p>
              <a:p>
                <a:pPr algn="ctr" eaLnBrk="0" hangingPunct="0">
                  <a:buFont typeface="Arial" pitchFamily="34" charset="0"/>
                  <a:buNone/>
                </a:pPr>
                <a:r>
                  <a:rPr lang="zh-CN" altLang="en-US" sz="1600" b="1" dirty="0">
                    <a:solidFill>
                      <a:srgbClr val="000000"/>
                    </a:solidFill>
                    <a:latin typeface="微软雅黑" pitchFamily="34" charset="-122"/>
                    <a:ea typeface="微软雅黑" pitchFamily="34" charset="-122"/>
                    <a:sym typeface="微软雅黑" pitchFamily="34" charset="-122"/>
                  </a:rPr>
                  <a:t>科研单位</a:t>
                </a:r>
                <a:endParaRPr lang="zh-CN" altLang="en-US" dirty="0"/>
              </a:p>
            </p:txBody>
          </p:sp>
        </p:grpSp>
        <p:pic>
          <p:nvPicPr>
            <p:cNvPr id="41" name="直接箭头连接符 34"/>
            <p:cNvPicPr>
              <a:picLocks noChangeArrowheads="1"/>
            </p:cNvPicPr>
            <p:nvPr/>
          </p:nvPicPr>
          <p:blipFill>
            <a:blip r:embed="rId18" cstate="print"/>
            <a:srcRect/>
            <a:stretch>
              <a:fillRect/>
            </a:stretch>
          </p:blipFill>
          <p:spPr bwMode="auto">
            <a:xfrm>
              <a:off x="409627" y="2317383"/>
              <a:ext cx="191159" cy="495625"/>
            </a:xfrm>
            <a:prstGeom prst="rect">
              <a:avLst/>
            </a:prstGeom>
            <a:noFill/>
            <a:ln w="9525">
              <a:noFill/>
              <a:miter lim="800000"/>
              <a:headEnd/>
              <a:tailEnd/>
            </a:ln>
          </p:spPr>
        </p:pic>
        <p:pic>
          <p:nvPicPr>
            <p:cNvPr id="42" name="直接箭头连接符 35"/>
            <p:cNvPicPr>
              <a:picLocks noChangeArrowheads="1"/>
            </p:cNvPicPr>
            <p:nvPr/>
          </p:nvPicPr>
          <p:blipFill>
            <a:blip r:embed="rId19" cstate="print"/>
            <a:srcRect/>
            <a:stretch>
              <a:fillRect/>
            </a:stretch>
          </p:blipFill>
          <p:spPr bwMode="auto">
            <a:xfrm>
              <a:off x="798773" y="877391"/>
              <a:ext cx="4007516" cy="756833"/>
            </a:xfrm>
            <a:prstGeom prst="rect">
              <a:avLst/>
            </a:prstGeom>
            <a:noFill/>
            <a:ln w="9525">
              <a:noFill/>
              <a:miter lim="800000"/>
              <a:headEnd/>
              <a:tailEnd/>
            </a:ln>
          </p:spPr>
        </p:pic>
        <p:pic>
          <p:nvPicPr>
            <p:cNvPr id="43" name="直接箭头连接符 36"/>
            <p:cNvPicPr>
              <a:picLocks noChangeArrowheads="1"/>
            </p:cNvPicPr>
            <p:nvPr/>
          </p:nvPicPr>
          <p:blipFill>
            <a:blip r:embed="rId20" cstate="print"/>
            <a:srcRect/>
            <a:stretch>
              <a:fillRect/>
            </a:stretch>
          </p:blipFill>
          <p:spPr bwMode="auto">
            <a:xfrm>
              <a:off x="2314392" y="877390"/>
              <a:ext cx="2491897" cy="756833"/>
            </a:xfrm>
            <a:prstGeom prst="rect">
              <a:avLst/>
            </a:prstGeom>
            <a:noFill/>
            <a:ln w="9525">
              <a:noFill/>
              <a:miter lim="800000"/>
              <a:headEnd/>
              <a:tailEnd/>
            </a:ln>
          </p:spPr>
        </p:pic>
        <p:pic>
          <p:nvPicPr>
            <p:cNvPr id="44" name="直接箭头连接符 37"/>
            <p:cNvPicPr>
              <a:picLocks noChangeArrowheads="1"/>
            </p:cNvPicPr>
            <p:nvPr/>
          </p:nvPicPr>
          <p:blipFill>
            <a:blip r:embed="rId21" cstate="print"/>
            <a:srcRect/>
            <a:stretch>
              <a:fillRect/>
            </a:stretch>
          </p:blipFill>
          <p:spPr bwMode="auto">
            <a:xfrm>
              <a:off x="3884628" y="877390"/>
              <a:ext cx="921660" cy="756833"/>
            </a:xfrm>
            <a:prstGeom prst="rect">
              <a:avLst/>
            </a:prstGeom>
            <a:noFill/>
            <a:ln w="9525">
              <a:noFill/>
              <a:miter lim="800000"/>
              <a:headEnd/>
              <a:tailEnd/>
            </a:ln>
          </p:spPr>
        </p:pic>
        <p:pic>
          <p:nvPicPr>
            <p:cNvPr id="45" name="直接箭头连接符 38"/>
            <p:cNvPicPr>
              <a:picLocks noChangeArrowheads="1"/>
            </p:cNvPicPr>
            <p:nvPr/>
          </p:nvPicPr>
          <p:blipFill>
            <a:blip r:embed="rId22" cstate="print"/>
            <a:srcRect/>
            <a:stretch>
              <a:fillRect/>
            </a:stretch>
          </p:blipFill>
          <p:spPr bwMode="auto">
            <a:xfrm>
              <a:off x="4621956" y="877390"/>
              <a:ext cx="1017240" cy="756833"/>
            </a:xfrm>
            <a:prstGeom prst="rect">
              <a:avLst/>
            </a:prstGeom>
            <a:noFill/>
            <a:ln w="9525">
              <a:noFill/>
              <a:miter lim="800000"/>
              <a:headEnd/>
              <a:tailEnd/>
            </a:ln>
          </p:spPr>
        </p:pic>
        <p:pic>
          <p:nvPicPr>
            <p:cNvPr id="46" name="直接箭头连接符 39"/>
            <p:cNvPicPr>
              <a:picLocks noChangeArrowheads="1"/>
            </p:cNvPicPr>
            <p:nvPr/>
          </p:nvPicPr>
          <p:blipFill>
            <a:blip r:embed="rId23" cstate="print"/>
            <a:srcRect/>
            <a:stretch>
              <a:fillRect/>
            </a:stretch>
          </p:blipFill>
          <p:spPr bwMode="auto">
            <a:xfrm>
              <a:off x="4628784" y="877390"/>
              <a:ext cx="2560168" cy="756833"/>
            </a:xfrm>
            <a:prstGeom prst="rect">
              <a:avLst/>
            </a:prstGeom>
            <a:noFill/>
            <a:ln w="9525">
              <a:noFill/>
              <a:miter lim="800000"/>
              <a:headEnd/>
              <a:tailEnd/>
            </a:ln>
          </p:spPr>
        </p:pic>
        <p:pic>
          <p:nvPicPr>
            <p:cNvPr id="47" name="直接箭头连接符 40"/>
            <p:cNvPicPr>
              <a:picLocks noChangeArrowheads="1"/>
            </p:cNvPicPr>
            <p:nvPr/>
          </p:nvPicPr>
          <p:blipFill>
            <a:blip r:embed="rId24" cstate="print"/>
            <a:srcRect/>
            <a:stretch>
              <a:fillRect/>
            </a:stretch>
          </p:blipFill>
          <p:spPr bwMode="auto">
            <a:xfrm>
              <a:off x="4628784" y="877390"/>
              <a:ext cx="4048479" cy="756833"/>
            </a:xfrm>
            <a:prstGeom prst="rect">
              <a:avLst/>
            </a:prstGeom>
            <a:noFill/>
            <a:ln w="9525">
              <a:noFill/>
              <a:miter lim="800000"/>
              <a:headEnd/>
              <a:tailEnd/>
            </a:ln>
          </p:spPr>
        </p:pic>
      </p:grpSp>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a:grpSpLocks/>
          </p:cNvGrpSpPr>
          <p:nvPr/>
        </p:nvGrpSpPr>
        <p:grpSpPr bwMode="auto">
          <a:xfrm>
            <a:off x="2260600" y="876246"/>
            <a:ext cx="4512733" cy="190554"/>
            <a:chOff x="0" y="0"/>
            <a:chExt cx="3580582" cy="158874"/>
          </a:xfrm>
        </p:grpSpPr>
        <p:grpSp>
          <p:nvGrpSpPr>
            <p:cNvPr id="3" name="组合 61"/>
            <p:cNvGrpSpPr>
              <a:grpSpLocks/>
            </p:cNvGrpSpPr>
            <p:nvPr/>
          </p:nvGrpSpPr>
          <p:grpSpPr bwMode="auto">
            <a:xfrm>
              <a:off x="0" y="0"/>
              <a:ext cx="792088" cy="158874"/>
              <a:chOff x="0" y="0"/>
              <a:chExt cx="792088" cy="158874"/>
            </a:xfrm>
          </p:grpSpPr>
          <p:sp>
            <p:nvSpPr>
              <p:cNvPr id="12" name="直接连接符 70"/>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3" name="直接连接符 71"/>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4" name="直接连接符 72"/>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grpSp>
        <p:grpSp>
          <p:nvGrpSpPr>
            <p:cNvPr id="4" name="组合 62"/>
            <p:cNvGrpSpPr>
              <a:grpSpLocks/>
            </p:cNvGrpSpPr>
            <p:nvPr/>
          </p:nvGrpSpPr>
          <p:grpSpPr bwMode="auto">
            <a:xfrm rot="10800000">
              <a:off x="2788494" y="0"/>
              <a:ext cx="792088" cy="158874"/>
              <a:chOff x="0" y="0"/>
              <a:chExt cx="792088" cy="158874"/>
            </a:xfrm>
          </p:grpSpPr>
          <p:sp>
            <p:nvSpPr>
              <p:cNvPr id="9" name="直接连接符 67"/>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0" name="直接连接符 68"/>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 name="直接连接符 69"/>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grpSp>
      </p:grpSp>
      <p:sp>
        <p:nvSpPr>
          <p:cNvPr id="15" name="TextBox 14"/>
          <p:cNvSpPr txBox="1"/>
          <p:nvPr/>
        </p:nvSpPr>
        <p:spPr>
          <a:xfrm>
            <a:off x="639097" y="285136"/>
            <a:ext cx="7934632"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rPr>
              <a:t>我国科技报告制度建设</a:t>
            </a:r>
            <a:endParaRPr lang="zh-CN" altLang="en-US" sz="2400" dirty="0">
              <a:latin typeface="微软雅黑" pitchFamily="34" charset="-122"/>
              <a:ea typeface="微软雅黑" pitchFamily="34" charset="-122"/>
            </a:endParaRPr>
          </a:p>
        </p:txBody>
      </p:sp>
      <p:sp>
        <p:nvSpPr>
          <p:cNvPr id="16" name="矩形 15"/>
          <p:cNvSpPr/>
          <p:nvPr/>
        </p:nvSpPr>
        <p:spPr>
          <a:xfrm>
            <a:off x="3360257" y="795351"/>
            <a:ext cx="2492990" cy="369332"/>
          </a:xfrm>
          <a:prstGeom prst="rect">
            <a:avLst/>
          </a:prstGeom>
        </p:spPr>
        <p:txBody>
          <a:bodyPr wrap="none">
            <a:spAutoFit/>
          </a:bodyPr>
          <a:lstStyle/>
          <a:p>
            <a:pPr>
              <a:defRPr/>
            </a:pPr>
            <a:r>
              <a:rPr lang="zh-CN" altLang="en-US" dirty="0" smtClean="0">
                <a:latin typeface="微软雅黑" pitchFamily="34" charset="-122"/>
                <a:ea typeface="微软雅黑" pitchFamily="34" charset="-122"/>
              </a:rPr>
              <a:t>我国民口科技报告工作</a:t>
            </a:r>
            <a:endParaRPr lang="ko-KR" altLang="en-US" dirty="0">
              <a:latin typeface="微软雅黑" pitchFamily="34" charset="-122"/>
              <a:ea typeface="微软雅黑" pitchFamily="34" charset="-122"/>
            </a:endParaRPr>
          </a:p>
        </p:txBody>
      </p:sp>
      <p:sp>
        <p:nvSpPr>
          <p:cNvPr id="29" name="任意多边形 28"/>
          <p:cNvSpPr>
            <a:spLocks/>
          </p:cNvSpPr>
          <p:nvPr/>
        </p:nvSpPr>
        <p:spPr bwMode="auto">
          <a:xfrm>
            <a:off x="2133544" y="2683933"/>
            <a:ext cx="3276658" cy="1118838"/>
          </a:xfrm>
          <a:custGeom>
            <a:avLst/>
            <a:gdLst>
              <a:gd name="connsiteX0" fmla="*/ 488326 w 4206923"/>
              <a:gd name="connsiteY0" fmla="*/ 0 h 1479432"/>
              <a:gd name="connsiteX1" fmla="*/ 1002185 w 4206923"/>
              <a:gd name="connsiteY1" fmla="*/ 0 h 1479432"/>
              <a:gd name="connsiteX2" fmla="*/ 1066030 w 4206923"/>
              <a:gd name="connsiteY2" fmla="*/ 0 h 1479432"/>
              <a:gd name="connsiteX3" fmla="*/ 1083181 w 4206923"/>
              <a:gd name="connsiteY3" fmla="*/ 0 h 1479432"/>
              <a:gd name="connsiteX4" fmla="*/ 1168160 w 4206923"/>
              <a:gd name="connsiteY4" fmla="*/ 0 h 1479432"/>
              <a:gd name="connsiteX5" fmla="*/ 1290429 w 4206923"/>
              <a:gd name="connsiteY5" fmla="*/ 0 h 1479432"/>
              <a:gd name="connsiteX6" fmla="*/ 1553727 w 4206923"/>
              <a:gd name="connsiteY6" fmla="*/ 0 h 1479432"/>
              <a:gd name="connsiteX7" fmla="*/ 1611796 w 4206923"/>
              <a:gd name="connsiteY7" fmla="*/ 0 h 1479432"/>
              <a:gd name="connsiteX8" fmla="*/ 1634674 w 4206923"/>
              <a:gd name="connsiteY8" fmla="*/ 0 h 1479432"/>
              <a:gd name="connsiteX9" fmla="*/ 1745864 w 4206923"/>
              <a:gd name="connsiteY9" fmla="*/ 0 h 1479432"/>
              <a:gd name="connsiteX10" fmla="*/ 1836195 w 4206923"/>
              <a:gd name="connsiteY10" fmla="*/ 0 h 1479432"/>
              <a:gd name="connsiteX11" fmla="*/ 1900647 w 4206923"/>
              <a:gd name="connsiteY11" fmla="*/ 0 h 1479432"/>
              <a:gd name="connsiteX12" fmla="*/ 1986524 w 4206923"/>
              <a:gd name="connsiteY12" fmla="*/ 0 h 1479432"/>
              <a:gd name="connsiteX13" fmla="*/ 2099493 w 4206923"/>
              <a:gd name="connsiteY13" fmla="*/ 0 h 1479432"/>
              <a:gd name="connsiteX14" fmla="*/ 2125046 w 4206923"/>
              <a:gd name="connsiteY14" fmla="*/ 0 h 1479432"/>
              <a:gd name="connsiteX15" fmla="*/ 2180440 w 4206923"/>
              <a:gd name="connsiteY15" fmla="*/ 0 h 1479432"/>
              <a:gd name="connsiteX16" fmla="*/ 2291630 w 4206923"/>
              <a:gd name="connsiteY16" fmla="*/ 0 h 1479432"/>
              <a:gd name="connsiteX17" fmla="*/ 2293677 w 4206923"/>
              <a:gd name="connsiteY17" fmla="*/ 0 h 1479432"/>
              <a:gd name="connsiteX18" fmla="*/ 2388345 w 4206923"/>
              <a:gd name="connsiteY18" fmla="*/ 0 h 1479432"/>
              <a:gd name="connsiteX19" fmla="*/ 2446414 w 4206923"/>
              <a:gd name="connsiteY19" fmla="*/ 0 h 1479432"/>
              <a:gd name="connsiteX20" fmla="*/ 2459486 w 4206923"/>
              <a:gd name="connsiteY20" fmla="*/ 0 h 1479432"/>
              <a:gd name="connsiteX21" fmla="*/ 2580482 w 4206923"/>
              <a:gd name="connsiteY21" fmla="*/ 0 h 1479432"/>
              <a:gd name="connsiteX22" fmla="*/ 2670812 w 4206923"/>
              <a:gd name="connsiteY22" fmla="*/ 0 h 1479432"/>
              <a:gd name="connsiteX23" fmla="*/ 2839443 w 4206923"/>
              <a:gd name="connsiteY23" fmla="*/ 0 h 1479432"/>
              <a:gd name="connsiteX24" fmla="*/ 2852814 w 4206923"/>
              <a:gd name="connsiteY24" fmla="*/ 0 h 1479432"/>
              <a:gd name="connsiteX25" fmla="*/ 2960273 w 4206923"/>
              <a:gd name="connsiteY25" fmla="*/ 0 h 1479432"/>
              <a:gd name="connsiteX26" fmla="*/ 3037852 w 4206923"/>
              <a:gd name="connsiteY26" fmla="*/ 0 h 1479432"/>
              <a:gd name="connsiteX27" fmla="*/ 3041269 w 4206923"/>
              <a:gd name="connsiteY27" fmla="*/ 0 h 1479432"/>
              <a:gd name="connsiteX28" fmla="*/ 3077212 w 4206923"/>
              <a:gd name="connsiteY28" fmla="*/ 0 h 1479432"/>
              <a:gd name="connsiteX29" fmla="*/ 3090397 w 4206923"/>
              <a:gd name="connsiteY29" fmla="*/ 0 h 1479432"/>
              <a:gd name="connsiteX30" fmla="*/ 3115626 w 4206923"/>
              <a:gd name="connsiteY30" fmla="*/ 0 h 1479432"/>
              <a:gd name="connsiteX31" fmla="*/ 3126248 w 4206923"/>
              <a:gd name="connsiteY31" fmla="*/ 0 h 1479432"/>
              <a:gd name="connsiteX32" fmla="*/ 3245843 w 4206923"/>
              <a:gd name="connsiteY32" fmla="*/ 0 h 1479432"/>
              <a:gd name="connsiteX33" fmla="*/ 3262250 w 4206923"/>
              <a:gd name="connsiteY33" fmla="*/ 0 h 1479432"/>
              <a:gd name="connsiteX34" fmla="*/ 3366673 w 4206923"/>
              <a:gd name="connsiteY34" fmla="*/ 0 h 1479432"/>
              <a:gd name="connsiteX35" fmla="*/ 3412579 w 4206923"/>
              <a:gd name="connsiteY35" fmla="*/ 0 h 1479432"/>
              <a:gd name="connsiteX36" fmla="*/ 3447669 w 4206923"/>
              <a:gd name="connsiteY36" fmla="*/ 0 h 1479432"/>
              <a:gd name="connsiteX37" fmla="*/ 3496797 w 4206923"/>
              <a:gd name="connsiteY37" fmla="*/ 0 h 1479432"/>
              <a:gd name="connsiteX38" fmla="*/ 3522026 w 4206923"/>
              <a:gd name="connsiteY38" fmla="*/ 0 h 1479432"/>
              <a:gd name="connsiteX39" fmla="*/ 3525549 w 4206923"/>
              <a:gd name="connsiteY39" fmla="*/ 0 h 1479432"/>
              <a:gd name="connsiteX40" fmla="*/ 3532648 w 4206923"/>
              <a:gd name="connsiteY40" fmla="*/ 0 h 1479432"/>
              <a:gd name="connsiteX41" fmla="*/ 3606496 w 4206923"/>
              <a:gd name="connsiteY41" fmla="*/ 0 h 1479432"/>
              <a:gd name="connsiteX42" fmla="*/ 3717686 w 4206923"/>
              <a:gd name="connsiteY42" fmla="*/ 0 h 1479432"/>
              <a:gd name="connsiteX43" fmla="*/ 3848796 w 4206923"/>
              <a:gd name="connsiteY43" fmla="*/ 75308 h 1479432"/>
              <a:gd name="connsiteX44" fmla="*/ 4188713 w 4206923"/>
              <a:gd name="connsiteY44" fmla="*/ 664408 h 1479432"/>
              <a:gd name="connsiteX45" fmla="*/ 4188713 w 4206923"/>
              <a:gd name="connsiteY45" fmla="*/ 815024 h 1479432"/>
              <a:gd name="connsiteX46" fmla="*/ 3848796 w 4206923"/>
              <a:gd name="connsiteY46" fmla="*/ 1404124 h 1479432"/>
              <a:gd name="connsiteX47" fmla="*/ 3717686 w 4206923"/>
              <a:gd name="connsiteY47" fmla="*/ 1479432 h 1479432"/>
              <a:gd name="connsiteX48" fmla="*/ 3532648 w 4206923"/>
              <a:gd name="connsiteY48" fmla="*/ 1479432 h 1479432"/>
              <a:gd name="connsiteX49" fmla="*/ 3126248 w 4206923"/>
              <a:gd name="connsiteY49" fmla="*/ 1479432 h 1479432"/>
              <a:gd name="connsiteX50" fmla="*/ 3037852 w 4206923"/>
              <a:gd name="connsiteY50" fmla="*/ 1479432 h 1479432"/>
              <a:gd name="connsiteX51" fmla="*/ 2852814 w 4206923"/>
              <a:gd name="connsiteY51" fmla="*/ 1479432 h 1479432"/>
              <a:gd name="connsiteX52" fmla="*/ 2580482 w 4206923"/>
              <a:gd name="connsiteY52" fmla="*/ 1479432 h 1479432"/>
              <a:gd name="connsiteX53" fmla="*/ 2446414 w 4206923"/>
              <a:gd name="connsiteY53" fmla="*/ 1479432 h 1479432"/>
              <a:gd name="connsiteX54" fmla="*/ 2291630 w 4206923"/>
              <a:gd name="connsiteY54" fmla="*/ 1479432 h 1479432"/>
              <a:gd name="connsiteX55" fmla="*/ 1900647 w 4206923"/>
              <a:gd name="connsiteY55" fmla="*/ 1479432 h 1479432"/>
              <a:gd name="connsiteX56" fmla="*/ 1745864 w 4206923"/>
              <a:gd name="connsiteY56" fmla="*/ 1479432 h 1479432"/>
              <a:gd name="connsiteX57" fmla="*/ 1611796 w 4206923"/>
              <a:gd name="connsiteY57" fmla="*/ 1479432 h 1479432"/>
              <a:gd name="connsiteX58" fmla="*/ 1168160 w 4206923"/>
              <a:gd name="connsiteY58" fmla="*/ 1479432 h 1479432"/>
              <a:gd name="connsiteX59" fmla="*/ 1066030 w 4206923"/>
              <a:gd name="connsiteY59" fmla="*/ 1479432 h 1479432"/>
              <a:gd name="connsiteX60" fmla="*/ 488326 w 4206923"/>
              <a:gd name="connsiteY60" fmla="*/ 1479432 h 1479432"/>
              <a:gd name="connsiteX61" fmla="*/ 357216 w 4206923"/>
              <a:gd name="connsiteY61" fmla="*/ 1404124 h 1479432"/>
              <a:gd name="connsiteX62" fmla="*/ 17299 w 4206923"/>
              <a:gd name="connsiteY62" fmla="*/ 815024 h 1479432"/>
              <a:gd name="connsiteX63" fmla="*/ 17299 w 4206923"/>
              <a:gd name="connsiteY63" fmla="*/ 664408 h 1479432"/>
              <a:gd name="connsiteX64" fmla="*/ 357216 w 4206923"/>
              <a:gd name="connsiteY64" fmla="*/ 75308 h 1479432"/>
              <a:gd name="connsiteX65" fmla="*/ 488326 w 4206923"/>
              <a:gd name="connsiteY65" fmla="*/ 0 h 14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06923" h="1479432">
                <a:moveTo>
                  <a:pt x="488326" y="0"/>
                </a:moveTo>
                <a:cubicBezTo>
                  <a:pt x="743264" y="0"/>
                  <a:pt x="902600" y="0"/>
                  <a:pt x="1002185" y="0"/>
                </a:cubicBezTo>
                <a:lnTo>
                  <a:pt x="1066030" y="0"/>
                </a:lnTo>
                <a:lnTo>
                  <a:pt x="1083181" y="0"/>
                </a:lnTo>
                <a:cubicBezTo>
                  <a:pt x="1168160" y="0"/>
                  <a:pt x="1168160" y="0"/>
                  <a:pt x="1168160" y="0"/>
                </a:cubicBezTo>
                <a:lnTo>
                  <a:pt x="1290429" y="0"/>
                </a:lnTo>
                <a:cubicBezTo>
                  <a:pt x="1404288" y="0"/>
                  <a:pt x="1489682" y="0"/>
                  <a:pt x="1553727" y="0"/>
                </a:cubicBezTo>
                <a:lnTo>
                  <a:pt x="1611796" y="0"/>
                </a:lnTo>
                <a:lnTo>
                  <a:pt x="1634674" y="0"/>
                </a:lnTo>
                <a:cubicBezTo>
                  <a:pt x="1745864" y="0"/>
                  <a:pt x="1745864" y="0"/>
                  <a:pt x="1745864" y="0"/>
                </a:cubicBezTo>
                <a:lnTo>
                  <a:pt x="1836195" y="0"/>
                </a:lnTo>
                <a:lnTo>
                  <a:pt x="1900647" y="0"/>
                </a:lnTo>
                <a:lnTo>
                  <a:pt x="1986524" y="0"/>
                </a:lnTo>
                <a:cubicBezTo>
                  <a:pt x="2030111" y="0"/>
                  <a:pt x="2067471" y="0"/>
                  <a:pt x="2099493" y="0"/>
                </a:cubicBezTo>
                <a:lnTo>
                  <a:pt x="2125046" y="0"/>
                </a:lnTo>
                <a:lnTo>
                  <a:pt x="2180440" y="0"/>
                </a:lnTo>
                <a:cubicBezTo>
                  <a:pt x="2291630" y="0"/>
                  <a:pt x="2291630" y="0"/>
                  <a:pt x="2291630" y="0"/>
                </a:cubicBezTo>
                <a:lnTo>
                  <a:pt x="2293677" y="0"/>
                </a:lnTo>
                <a:cubicBezTo>
                  <a:pt x="2329528" y="0"/>
                  <a:pt x="2360897" y="0"/>
                  <a:pt x="2388345" y="0"/>
                </a:cubicBezTo>
                <a:lnTo>
                  <a:pt x="2446414" y="0"/>
                </a:lnTo>
                <a:lnTo>
                  <a:pt x="2459486" y="0"/>
                </a:lnTo>
                <a:cubicBezTo>
                  <a:pt x="2580482" y="0"/>
                  <a:pt x="2580482" y="0"/>
                  <a:pt x="2580482" y="0"/>
                </a:cubicBezTo>
                <a:lnTo>
                  <a:pt x="2670812" y="0"/>
                </a:lnTo>
                <a:cubicBezTo>
                  <a:pt x="2735874" y="0"/>
                  <a:pt x="2791642" y="0"/>
                  <a:pt x="2839443" y="0"/>
                </a:cubicBezTo>
                <a:lnTo>
                  <a:pt x="2852814" y="0"/>
                </a:lnTo>
                <a:lnTo>
                  <a:pt x="2960273" y="0"/>
                </a:lnTo>
                <a:lnTo>
                  <a:pt x="3037852" y="0"/>
                </a:lnTo>
                <a:lnTo>
                  <a:pt x="3041269" y="0"/>
                </a:lnTo>
                <a:lnTo>
                  <a:pt x="3077212" y="0"/>
                </a:lnTo>
                <a:lnTo>
                  <a:pt x="3090397" y="0"/>
                </a:lnTo>
                <a:lnTo>
                  <a:pt x="3115626" y="0"/>
                </a:lnTo>
                <a:lnTo>
                  <a:pt x="3126248" y="0"/>
                </a:lnTo>
                <a:lnTo>
                  <a:pt x="3245843" y="0"/>
                </a:lnTo>
                <a:lnTo>
                  <a:pt x="3262250" y="0"/>
                </a:lnTo>
                <a:lnTo>
                  <a:pt x="3366673" y="0"/>
                </a:lnTo>
                <a:lnTo>
                  <a:pt x="3412579" y="0"/>
                </a:lnTo>
                <a:lnTo>
                  <a:pt x="3447669" y="0"/>
                </a:lnTo>
                <a:lnTo>
                  <a:pt x="3496797" y="0"/>
                </a:lnTo>
                <a:lnTo>
                  <a:pt x="3522026" y="0"/>
                </a:lnTo>
                <a:lnTo>
                  <a:pt x="3525549" y="0"/>
                </a:lnTo>
                <a:lnTo>
                  <a:pt x="3532648" y="0"/>
                </a:lnTo>
                <a:lnTo>
                  <a:pt x="3606496" y="0"/>
                </a:lnTo>
                <a:cubicBezTo>
                  <a:pt x="3717686" y="0"/>
                  <a:pt x="3717686" y="0"/>
                  <a:pt x="3717686" y="0"/>
                </a:cubicBezTo>
                <a:cubicBezTo>
                  <a:pt x="3766245" y="0"/>
                  <a:pt x="3824516" y="34010"/>
                  <a:pt x="3848796" y="75308"/>
                </a:cubicBezTo>
                <a:cubicBezTo>
                  <a:pt x="4188713" y="664408"/>
                  <a:pt x="4188713" y="664408"/>
                  <a:pt x="4188713" y="664408"/>
                </a:cubicBezTo>
                <a:cubicBezTo>
                  <a:pt x="4212993" y="705706"/>
                  <a:pt x="4212993" y="773726"/>
                  <a:pt x="4188713" y="815024"/>
                </a:cubicBezTo>
                <a:cubicBezTo>
                  <a:pt x="3848796" y="1404124"/>
                  <a:pt x="3848796" y="1404124"/>
                  <a:pt x="3848796" y="1404124"/>
                </a:cubicBezTo>
                <a:cubicBezTo>
                  <a:pt x="3824516" y="1445422"/>
                  <a:pt x="3766245" y="1479432"/>
                  <a:pt x="3717686" y="1479432"/>
                </a:cubicBezTo>
                <a:lnTo>
                  <a:pt x="3532648" y="1479432"/>
                </a:lnTo>
                <a:lnTo>
                  <a:pt x="3126248" y="1479432"/>
                </a:lnTo>
                <a:lnTo>
                  <a:pt x="3037852" y="1479432"/>
                </a:lnTo>
                <a:lnTo>
                  <a:pt x="2852814" y="1479432"/>
                </a:lnTo>
                <a:lnTo>
                  <a:pt x="2580482" y="1479432"/>
                </a:lnTo>
                <a:lnTo>
                  <a:pt x="2446414" y="1479432"/>
                </a:lnTo>
                <a:lnTo>
                  <a:pt x="2291630" y="1479432"/>
                </a:lnTo>
                <a:lnTo>
                  <a:pt x="1900647" y="1479432"/>
                </a:lnTo>
                <a:lnTo>
                  <a:pt x="1745864" y="1479432"/>
                </a:lnTo>
                <a:lnTo>
                  <a:pt x="1611796" y="1479432"/>
                </a:lnTo>
                <a:lnTo>
                  <a:pt x="1168160" y="1479432"/>
                </a:lnTo>
                <a:lnTo>
                  <a:pt x="1066030" y="1479432"/>
                </a:lnTo>
                <a:lnTo>
                  <a:pt x="488326" y="1479432"/>
                </a:lnTo>
                <a:cubicBezTo>
                  <a:pt x="440981" y="1479432"/>
                  <a:pt x="381495" y="1445422"/>
                  <a:pt x="357216" y="1404124"/>
                </a:cubicBezTo>
                <a:cubicBezTo>
                  <a:pt x="17299" y="815024"/>
                  <a:pt x="17299" y="815024"/>
                  <a:pt x="17299" y="815024"/>
                </a:cubicBezTo>
                <a:cubicBezTo>
                  <a:pt x="-5767" y="773726"/>
                  <a:pt x="-5767" y="705706"/>
                  <a:pt x="17299" y="664408"/>
                </a:cubicBezTo>
                <a:cubicBezTo>
                  <a:pt x="357216" y="75308"/>
                  <a:pt x="357216" y="75308"/>
                  <a:pt x="357216" y="75308"/>
                </a:cubicBezTo>
                <a:cubicBezTo>
                  <a:pt x="381495" y="34010"/>
                  <a:pt x="440981" y="0"/>
                  <a:pt x="488326" y="0"/>
                </a:cubicBezTo>
                <a:close/>
              </a:path>
            </a:pathLst>
          </a:custGeom>
          <a:gradFill>
            <a:gsLst>
              <a:gs pos="0">
                <a:schemeClr val="bg1">
                  <a:lumMod val="85000"/>
                </a:schemeClr>
              </a:gs>
              <a:gs pos="100000">
                <a:schemeClr val="bg1"/>
              </a:gs>
            </a:gsLst>
            <a:lin ang="2700000" scaled="1"/>
          </a:gradFill>
          <a:ln w="19050">
            <a:gradFill flip="none" rotWithShape="1">
              <a:gsLst>
                <a:gs pos="0">
                  <a:schemeClr val="bg1"/>
                </a:gs>
                <a:gs pos="100000">
                  <a:schemeClr val="bg1">
                    <a:lumMod val="85000"/>
                  </a:schemeClr>
                </a:gs>
              </a:gsLst>
              <a:lin ang="2700000" scaled="1"/>
              <a:tileRect/>
            </a:gradFill>
          </a:ln>
          <a:effectLst>
            <a:outerShdw blurRad="330200" dist="127000" dir="2700000" algn="tl" rotWithShape="0">
              <a:prstClr val="black">
                <a:alpha val="31000"/>
              </a:prstClr>
            </a:outerShdw>
          </a:effectLst>
        </p:spPr>
        <p:txBody>
          <a:bodyPr vert="horz" wrap="square" lIns="68580" tIns="34290" rIns="68580" bIns="34290" numCol="1" anchor="t" anchorCtr="0" compatLnSpc="1">
            <a:prstTxWarp prst="textNoShape">
              <a:avLst/>
            </a:prstTxWarp>
            <a:noAutofit/>
          </a:bodyPr>
          <a:lstStyle/>
          <a:p>
            <a:pPr algn="ctr">
              <a:buFont typeface="Arial" pitchFamily="34" charset="0"/>
              <a:buNone/>
            </a:pPr>
            <a:r>
              <a:rPr lang="en-US" altLang="zh-CN" sz="1600" b="1" dirty="0" smtClean="0">
                <a:latin typeface="楷体" pitchFamily="49" charset="-122"/>
                <a:ea typeface="楷体" pitchFamily="49" charset="-122"/>
              </a:rPr>
              <a:t>⑴</a:t>
            </a:r>
            <a:r>
              <a:rPr lang="zh-CN" altLang="en-US" sz="1600" b="1" dirty="0" smtClean="0">
                <a:latin typeface="楷体" pitchFamily="49" charset="-122"/>
                <a:ea typeface="楷体" pitchFamily="49" charset="-122"/>
              </a:rPr>
              <a:t>没有纳入国家科技</a:t>
            </a:r>
            <a:endParaRPr lang="en-US" altLang="zh-CN" sz="1600" b="1" dirty="0" smtClean="0">
              <a:latin typeface="楷体" pitchFamily="49" charset="-122"/>
              <a:ea typeface="楷体" pitchFamily="49" charset="-122"/>
            </a:endParaRPr>
          </a:p>
          <a:p>
            <a:pPr algn="ctr"/>
            <a:r>
              <a:rPr lang="zh-CN" altLang="en-US" sz="1600" b="1" dirty="0" smtClean="0">
                <a:latin typeface="楷体" pitchFamily="49" charset="-122"/>
                <a:ea typeface="楷体" pitchFamily="49" charset="-122"/>
              </a:rPr>
              <a:t>计划管理体系；</a:t>
            </a:r>
            <a:endParaRPr lang="en-US" altLang="zh-CN" sz="1600" b="1" dirty="0" smtClean="0">
              <a:latin typeface="楷体" pitchFamily="49" charset="-122"/>
              <a:ea typeface="楷体" pitchFamily="49" charset="-122"/>
            </a:endParaRPr>
          </a:p>
          <a:p>
            <a:pPr algn="ctr"/>
            <a:r>
              <a:rPr lang="en-US" altLang="zh-CN" sz="1600" b="1" dirty="0" smtClean="0">
                <a:latin typeface="楷体" pitchFamily="49" charset="-122"/>
                <a:ea typeface="楷体" pitchFamily="49" charset="-122"/>
              </a:rPr>
              <a:t>⑵</a:t>
            </a:r>
            <a:r>
              <a:rPr lang="zh-CN" altLang="en-US" sz="1600" b="1" dirty="0" smtClean="0">
                <a:latin typeface="楷体" pitchFamily="49" charset="-122"/>
                <a:ea typeface="楷体" pitchFamily="49" charset="-122"/>
              </a:rPr>
              <a:t>格式不统一；</a:t>
            </a:r>
            <a:endParaRPr lang="en-US" altLang="zh-CN" sz="1600" b="1" dirty="0" smtClean="0">
              <a:latin typeface="楷体" pitchFamily="49" charset="-122"/>
              <a:ea typeface="楷体" pitchFamily="49" charset="-122"/>
            </a:endParaRPr>
          </a:p>
          <a:p>
            <a:pPr algn="ctr"/>
            <a:r>
              <a:rPr lang="en-US" altLang="zh-CN" sz="1600" b="1" dirty="0" smtClean="0">
                <a:latin typeface="楷体" pitchFamily="49" charset="-122"/>
                <a:ea typeface="楷体" pitchFamily="49" charset="-122"/>
              </a:rPr>
              <a:t>⑶</a:t>
            </a:r>
            <a:r>
              <a:rPr lang="zh-CN" altLang="en-US" sz="1600" b="1" dirty="0" smtClean="0">
                <a:latin typeface="楷体" pitchFamily="49" charset="-122"/>
                <a:ea typeface="楷体" pitchFamily="49" charset="-122"/>
              </a:rPr>
              <a:t>无法共享</a:t>
            </a:r>
            <a:endParaRPr lang="zh-CN" altLang="en-US" b="1" dirty="0">
              <a:solidFill>
                <a:srgbClr val="FF0000"/>
              </a:solidFill>
              <a:latin typeface="楷体" pitchFamily="49" charset="-122"/>
              <a:ea typeface="楷体" pitchFamily="49" charset="-122"/>
            </a:endParaRPr>
          </a:p>
        </p:txBody>
      </p:sp>
      <p:grpSp>
        <p:nvGrpSpPr>
          <p:cNvPr id="30" name="组合 29"/>
          <p:cNvGrpSpPr/>
          <p:nvPr/>
        </p:nvGrpSpPr>
        <p:grpSpPr>
          <a:xfrm>
            <a:off x="793800" y="2657490"/>
            <a:ext cx="1251927" cy="1109597"/>
            <a:chOff x="4497043" y="2426089"/>
            <a:chExt cx="1251927" cy="1109597"/>
          </a:xfrm>
        </p:grpSpPr>
        <p:sp>
          <p:nvSpPr>
            <p:cNvPr id="31" name="Freeform 5"/>
            <p:cNvSpPr>
              <a:spLocks/>
            </p:cNvSpPr>
            <p:nvPr/>
          </p:nvSpPr>
          <p:spPr bwMode="auto">
            <a:xfrm>
              <a:off x="4497044" y="2426111"/>
              <a:ext cx="1251926" cy="11095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12700">
              <a:noFill/>
            </a:ln>
            <a:effectLst>
              <a:outerShdw blurRad="330200" dist="127000" dir="2700000" algn="tl" rotWithShape="0">
                <a:prstClr val="black">
                  <a:alpha val="31000"/>
                </a:prstClr>
              </a:outerShdw>
            </a:effectLst>
          </p:spPr>
          <p:txBody>
            <a:bodyPr vert="horz" wrap="square" lIns="68580" tIns="34290" rIns="68580" bIns="34290" numCol="1" anchor="t" anchorCtr="0" compatLnSpc="1">
              <a:prstTxWarp prst="textNoShape">
                <a:avLst/>
              </a:prstTxWarp>
            </a:bodyPr>
            <a:lstStyle/>
            <a:p>
              <a:endParaRPr lang="zh-CN" altLang="en-US">
                <a:ea typeface="微软雅黑"/>
              </a:endParaRPr>
            </a:p>
          </p:txBody>
        </p:sp>
        <p:sp>
          <p:nvSpPr>
            <p:cNvPr id="32" name="Freeform 5"/>
            <p:cNvSpPr>
              <a:spLocks/>
            </p:cNvSpPr>
            <p:nvPr/>
          </p:nvSpPr>
          <p:spPr bwMode="auto">
            <a:xfrm>
              <a:off x="4497043" y="2426089"/>
              <a:ext cx="975233" cy="110959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 name="connsiteX0" fmla="*/ 2926 w 9929"/>
                <a:gd name="connsiteY0" fmla="*/ 10000 h 10036"/>
                <a:gd name="connsiteX1" fmla="*/ 2141 w 9929"/>
                <a:gd name="connsiteY1" fmla="*/ 9491 h 10036"/>
                <a:gd name="connsiteX2" fmla="*/ 104 w 9929"/>
                <a:gd name="connsiteY2" fmla="*/ 5509 h 10036"/>
                <a:gd name="connsiteX3" fmla="*/ 104 w 9929"/>
                <a:gd name="connsiteY3" fmla="*/ 4491 h 10036"/>
                <a:gd name="connsiteX4" fmla="*/ 2141 w 9929"/>
                <a:gd name="connsiteY4" fmla="*/ 509 h 10036"/>
                <a:gd name="connsiteX5" fmla="*/ 2926 w 9929"/>
                <a:gd name="connsiteY5" fmla="*/ 0 h 10036"/>
                <a:gd name="connsiteX6" fmla="*/ 6999 w 9929"/>
                <a:gd name="connsiteY6" fmla="*/ 0 h 10036"/>
                <a:gd name="connsiteX7" fmla="*/ 7784 w 9929"/>
                <a:gd name="connsiteY7" fmla="*/ 509 h 10036"/>
                <a:gd name="connsiteX8" fmla="*/ 9821 w 9929"/>
                <a:gd name="connsiteY8" fmla="*/ 4491 h 10036"/>
                <a:gd name="connsiteX9" fmla="*/ 9821 w 9929"/>
                <a:gd name="connsiteY9" fmla="*/ 5509 h 10036"/>
                <a:gd name="connsiteX10" fmla="*/ 7784 w 9929"/>
                <a:gd name="connsiteY10" fmla="*/ 9491 h 10036"/>
                <a:gd name="connsiteX11" fmla="*/ 2926 w 9929"/>
                <a:gd name="connsiteY11" fmla="*/ 10000 h 10036"/>
                <a:gd name="connsiteX0" fmla="*/ 2947 w 10000"/>
                <a:gd name="connsiteY0" fmla="*/ 9964 h 9964"/>
                <a:gd name="connsiteX1" fmla="*/ 2156 w 10000"/>
                <a:gd name="connsiteY1" fmla="*/ 9457 h 9964"/>
                <a:gd name="connsiteX2" fmla="*/ 105 w 10000"/>
                <a:gd name="connsiteY2" fmla="*/ 5489 h 9964"/>
                <a:gd name="connsiteX3" fmla="*/ 105 w 10000"/>
                <a:gd name="connsiteY3" fmla="*/ 4475 h 9964"/>
                <a:gd name="connsiteX4" fmla="*/ 2156 w 10000"/>
                <a:gd name="connsiteY4" fmla="*/ 507 h 9964"/>
                <a:gd name="connsiteX5" fmla="*/ 2947 w 10000"/>
                <a:gd name="connsiteY5" fmla="*/ 0 h 9964"/>
                <a:gd name="connsiteX6" fmla="*/ 7049 w 10000"/>
                <a:gd name="connsiteY6" fmla="*/ 0 h 9964"/>
                <a:gd name="connsiteX7" fmla="*/ 7840 w 10000"/>
                <a:gd name="connsiteY7" fmla="*/ 507 h 9964"/>
                <a:gd name="connsiteX8" fmla="*/ 9891 w 10000"/>
                <a:gd name="connsiteY8" fmla="*/ 4475 h 9964"/>
                <a:gd name="connsiteX9" fmla="*/ 9891 w 10000"/>
                <a:gd name="connsiteY9" fmla="*/ 5489 h 9964"/>
                <a:gd name="connsiteX10" fmla="*/ 2947 w 10000"/>
                <a:gd name="connsiteY10" fmla="*/ 9964 h 9964"/>
                <a:gd name="connsiteX0" fmla="*/ 2947 w 10070"/>
                <a:gd name="connsiteY0" fmla="*/ 10000 h 10000"/>
                <a:gd name="connsiteX1" fmla="*/ 2156 w 10070"/>
                <a:gd name="connsiteY1" fmla="*/ 9491 h 10000"/>
                <a:gd name="connsiteX2" fmla="*/ 105 w 10070"/>
                <a:gd name="connsiteY2" fmla="*/ 5509 h 10000"/>
                <a:gd name="connsiteX3" fmla="*/ 105 w 10070"/>
                <a:gd name="connsiteY3" fmla="*/ 4491 h 10000"/>
                <a:gd name="connsiteX4" fmla="*/ 2156 w 10070"/>
                <a:gd name="connsiteY4" fmla="*/ 509 h 10000"/>
                <a:gd name="connsiteX5" fmla="*/ 2947 w 10070"/>
                <a:gd name="connsiteY5" fmla="*/ 0 h 10000"/>
                <a:gd name="connsiteX6" fmla="*/ 7049 w 10070"/>
                <a:gd name="connsiteY6" fmla="*/ 0 h 10000"/>
                <a:gd name="connsiteX7" fmla="*/ 7840 w 10070"/>
                <a:gd name="connsiteY7" fmla="*/ 509 h 10000"/>
                <a:gd name="connsiteX8" fmla="*/ 9891 w 10070"/>
                <a:gd name="connsiteY8" fmla="*/ 4491 h 10000"/>
                <a:gd name="connsiteX9" fmla="*/ 2947 w 10070"/>
                <a:gd name="connsiteY9" fmla="*/ 10000 h 10000"/>
                <a:gd name="connsiteX0" fmla="*/ 2947 w 8049"/>
                <a:gd name="connsiteY0" fmla="*/ 10391 h 10391"/>
                <a:gd name="connsiteX1" fmla="*/ 2156 w 8049"/>
                <a:gd name="connsiteY1" fmla="*/ 9882 h 10391"/>
                <a:gd name="connsiteX2" fmla="*/ 105 w 8049"/>
                <a:gd name="connsiteY2" fmla="*/ 5900 h 10391"/>
                <a:gd name="connsiteX3" fmla="*/ 105 w 8049"/>
                <a:gd name="connsiteY3" fmla="*/ 4882 h 10391"/>
                <a:gd name="connsiteX4" fmla="*/ 2156 w 8049"/>
                <a:gd name="connsiteY4" fmla="*/ 900 h 10391"/>
                <a:gd name="connsiteX5" fmla="*/ 2947 w 8049"/>
                <a:gd name="connsiteY5" fmla="*/ 391 h 10391"/>
                <a:gd name="connsiteX6" fmla="*/ 7049 w 8049"/>
                <a:gd name="connsiteY6" fmla="*/ 391 h 10391"/>
                <a:gd name="connsiteX7" fmla="*/ 7840 w 8049"/>
                <a:gd name="connsiteY7" fmla="*/ 900 h 10391"/>
                <a:gd name="connsiteX8" fmla="*/ 2947 w 8049"/>
                <a:gd name="connsiteY8" fmla="*/ 10391 h 10391"/>
                <a:gd name="connsiteX0" fmla="*/ 3660 w 9981"/>
                <a:gd name="connsiteY0" fmla="*/ 9640 h 9640"/>
                <a:gd name="connsiteX1" fmla="*/ 2678 w 9981"/>
                <a:gd name="connsiteY1" fmla="*/ 9150 h 9640"/>
                <a:gd name="connsiteX2" fmla="*/ 129 w 9981"/>
                <a:gd name="connsiteY2" fmla="*/ 5318 h 9640"/>
                <a:gd name="connsiteX3" fmla="*/ 129 w 9981"/>
                <a:gd name="connsiteY3" fmla="*/ 4338 h 9640"/>
                <a:gd name="connsiteX4" fmla="*/ 2678 w 9981"/>
                <a:gd name="connsiteY4" fmla="*/ 506 h 9640"/>
                <a:gd name="connsiteX5" fmla="*/ 3660 w 9981"/>
                <a:gd name="connsiteY5" fmla="*/ 16 h 9640"/>
                <a:gd name="connsiteX6" fmla="*/ 8757 w 9981"/>
                <a:gd name="connsiteY6" fmla="*/ 16 h 9640"/>
                <a:gd name="connsiteX7" fmla="*/ 9739 w 9981"/>
                <a:gd name="connsiteY7" fmla="*/ 506 h 9640"/>
                <a:gd name="connsiteX8" fmla="*/ 3660 w 9981"/>
                <a:gd name="connsiteY8" fmla="*/ 9640 h 9640"/>
                <a:gd name="connsiteX0" fmla="*/ 3667 w 9758"/>
                <a:gd name="connsiteY0" fmla="*/ 10713 h 10713"/>
                <a:gd name="connsiteX1" fmla="*/ 2683 w 9758"/>
                <a:gd name="connsiteY1" fmla="*/ 10205 h 10713"/>
                <a:gd name="connsiteX2" fmla="*/ 129 w 9758"/>
                <a:gd name="connsiteY2" fmla="*/ 6230 h 10713"/>
                <a:gd name="connsiteX3" fmla="*/ 129 w 9758"/>
                <a:gd name="connsiteY3" fmla="*/ 5213 h 10713"/>
                <a:gd name="connsiteX4" fmla="*/ 2683 w 9758"/>
                <a:gd name="connsiteY4" fmla="*/ 1238 h 10713"/>
                <a:gd name="connsiteX5" fmla="*/ 3667 w 9758"/>
                <a:gd name="connsiteY5" fmla="*/ 730 h 10713"/>
                <a:gd name="connsiteX6" fmla="*/ 8774 w 9758"/>
                <a:gd name="connsiteY6" fmla="*/ 730 h 10713"/>
                <a:gd name="connsiteX7" fmla="*/ 9758 w 9758"/>
                <a:gd name="connsiteY7" fmla="*/ 1238 h 10713"/>
                <a:gd name="connsiteX8" fmla="*/ 3667 w 9758"/>
                <a:gd name="connsiteY8" fmla="*/ 10713 h 10713"/>
                <a:gd name="connsiteX0" fmla="*/ 3758 w 10000"/>
                <a:gd name="connsiteY0" fmla="*/ 9319 h 9319"/>
                <a:gd name="connsiteX1" fmla="*/ 2750 w 10000"/>
                <a:gd name="connsiteY1" fmla="*/ 8845 h 9319"/>
                <a:gd name="connsiteX2" fmla="*/ 132 w 10000"/>
                <a:gd name="connsiteY2" fmla="*/ 5134 h 9319"/>
                <a:gd name="connsiteX3" fmla="*/ 132 w 10000"/>
                <a:gd name="connsiteY3" fmla="*/ 4185 h 9319"/>
                <a:gd name="connsiteX4" fmla="*/ 2750 w 10000"/>
                <a:gd name="connsiteY4" fmla="*/ 475 h 9319"/>
                <a:gd name="connsiteX5" fmla="*/ 3758 w 10000"/>
                <a:gd name="connsiteY5" fmla="*/ 0 h 9319"/>
                <a:gd name="connsiteX6" fmla="*/ 8992 w 10000"/>
                <a:gd name="connsiteY6" fmla="*/ 0 h 9319"/>
                <a:gd name="connsiteX7" fmla="*/ 10000 w 10000"/>
                <a:gd name="connsiteY7" fmla="*/ 475 h 9319"/>
                <a:gd name="connsiteX8" fmla="*/ 3758 w 10000"/>
                <a:gd name="connsiteY8" fmla="*/ 9319 h 9319"/>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3758 w 10000"/>
                <a:gd name="connsiteY8"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779 w 10000"/>
                <a:gd name="connsiteY8" fmla="*/ 5715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779 w 10000"/>
                <a:gd name="connsiteY8" fmla="*/ 5715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779 w 10000"/>
                <a:gd name="connsiteY8" fmla="*/ 5715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657 w 10000"/>
                <a:gd name="connsiteY8" fmla="*/ 5358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6803 w 10000"/>
                <a:gd name="connsiteY8" fmla="*/ 4894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6803 w 10000"/>
                <a:gd name="connsiteY8" fmla="*/ 4894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6803 w 10000"/>
                <a:gd name="connsiteY8" fmla="*/ 4894 h 10000"/>
                <a:gd name="connsiteX9" fmla="*/ 3758 w 10000"/>
                <a:gd name="connsiteY9" fmla="*/ 10000 h 10000"/>
                <a:gd name="connsiteX0" fmla="*/ 3758 w 10027"/>
                <a:gd name="connsiteY0" fmla="*/ 10000 h 10000"/>
                <a:gd name="connsiteX1" fmla="*/ 2750 w 10027"/>
                <a:gd name="connsiteY1" fmla="*/ 9491 h 10000"/>
                <a:gd name="connsiteX2" fmla="*/ 132 w 10027"/>
                <a:gd name="connsiteY2" fmla="*/ 5509 h 10000"/>
                <a:gd name="connsiteX3" fmla="*/ 132 w 10027"/>
                <a:gd name="connsiteY3" fmla="*/ 4491 h 10000"/>
                <a:gd name="connsiteX4" fmla="*/ 2750 w 10027"/>
                <a:gd name="connsiteY4" fmla="*/ 510 h 10000"/>
                <a:gd name="connsiteX5" fmla="*/ 3758 w 10027"/>
                <a:gd name="connsiteY5" fmla="*/ 0 h 10000"/>
                <a:gd name="connsiteX6" fmla="*/ 8992 w 10027"/>
                <a:gd name="connsiteY6" fmla="*/ 0 h 10000"/>
                <a:gd name="connsiteX7" fmla="*/ 10000 w 10027"/>
                <a:gd name="connsiteY7" fmla="*/ 510 h 10000"/>
                <a:gd name="connsiteX8" fmla="*/ 6803 w 10027"/>
                <a:gd name="connsiteY8" fmla="*/ 4894 h 10000"/>
                <a:gd name="connsiteX9" fmla="*/ 3758 w 10027"/>
                <a:gd name="connsiteY9" fmla="*/ 10000 h 10000"/>
                <a:gd name="connsiteX0" fmla="*/ 3758 w 10033"/>
                <a:gd name="connsiteY0" fmla="*/ 10000 h 10000"/>
                <a:gd name="connsiteX1" fmla="*/ 2750 w 10033"/>
                <a:gd name="connsiteY1" fmla="*/ 9491 h 10000"/>
                <a:gd name="connsiteX2" fmla="*/ 132 w 10033"/>
                <a:gd name="connsiteY2" fmla="*/ 5509 h 10000"/>
                <a:gd name="connsiteX3" fmla="*/ 132 w 10033"/>
                <a:gd name="connsiteY3" fmla="*/ 4491 h 10000"/>
                <a:gd name="connsiteX4" fmla="*/ 2750 w 10033"/>
                <a:gd name="connsiteY4" fmla="*/ 510 h 10000"/>
                <a:gd name="connsiteX5" fmla="*/ 3758 w 10033"/>
                <a:gd name="connsiteY5" fmla="*/ 0 h 10000"/>
                <a:gd name="connsiteX6" fmla="*/ 8992 w 10033"/>
                <a:gd name="connsiteY6" fmla="*/ 0 h 10000"/>
                <a:gd name="connsiteX7" fmla="*/ 10000 w 10033"/>
                <a:gd name="connsiteY7" fmla="*/ 510 h 10000"/>
                <a:gd name="connsiteX8" fmla="*/ 6864 w 10033"/>
                <a:gd name="connsiteY8" fmla="*/ 5055 h 10000"/>
                <a:gd name="connsiteX9" fmla="*/ 3758 w 10033"/>
                <a:gd name="connsiteY9" fmla="*/ 10000 h 10000"/>
                <a:gd name="connsiteX0" fmla="*/ 3758 w 10035"/>
                <a:gd name="connsiteY0" fmla="*/ 10000 h 10000"/>
                <a:gd name="connsiteX1" fmla="*/ 2750 w 10035"/>
                <a:gd name="connsiteY1" fmla="*/ 9491 h 10000"/>
                <a:gd name="connsiteX2" fmla="*/ 132 w 10035"/>
                <a:gd name="connsiteY2" fmla="*/ 5509 h 10000"/>
                <a:gd name="connsiteX3" fmla="*/ 132 w 10035"/>
                <a:gd name="connsiteY3" fmla="*/ 4491 h 10000"/>
                <a:gd name="connsiteX4" fmla="*/ 2750 w 10035"/>
                <a:gd name="connsiteY4" fmla="*/ 510 h 10000"/>
                <a:gd name="connsiteX5" fmla="*/ 3758 w 10035"/>
                <a:gd name="connsiteY5" fmla="*/ 0 h 10000"/>
                <a:gd name="connsiteX6" fmla="*/ 8992 w 10035"/>
                <a:gd name="connsiteY6" fmla="*/ 0 h 10000"/>
                <a:gd name="connsiteX7" fmla="*/ 10000 w 10035"/>
                <a:gd name="connsiteY7" fmla="*/ 510 h 10000"/>
                <a:gd name="connsiteX8" fmla="*/ 6864 w 10035"/>
                <a:gd name="connsiteY8" fmla="*/ 5055 h 10000"/>
                <a:gd name="connsiteX9" fmla="*/ 3758 w 10035"/>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31"/>
                <a:gd name="connsiteY0" fmla="*/ 10000 h 10000"/>
                <a:gd name="connsiteX1" fmla="*/ 2750 w 10031"/>
                <a:gd name="connsiteY1" fmla="*/ 9491 h 10000"/>
                <a:gd name="connsiteX2" fmla="*/ 132 w 10031"/>
                <a:gd name="connsiteY2" fmla="*/ 5509 h 10000"/>
                <a:gd name="connsiteX3" fmla="*/ 132 w 10031"/>
                <a:gd name="connsiteY3" fmla="*/ 4491 h 10000"/>
                <a:gd name="connsiteX4" fmla="*/ 2750 w 10031"/>
                <a:gd name="connsiteY4" fmla="*/ 510 h 10000"/>
                <a:gd name="connsiteX5" fmla="*/ 3758 w 10031"/>
                <a:gd name="connsiteY5" fmla="*/ 0 h 10000"/>
                <a:gd name="connsiteX6" fmla="*/ 8992 w 10031"/>
                <a:gd name="connsiteY6" fmla="*/ 0 h 10000"/>
                <a:gd name="connsiteX7" fmla="*/ 10000 w 10031"/>
                <a:gd name="connsiteY7" fmla="*/ 510 h 10000"/>
                <a:gd name="connsiteX8" fmla="*/ 6864 w 10031"/>
                <a:gd name="connsiteY8" fmla="*/ 5055 h 10000"/>
                <a:gd name="connsiteX9" fmla="*/ 3758 w 10031"/>
                <a:gd name="connsiteY9" fmla="*/ 10000 h 10000"/>
                <a:gd name="connsiteX0" fmla="*/ 3758 w 10031"/>
                <a:gd name="connsiteY0" fmla="*/ 10000 h 10000"/>
                <a:gd name="connsiteX1" fmla="*/ 2750 w 10031"/>
                <a:gd name="connsiteY1" fmla="*/ 9491 h 10000"/>
                <a:gd name="connsiteX2" fmla="*/ 132 w 10031"/>
                <a:gd name="connsiteY2" fmla="*/ 5509 h 10000"/>
                <a:gd name="connsiteX3" fmla="*/ 132 w 10031"/>
                <a:gd name="connsiteY3" fmla="*/ 4491 h 10000"/>
                <a:gd name="connsiteX4" fmla="*/ 2750 w 10031"/>
                <a:gd name="connsiteY4" fmla="*/ 510 h 10000"/>
                <a:gd name="connsiteX5" fmla="*/ 3758 w 10031"/>
                <a:gd name="connsiteY5" fmla="*/ 0 h 10000"/>
                <a:gd name="connsiteX6" fmla="*/ 8992 w 10031"/>
                <a:gd name="connsiteY6" fmla="*/ 0 h 10000"/>
                <a:gd name="connsiteX7" fmla="*/ 10000 w 10031"/>
                <a:gd name="connsiteY7" fmla="*/ 510 h 10000"/>
                <a:gd name="connsiteX8" fmla="*/ 6864 w 10031"/>
                <a:gd name="connsiteY8" fmla="*/ 5055 h 10000"/>
                <a:gd name="connsiteX9" fmla="*/ 3758 w 10031"/>
                <a:gd name="connsiteY9" fmla="*/ 10000 h 10000"/>
                <a:gd name="connsiteX0" fmla="*/ 3758 w 10035"/>
                <a:gd name="connsiteY0" fmla="*/ 10000 h 10000"/>
                <a:gd name="connsiteX1" fmla="*/ 2750 w 10035"/>
                <a:gd name="connsiteY1" fmla="*/ 9491 h 10000"/>
                <a:gd name="connsiteX2" fmla="*/ 132 w 10035"/>
                <a:gd name="connsiteY2" fmla="*/ 5509 h 10000"/>
                <a:gd name="connsiteX3" fmla="*/ 132 w 10035"/>
                <a:gd name="connsiteY3" fmla="*/ 4491 h 10000"/>
                <a:gd name="connsiteX4" fmla="*/ 2750 w 10035"/>
                <a:gd name="connsiteY4" fmla="*/ 510 h 10000"/>
                <a:gd name="connsiteX5" fmla="*/ 3758 w 10035"/>
                <a:gd name="connsiteY5" fmla="*/ 0 h 10000"/>
                <a:gd name="connsiteX6" fmla="*/ 8992 w 10035"/>
                <a:gd name="connsiteY6" fmla="*/ 0 h 10000"/>
                <a:gd name="connsiteX7" fmla="*/ 10000 w 10035"/>
                <a:gd name="connsiteY7" fmla="*/ 510 h 10000"/>
                <a:gd name="connsiteX8" fmla="*/ 6864 w 10035"/>
                <a:gd name="connsiteY8" fmla="*/ 5055 h 10000"/>
                <a:gd name="connsiteX9" fmla="*/ 3758 w 10035"/>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8" h="10000">
                  <a:moveTo>
                    <a:pt x="3758" y="10000"/>
                  </a:moveTo>
                  <a:cubicBezTo>
                    <a:pt x="3393" y="10000"/>
                    <a:pt x="2935" y="9770"/>
                    <a:pt x="2750" y="9491"/>
                  </a:cubicBezTo>
                  <a:lnTo>
                    <a:pt x="132" y="5509"/>
                  </a:lnTo>
                  <a:cubicBezTo>
                    <a:pt x="-44" y="5230"/>
                    <a:pt x="-44" y="4770"/>
                    <a:pt x="132" y="4491"/>
                  </a:cubicBezTo>
                  <a:lnTo>
                    <a:pt x="2750" y="510"/>
                  </a:lnTo>
                  <a:cubicBezTo>
                    <a:pt x="2935" y="231"/>
                    <a:pt x="3393" y="0"/>
                    <a:pt x="3758" y="0"/>
                  </a:cubicBezTo>
                  <a:lnTo>
                    <a:pt x="8992" y="0"/>
                  </a:lnTo>
                  <a:cubicBezTo>
                    <a:pt x="9365" y="0"/>
                    <a:pt x="9853" y="233"/>
                    <a:pt x="10000" y="510"/>
                  </a:cubicBezTo>
                  <a:cubicBezTo>
                    <a:pt x="10057" y="2976"/>
                    <a:pt x="9918" y="4465"/>
                    <a:pt x="6864" y="5055"/>
                  </a:cubicBezTo>
                  <a:cubicBezTo>
                    <a:pt x="3496" y="5539"/>
                    <a:pt x="4596" y="9371"/>
                    <a:pt x="3758" y="10000"/>
                  </a:cubicBezTo>
                  <a:close/>
                </a:path>
              </a:pathLst>
            </a:custGeom>
            <a:gradFill flip="none" rotWithShape="1">
              <a:gsLst>
                <a:gs pos="50000">
                  <a:srgbClr val="FFFFFF">
                    <a:alpha val="23000"/>
                  </a:srgbClr>
                </a:gs>
                <a:gs pos="0">
                  <a:schemeClr val="bg1">
                    <a:alpha val="0"/>
                  </a:schemeClr>
                </a:gs>
                <a:gs pos="74000">
                  <a:schemeClr val="bg1">
                    <a:lumMod val="88000"/>
                    <a:lumOff val="12000"/>
                    <a:alpha val="80000"/>
                  </a:schemeClr>
                </a:gs>
              </a:gsLst>
              <a:lin ang="2700000" scaled="1"/>
              <a:tileRect/>
            </a:gradFill>
            <a:ln w="12700">
              <a:noFill/>
            </a:ln>
            <a:effectLst/>
          </p:spPr>
          <p:txBody>
            <a:bodyPr vert="horz" wrap="square" lIns="68580" tIns="34290" rIns="68580" bIns="34290" numCol="1" anchor="t" anchorCtr="0" compatLnSpc="1">
              <a:prstTxWarp prst="textNoShape">
                <a:avLst/>
              </a:prstTxWarp>
            </a:bodyPr>
            <a:lstStyle/>
            <a:p>
              <a:endParaRPr lang="zh-CN" altLang="en-US" dirty="0">
                <a:ea typeface="微软雅黑"/>
              </a:endParaRPr>
            </a:p>
          </p:txBody>
        </p:sp>
        <p:sp>
          <p:nvSpPr>
            <p:cNvPr id="33" name="文本框 68"/>
            <p:cNvSpPr txBox="1"/>
            <p:nvPr/>
          </p:nvSpPr>
          <p:spPr>
            <a:xfrm>
              <a:off x="4567566" y="2647635"/>
              <a:ext cx="1104544" cy="684803"/>
            </a:xfrm>
            <a:prstGeom prst="rect">
              <a:avLst/>
            </a:prstGeom>
            <a:noFill/>
          </p:spPr>
          <p:txBody>
            <a:bodyPr wrap="square" lIns="68580" tIns="34290" rIns="68580" bIns="34290" rtlCol="0">
              <a:spAutoFit/>
            </a:bodyPr>
            <a:lstStyle/>
            <a:p>
              <a:pPr algn="ctr"/>
              <a:r>
                <a:rPr lang="zh-CN" altLang="en-US" sz="2000" dirty="0" smtClean="0">
                  <a:solidFill>
                    <a:schemeClr val="bg1"/>
                  </a:solidFill>
                  <a:latin typeface="微软雅黑"/>
                  <a:ea typeface="微软雅黑"/>
                </a:rPr>
                <a:t>三大</a:t>
              </a:r>
              <a:endParaRPr lang="en-US" altLang="zh-CN" sz="2000" dirty="0" smtClean="0">
                <a:solidFill>
                  <a:schemeClr val="bg1"/>
                </a:solidFill>
                <a:latin typeface="微软雅黑"/>
                <a:ea typeface="微软雅黑"/>
              </a:endParaRPr>
            </a:p>
            <a:p>
              <a:pPr algn="ctr"/>
              <a:r>
                <a:rPr lang="zh-CN" altLang="en-US" sz="2000" dirty="0" smtClean="0">
                  <a:solidFill>
                    <a:schemeClr val="bg1"/>
                  </a:solidFill>
                  <a:latin typeface="微软雅黑"/>
                  <a:ea typeface="微软雅黑"/>
                </a:rPr>
                <a:t>问题</a:t>
              </a:r>
              <a:endParaRPr lang="en-US" altLang="zh-CN" sz="2000" dirty="0">
                <a:solidFill>
                  <a:schemeClr val="bg1"/>
                </a:solidFill>
                <a:latin typeface="微软雅黑"/>
                <a:ea typeface="微软雅黑"/>
              </a:endParaRPr>
            </a:p>
          </p:txBody>
        </p:sp>
      </p:grpSp>
      <p:sp>
        <p:nvSpPr>
          <p:cNvPr id="37" name="任意多边形 36"/>
          <p:cNvSpPr>
            <a:spLocks/>
          </p:cNvSpPr>
          <p:nvPr/>
        </p:nvSpPr>
        <p:spPr bwMode="auto">
          <a:xfrm>
            <a:off x="1549398" y="1090332"/>
            <a:ext cx="6062133" cy="1299499"/>
          </a:xfrm>
          <a:custGeom>
            <a:avLst/>
            <a:gdLst>
              <a:gd name="connsiteX0" fmla="*/ 488326 w 4206923"/>
              <a:gd name="connsiteY0" fmla="*/ 0 h 1479432"/>
              <a:gd name="connsiteX1" fmla="*/ 1002185 w 4206923"/>
              <a:gd name="connsiteY1" fmla="*/ 0 h 1479432"/>
              <a:gd name="connsiteX2" fmla="*/ 1066030 w 4206923"/>
              <a:gd name="connsiteY2" fmla="*/ 0 h 1479432"/>
              <a:gd name="connsiteX3" fmla="*/ 1083181 w 4206923"/>
              <a:gd name="connsiteY3" fmla="*/ 0 h 1479432"/>
              <a:gd name="connsiteX4" fmla="*/ 1168160 w 4206923"/>
              <a:gd name="connsiteY4" fmla="*/ 0 h 1479432"/>
              <a:gd name="connsiteX5" fmla="*/ 1290429 w 4206923"/>
              <a:gd name="connsiteY5" fmla="*/ 0 h 1479432"/>
              <a:gd name="connsiteX6" fmla="*/ 1553727 w 4206923"/>
              <a:gd name="connsiteY6" fmla="*/ 0 h 1479432"/>
              <a:gd name="connsiteX7" fmla="*/ 1611796 w 4206923"/>
              <a:gd name="connsiteY7" fmla="*/ 0 h 1479432"/>
              <a:gd name="connsiteX8" fmla="*/ 1634674 w 4206923"/>
              <a:gd name="connsiteY8" fmla="*/ 0 h 1479432"/>
              <a:gd name="connsiteX9" fmla="*/ 1745864 w 4206923"/>
              <a:gd name="connsiteY9" fmla="*/ 0 h 1479432"/>
              <a:gd name="connsiteX10" fmla="*/ 1836195 w 4206923"/>
              <a:gd name="connsiteY10" fmla="*/ 0 h 1479432"/>
              <a:gd name="connsiteX11" fmla="*/ 1900647 w 4206923"/>
              <a:gd name="connsiteY11" fmla="*/ 0 h 1479432"/>
              <a:gd name="connsiteX12" fmla="*/ 1986524 w 4206923"/>
              <a:gd name="connsiteY12" fmla="*/ 0 h 1479432"/>
              <a:gd name="connsiteX13" fmla="*/ 2099493 w 4206923"/>
              <a:gd name="connsiteY13" fmla="*/ 0 h 1479432"/>
              <a:gd name="connsiteX14" fmla="*/ 2125046 w 4206923"/>
              <a:gd name="connsiteY14" fmla="*/ 0 h 1479432"/>
              <a:gd name="connsiteX15" fmla="*/ 2180440 w 4206923"/>
              <a:gd name="connsiteY15" fmla="*/ 0 h 1479432"/>
              <a:gd name="connsiteX16" fmla="*/ 2291630 w 4206923"/>
              <a:gd name="connsiteY16" fmla="*/ 0 h 1479432"/>
              <a:gd name="connsiteX17" fmla="*/ 2293677 w 4206923"/>
              <a:gd name="connsiteY17" fmla="*/ 0 h 1479432"/>
              <a:gd name="connsiteX18" fmla="*/ 2388345 w 4206923"/>
              <a:gd name="connsiteY18" fmla="*/ 0 h 1479432"/>
              <a:gd name="connsiteX19" fmla="*/ 2446414 w 4206923"/>
              <a:gd name="connsiteY19" fmla="*/ 0 h 1479432"/>
              <a:gd name="connsiteX20" fmla="*/ 2459486 w 4206923"/>
              <a:gd name="connsiteY20" fmla="*/ 0 h 1479432"/>
              <a:gd name="connsiteX21" fmla="*/ 2580482 w 4206923"/>
              <a:gd name="connsiteY21" fmla="*/ 0 h 1479432"/>
              <a:gd name="connsiteX22" fmla="*/ 2670812 w 4206923"/>
              <a:gd name="connsiteY22" fmla="*/ 0 h 1479432"/>
              <a:gd name="connsiteX23" fmla="*/ 2839443 w 4206923"/>
              <a:gd name="connsiteY23" fmla="*/ 0 h 1479432"/>
              <a:gd name="connsiteX24" fmla="*/ 2852814 w 4206923"/>
              <a:gd name="connsiteY24" fmla="*/ 0 h 1479432"/>
              <a:gd name="connsiteX25" fmla="*/ 2960273 w 4206923"/>
              <a:gd name="connsiteY25" fmla="*/ 0 h 1479432"/>
              <a:gd name="connsiteX26" fmla="*/ 3037852 w 4206923"/>
              <a:gd name="connsiteY26" fmla="*/ 0 h 1479432"/>
              <a:gd name="connsiteX27" fmla="*/ 3041269 w 4206923"/>
              <a:gd name="connsiteY27" fmla="*/ 0 h 1479432"/>
              <a:gd name="connsiteX28" fmla="*/ 3077212 w 4206923"/>
              <a:gd name="connsiteY28" fmla="*/ 0 h 1479432"/>
              <a:gd name="connsiteX29" fmla="*/ 3090397 w 4206923"/>
              <a:gd name="connsiteY29" fmla="*/ 0 h 1479432"/>
              <a:gd name="connsiteX30" fmla="*/ 3115626 w 4206923"/>
              <a:gd name="connsiteY30" fmla="*/ 0 h 1479432"/>
              <a:gd name="connsiteX31" fmla="*/ 3126248 w 4206923"/>
              <a:gd name="connsiteY31" fmla="*/ 0 h 1479432"/>
              <a:gd name="connsiteX32" fmla="*/ 3245843 w 4206923"/>
              <a:gd name="connsiteY32" fmla="*/ 0 h 1479432"/>
              <a:gd name="connsiteX33" fmla="*/ 3262250 w 4206923"/>
              <a:gd name="connsiteY33" fmla="*/ 0 h 1479432"/>
              <a:gd name="connsiteX34" fmla="*/ 3366673 w 4206923"/>
              <a:gd name="connsiteY34" fmla="*/ 0 h 1479432"/>
              <a:gd name="connsiteX35" fmla="*/ 3412579 w 4206923"/>
              <a:gd name="connsiteY35" fmla="*/ 0 h 1479432"/>
              <a:gd name="connsiteX36" fmla="*/ 3447669 w 4206923"/>
              <a:gd name="connsiteY36" fmla="*/ 0 h 1479432"/>
              <a:gd name="connsiteX37" fmla="*/ 3496797 w 4206923"/>
              <a:gd name="connsiteY37" fmla="*/ 0 h 1479432"/>
              <a:gd name="connsiteX38" fmla="*/ 3522026 w 4206923"/>
              <a:gd name="connsiteY38" fmla="*/ 0 h 1479432"/>
              <a:gd name="connsiteX39" fmla="*/ 3525549 w 4206923"/>
              <a:gd name="connsiteY39" fmla="*/ 0 h 1479432"/>
              <a:gd name="connsiteX40" fmla="*/ 3532648 w 4206923"/>
              <a:gd name="connsiteY40" fmla="*/ 0 h 1479432"/>
              <a:gd name="connsiteX41" fmla="*/ 3606496 w 4206923"/>
              <a:gd name="connsiteY41" fmla="*/ 0 h 1479432"/>
              <a:gd name="connsiteX42" fmla="*/ 3717686 w 4206923"/>
              <a:gd name="connsiteY42" fmla="*/ 0 h 1479432"/>
              <a:gd name="connsiteX43" fmla="*/ 3848796 w 4206923"/>
              <a:gd name="connsiteY43" fmla="*/ 75308 h 1479432"/>
              <a:gd name="connsiteX44" fmla="*/ 4188713 w 4206923"/>
              <a:gd name="connsiteY44" fmla="*/ 664408 h 1479432"/>
              <a:gd name="connsiteX45" fmla="*/ 4188713 w 4206923"/>
              <a:gd name="connsiteY45" fmla="*/ 815024 h 1479432"/>
              <a:gd name="connsiteX46" fmla="*/ 3848796 w 4206923"/>
              <a:gd name="connsiteY46" fmla="*/ 1404124 h 1479432"/>
              <a:gd name="connsiteX47" fmla="*/ 3717686 w 4206923"/>
              <a:gd name="connsiteY47" fmla="*/ 1479432 h 1479432"/>
              <a:gd name="connsiteX48" fmla="*/ 3532648 w 4206923"/>
              <a:gd name="connsiteY48" fmla="*/ 1479432 h 1479432"/>
              <a:gd name="connsiteX49" fmla="*/ 3126248 w 4206923"/>
              <a:gd name="connsiteY49" fmla="*/ 1479432 h 1479432"/>
              <a:gd name="connsiteX50" fmla="*/ 3037852 w 4206923"/>
              <a:gd name="connsiteY50" fmla="*/ 1479432 h 1479432"/>
              <a:gd name="connsiteX51" fmla="*/ 2852814 w 4206923"/>
              <a:gd name="connsiteY51" fmla="*/ 1479432 h 1479432"/>
              <a:gd name="connsiteX52" fmla="*/ 2580482 w 4206923"/>
              <a:gd name="connsiteY52" fmla="*/ 1479432 h 1479432"/>
              <a:gd name="connsiteX53" fmla="*/ 2446414 w 4206923"/>
              <a:gd name="connsiteY53" fmla="*/ 1479432 h 1479432"/>
              <a:gd name="connsiteX54" fmla="*/ 2291630 w 4206923"/>
              <a:gd name="connsiteY54" fmla="*/ 1479432 h 1479432"/>
              <a:gd name="connsiteX55" fmla="*/ 1900647 w 4206923"/>
              <a:gd name="connsiteY55" fmla="*/ 1479432 h 1479432"/>
              <a:gd name="connsiteX56" fmla="*/ 1745864 w 4206923"/>
              <a:gd name="connsiteY56" fmla="*/ 1479432 h 1479432"/>
              <a:gd name="connsiteX57" fmla="*/ 1611796 w 4206923"/>
              <a:gd name="connsiteY57" fmla="*/ 1479432 h 1479432"/>
              <a:gd name="connsiteX58" fmla="*/ 1168160 w 4206923"/>
              <a:gd name="connsiteY58" fmla="*/ 1479432 h 1479432"/>
              <a:gd name="connsiteX59" fmla="*/ 1066030 w 4206923"/>
              <a:gd name="connsiteY59" fmla="*/ 1479432 h 1479432"/>
              <a:gd name="connsiteX60" fmla="*/ 488326 w 4206923"/>
              <a:gd name="connsiteY60" fmla="*/ 1479432 h 1479432"/>
              <a:gd name="connsiteX61" fmla="*/ 357216 w 4206923"/>
              <a:gd name="connsiteY61" fmla="*/ 1404124 h 1479432"/>
              <a:gd name="connsiteX62" fmla="*/ 17299 w 4206923"/>
              <a:gd name="connsiteY62" fmla="*/ 815024 h 1479432"/>
              <a:gd name="connsiteX63" fmla="*/ 17299 w 4206923"/>
              <a:gd name="connsiteY63" fmla="*/ 664408 h 1479432"/>
              <a:gd name="connsiteX64" fmla="*/ 357216 w 4206923"/>
              <a:gd name="connsiteY64" fmla="*/ 75308 h 1479432"/>
              <a:gd name="connsiteX65" fmla="*/ 488326 w 4206923"/>
              <a:gd name="connsiteY65" fmla="*/ 0 h 14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06923" h="1479432">
                <a:moveTo>
                  <a:pt x="488326" y="0"/>
                </a:moveTo>
                <a:cubicBezTo>
                  <a:pt x="743264" y="0"/>
                  <a:pt x="902600" y="0"/>
                  <a:pt x="1002185" y="0"/>
                </a:cubicBezTo>
                <a:lnTo>
                  <a:pt x="1066030" y="0"/>
                </a:lnTo>
                <a:lnTo>
                  <a:pt x="1083181" y="0"/>
                </a:lnTo>
                <a:cubicBezTo>
                  <a:pt x="1168160" y="0"/>
                  <a:pt x="1168160" y="0"/>
                  <a:pt x="1168160" y="0"/>
                </a:cubicBezTo>
                <a:lnTo>
                  <a:pt x="1290429" y="0"/>
                </a:lnTo>
                <a:cubicBezTo>
                  <a:pt x="1404288" y="0"/>
                  <a:pt x="1489682" y="0"/>
                  <a:pt x="1553727" y="0"/>
                </a:cubicBezTo>
                <a:lnTo>
                  <a:pt x="1611796" y="0"/>
                </a:lnTo>
                <a:lnTo>
                  <a:pt x="1634674" y="0"/>
                </a:lnTo>
                <a:cubicBezTo>
                  <a:pt x="1745864" y="0"/>
                  <a:pt x="1745864" y="0"/>
                  <a:pt x="1745864" y="0"/>
                </a:cubicBezTo>
                <a:lnTo>
                  <a:pt x="1836195" y="0"/>
                </a:lnTo>
                <a:lnTo>
                  <a:pt x="1900647" y="0"/>
                </a:lnTo>
                <a:lnTo>
                  <a:pt x="1986524" y="0"/>
                </a:lnTo>
                <a:cubicBezTo>
                  <a:pt x="2030111" y="0"/>
                  <a:pt x="2067471" y="0"/>
                  <a:pt x="2099493" y="0"/>
                </a:cubicBezTo>
                <a:lnTo>
                  <a:pt x="2125046" y="0"/>
                </a:lnTo>
                <a:lnTo>
                  <a:pt x="2180440" y="0"/>
                </a:lnTo>
                <a:cubicBezTo>
                  <a:pt x="2291630" y="0"/>
                  <a:pt x="2291630" y="0"/>
                  <a:pt x="2291630" y="0"/>
                </a:cubicBezTo>
                <a:lnTo>
                  <a:pt x="2293677" y="0"/>
                </a:lnTo>
                <a:cubicBezTo>
                  <a:pt x="2329528" y="0"/>
                  <a:pt x="2360897" y="0"/>
                  <a:pt x="2388345" y="0"/>
                </a:cubicBezTo>
                <a:lnTo>
                  <a:pt x="2446414" y="0"/>
                </a:lnTo>
                <a:lnTo>
                  <a:pt x="2459486" y="0"/>
                </a:lnTo>
                <a:cubicBezTo>
                  <a:pt x="2580482" y="0"/>
                  <a:pt x="2580482" y="0"/>
                  <a:pt x="2580482" y="0"/>
                </a:cubicBezTo>
                <a:lnTo>
                  <a:pt x="2670812" y="0"/>
                </a:lnTo>
                <a:cubicBezTo>
                  <a:pt x="2735874" y="0"/>
                  <a:pt x="2791642" y="0"/>
                  <a:pt x="2839443" y="0"/>
                </a:cubicBezTo>
                <a:lnTo>
                  <a:pt x="2852814" y="0"/>
                </a:lnTo>
                <a:lnTo>
                  <a:pt x="2960273" y="0"/>
                </a:lnTo>
                <a:lnTo>
                  <a:pt x="3037852" y="0"/>
                </a:lnTo>
                <a:lnTo>
                  <a:pt x="3041269" y="0"/>
                </a:lnTo>
                <a:lnTo>
                  <a:pt x="3077212" y="0"/>
                </a:lnTo>
                <a:lnTo>
                  <a:pt x="3090397" y="0"/>
                </a:lnTo>
                <a:lnTo>
                  <a:pt x="3115626" y="0"/>
                </a:lnTo>
                <a:lnTo>
                  <a:pt x="3126248" y="0"/>
                </a:lnTo>
                <a:lnTo>
                  <a:pt x="3245843" y="0"/>
                </a:lnTo>
                <a:lnTo>
                  <a:pt x="3262250" y="0"/>
                </a:lnTo>
                <a:lnTo>
                  <a:pt x="3366673" y="0"/>
                </a:lnTo>
                <a:lnTo>
                  <a:pt x="3412579" y="0"/>
                </a:lnTo>
                <a:lnTo>
                  <a:pt x="3447669" y="0"/>
                </a:lnTo>
                <a:lnTo>
                  <a:pt x="3496797" y="0"/>
                </a:lnTo>
                <a:lnTo>
                  <a:pt x="3522026" y="0"/>
                </a:lnTo>
                <a:lnTo>
                  <a:pt x="3525549" y="0"/>
                </a:lnTo>
                <a:lnTo>
                  <a:pt x="3532648" y="0"/>
                </a:lnTo>
                <a:lnTo>
                  <a:pt x="3606496" y="0"/>
                </a:lnTo>
                <a:cubicBezTo>
                  <a:pt x="3717686" y="0"/>
                  <a:pt x="3717686" y="0"/>
                  <a:pt x="3717686" y="0"/>
                </a:cubicBezTo>
                <a:cubicBezTo>
                  <a:pt x="3766245" y="0"/>
                  <a:pt x="3824516" y="34010"/>
                  <a:pt x="3848796" y="75308"/>
                </a:cubicBezTo>
                <a:cubicBezTo>
                  <a:pt x="4188713" y="664408"/>
                  <a:pt x="4188713" y="664408"/>
                  <a:pt x="4188713" y="664408"/>
                </a:cubicBezTo>
                <a:cubicBezTo>
                  <a:pt x="4212993" y="705706"/>
                  <a:pt x="4212993" y="773726"/>
                  <a:pt x="4188713" y="815024"/>
                </a:cubicBezTo>
                <a:cubicBezTo>
                  <a:pt x="3848796" y="1404124"/>
                  <a:pt x="3848796" y="1404124"/>
                  <a:pt x="3848796" y="1404124"/>
                </a:cubicBezTo>
                <a:cubicBezTo>
                  <a:pt x="3824516" y="1445422"/>
                  <a:pt x="3766245" y="1479432"/>
                  <a:pt x="3717686" y="1479432"/>
                </a:cubicBezTo>
                <a:lnTo>
                  <a:pt x="3532648" y="1479432"/>
                </a:lnTo>
                <a:lnTo>
                  <a:pt x="3126248" y="1479432"/>
                </a:lnTo>
                <a:lnTo>
                  <a:pt x="3037852" y="1479432"/>
                </a:lnTo>
                <a:lnTo>
                  <a:pt x="2852814" y="1479432"/>
                </a:lnTo>
                <a:lnTo>
                  <a:pt x="2580482" y="1479432"/>
                </a:lnTo>
                <a:lnTo>
                  <a:pt x="2446414" y="1479432"/>
                </a:lnTo>
                <a:lnTo>
                  <a:pt x="2291630" y="1479432"/>
                </a:lnTo>
                <a:lnTo>
                  <a:pt x="1900647" y="1479432"/>
                </a:lnTo>
                <a:lnTo>
                  <a:pt x="1745864" y="1479432"/>
                </a:lnTo>
                <a:lnTo>
                  <a:pt x="1611796" y="1479432"/>
                </a:lnTo>
                <a:lnTo>
                  <a:pt x="1168160" y="1479432"/>
                </a:lnTo>
                <a:lnTo>
                  <a:pt x="1066030" y="1479432"/>
                </a:lnTo>
                <a:lnTo>
                  <a:pt x="488326" y="1479432"/>
                </a:lnTo>
                <a:cubicBezTo>
                  <a:pt x="440981" y="1479432"/>
                  <a:pt x="381495" y="1445422"/>
                  <a:pt x="357216" y="1404124"/>
                </a:cubicBezTo>
                <a:cubicBezTo>
                  <a:pt x="17299" y="815024"/>
                  <a:pt x="17299" y="815024"/>
                  <a:pt x="17299" y="815024"/>
                </a:cubicBezTo>
                <a:cubicBezTo>
                  <a:pt x="-5767" y="773726"/>
                  <a:pt x="-5767" y="705706"/>
                  <a:pt x="17299" y="664408"/>
                </a:cubicBezTo>
                <a:cubicBezTo>
                  <a:pt x="357216" y="75308"/>
                  <a:pt x="357216" y="75308"/>
                  <a:pt x="357216" y="75308"/>
                </a:cubicBezTo>
                <a:cubicBezTo>
                  <a:pt x="381495" y="34010"/>
                  <a:pt x="440981" y="0"/>
                  <a:pt x="488326" y="0"/>
                </a:cubicBezTo>
                <a:close/>
              </a:path>
            </a:pathLst>
          </a:custGeom>
          <a:gradFill>
            <a:gsLst>
              <a:gs pos="0">
                <a:schemeClr val="bg1">
                  <a:lumMod val="85000"/>
                </a:schemeClr>
              </a:gs>
              <a:gs pos="100000">
                <a:schemeClr val="bg1"/>
              </a:gs>
            </a:gsLst>
            <a:lin ang="2700000" scaled="1"/>
          </a:gradFill>
          <a:ln w="19050">
            <a:gradFill flip="none" rotWithShape="1">
              <a:gsLst>
                <a:gs pos="0">
                  <a:schemeClr val="bg1"/>
                </a:gs>
                <a:gs pos="100000">
                  <a:schemeClr val="bg1">
                    <a:lumMod val="85000"/>
                  </a:schemeClr>
                </a:gs>
              </a:gsLst>
              <a:lin ang="2700000" scaled="1"/>
              <a:tileRect/>
            </a:gradFill>
          </a:ln>
          <a:effectLst>
            <a:outerShdw blurRad="330200" dist="127000" dir="2700000" algn="tl" rotWithShape="0">
              <a:prstClr val="black">
                <a:alpha val="31000"/>
              </a:prstClr>
            </a:outerShdw>
          </a:effectLst>
        </p:spPr>
        <p:txBody>
          <a:bodyPr vert="horz" wrap="square" lIns="68580" tIns="34290" rIns="68580" bIns="34290" numCol="1" anchor="t" anchorCtr="0" compatLnSpc="1">
            <a:prstTxWarp prst="textNoShape">
              <a:avLst/>
            </a:prstTxWarp>
            <a:noAutofit/>
          </a:bodyPr>
          <a:lstStyle/>
          <a:p>
            <a:endParaRPr lang="zh-CN" altLang="en-US">
              <a:ea typeface="微软雅黑"/>
            </a:endParaRPr>
          </a:p>
        </p:txBody>
      </p:sp>
      <p:grpSp>
        <p:nvGrpSpPr>
          <p:cNvPr id="38" name="组合 37"/>
          <p:cNvGrpSpPr/>
          <p:nvPr/>
        </p:nvGrpSpPr>
        <p:grpSpPr>
          <a:xfrm>
            <a:off x="235212" y="1193749"/>
            <a:ext cx="1251927" cy="1128328"/>
            <a:chOff x="3395030" y="3384330"/>
            <a:chExt cx="1251927" cy="1128328"/>
          </a:xfrm>
        </p:grpSpPr>
        <p:sp>
          <p:nvSpPr>
            <p:cNvPr id="39" name="Freeform 5"/>
            <p:cNvSpPr>
              <a:spLocks/>
            </p:cNvSpPr>
            <p:nvPr/>
          </p:nvSpPr>
          <p:spPr bwMode="auto">
            <a:xfrm>
              <a:off x="3395031" y="3384353"/>
              <a:ext cx="1251926" cy="11095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12700">
              <a:noFill/>
            </a:ln>
            <a:effectLst>
              <a:outerShdw blurRad="330200" dist="127000" dir="2700000" algn="tl" rotWithShape="0">
                <a:prstClr val="black">
                  <a:alpha val="31000"/>
                </a:prstClr>
              </a:outerShdw>
            </a:effectLst>
          </p:spPr>
          <p:txBody>
            <a:bodyPr vert="horz" wrap="square" lIns="68580" tIns="34290" rIns="68580" bIns="34290" numCol="1" anchor="t" anchorCtr="0" compatLnSpc="1">
              <a:prstTxWarp prst="textNoShape">
                <a:avLst/>
              </a:prstTxWarp>
            </a:bodyPr>
            <a:lstStyle/>
            <a:p>
              <a:endParaRPr lang="zh-CN" altLang="en-US">
                <a:ea typeface="微软雅黑"/>
              </a:endParaRPr>
            </a:p>
          </p:txBody>
        </p:sp>
        <p:sp>
          <p:nvSpPr>
            <p:cNvPr id="40" name="Freeform 5"/>
            <p:cNvSpPr>
              <a:spLocks/>
            </p:cNvSpPr>
            <p:nvPr/>
          </p:nvSpPr>
          <p:spPr bwMode="auto">
            <a:xfrm>
              <a:off x="3395030" y="3384330"/>
              <a:ext cx="975233" cy="110959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 name="connsiteX0" fmla="*/ 2926 w 9929"/>
                <a:gd name="connsiteY0" fmla="*/ 10000 h 10036"/>
                <a:gd name="connsiteX1" fmla="*/ 2141 w 9929"/>
                <a:gd name="connsiteY1" fmla="*/ 9491 h 10036"/>
                <a:gd name="connsiteX2" fmla="*/ 104 w 9929"/>
                <a:gd name="connsiteY2" fmla="*/ 5509 h 10036"/>
                <a:gd name="connsiteX3" fmla="*/ 104 w 9929"/>
                <a:gd name="connsiteY3" fmla="*/ 4491 h 10036"/>
                <a:gd name="connsiteX4" fmla="*/ 2141 w 9929"/>
                <a:gd name="connsiteY4" fmla="*/ 509 h 10036"/>
                <a:gd name="connsiteX5" fmla="*/ 2926 w 9929"/>
                <a:gd name="connsiteY5" fmla="*/ 0 h 10036"/>
                <a:gd name="connsiteX6" fmla="*/ 6999 w 9929"/>
                <a:gd name="connsiteY6" fmla="*/ 0 h 10036"/>
                <a:gd name="connsiteX7" fmla="*/ 7784 w 9929"/>
                <a:gd name="connsiteY7" fmla="*/ 509 h 10036"/>
                <a:gd name="connsiteX8" fmla="*/ 9821 w 9929"/>
                <a:gd name="connsiteY8" fmla="*/ 4491 h 10036"/>
                <a:gd name="connsiteX9" fmla="*/ 9821 w 9929"/>
                <a:gd name="connsiteY9" fmla="*/ 5509 h 10036"/>
                <a:gd name="connsiteX10" fmla="*/ 7784 w 9929"/>
                <a:gd name="connsiteY10" fmla="*/ 9491 h 10036"/>
                <a:gd name="connsiteX11" fmla="*/ 2926 w 9929"/>
                <a:gd name="connsiteY11" fmla="*/ 10000 h 10036"/>
                <a:gd name="connsiteX0" fmla="*/ 2947 w 10000"/>
                <a:gd name="connsiteY0" fmla="*/ 9964 h 9964"/>
                <a:gd name="connsiteX1" fmla="*/ 2156 w 10000"/>
                <a:gd name="connsiteY1" fmla="*/ 9457 h 9964"/>
                <a:gd name="connsiteX2" fmla="*/ 105 w 10000"/>
                <a:gd name="connsiteY2" fmla="*/ 5489 h 9964"/>
                <a:gd name="connsiteX3" fmla="*/ 105 w 10000"/>
                <a:gd name="connsiteY3" fmla="*/ 4475 h 9964"/>
                <a:gd name="connsiteX4" fmla="*/ 2156 w 10000"/>
                <a:gd name="connsiteY4" fmla="*/ 507 h 9964"/>
                <a:gd name="connsiteX5" fmla="*/ 2947 w 10000"/>
                <a:gd name="connsiteY5" fmla="*/ 0 h 9964"/>
                <a:gd name="connsiteX6" fmla="*/ 7049 w 10000"/>
                <a:gd name="connsiteY6" fmla="*/ 0 h 9964"/>
                <a:gd name="connsiteX7" fmla="*/ 7840 w 10000"/>
                <a:gd name="connsiteY7" fmla="*/ 507 h 9964"/>
                <a:gd name="connsiteX8" fmla="*/ 9891 w 10000"/>
                <a:gd name="connsiteY8" fmla="*/ 4475 h 9964"/>
                <a:gd name="connsiteX9" fmla="*/ 9891 w 10000"/>
                <a:gd name="connsiteY9" fmla="*/ 5489 h 9964"/>
                <a:gd name="connsiteX10" fmla="*/ 2947 w 10000"/>
                <a:gd name="connsiteY10" fmla="*/ 9964 h 9964"/>
                <a:gd name="connsiteX0" fmla="*/ 2947 w 10070"/>
                <a:gd name="connsiteY0" fmla="*/ 10000 h 10000"/>
                <a:gd name="connsiteX1" fmla="*/ 2156 w 10070"/>
                <a:gd name="connsiteY1" fmla="*/ 9491 h 10000"/>
                <a:gd name="connsiteX2" fmla="*/ 105 w 10070"/>
                <a:gd name="connsiteY2" fmla="*/ 5509 h 10000"/>
                <a:gd name="connsiteX3" fmla="*/ 105 w 10070"/>
                <a:gd name="connsiteY3" fmla="*/ 4491 h 10000"/>
                <a:gd name="connsiteX4" fmla="*/ 2156 w 10070"/>
                <a:gd name="connsiteY4" fmla="*/ 509 h 10000"/>
                <a:gd name="connsiteX5" fmla="*/ 2947 w 10070"/>
                <a:gd name="connsiteY5" fmla="*/ 0 h 10000"/>
                <a:gd name="connsiteX6" fmla="*/ 7049 w 10070"/>
                <a:gd name="connsiteY6" fmla="*/ 0 h 10000"/>
                <a:gd name="connsiteX7" fmla="*/ 7840 w 10070"/>
                <a:gd name="connsiteY7" fmla="*/ 509 h 10000"/>
                <a:gd name="connsiteX8" fmla="*/ 9891 w 10070"/>
                <a:gd name="connsiteY8" fmla="*/ 4491 h 10000"/>
                <a:gd name="connsiteX9" fmla="*/ 2947 w 10070"/>
                <a:gd name="connsiteY9" fmla="*/ 10000 h 10000"/>
                <a:gd name="connsiteX0" fmla="*/ 2947 w 8049"/>
                <a:gd name="connsiteY0" fmla="*/ 10391 h 10391"/>
                <a:gd name="connsiteX1" fmla="*/ 2156 w 8049"/>
                <a:gd name="connsiteY1" fmla="*/ 9882 h 10391"/>
                <a:gd name="connsiteX2" fmla="*/ 105 w 8049"/>
                <a:gd name="connsiteY2" fmla="*/ 5900 h 10391"/>
                <a:gd name="connsiteX3" fmla="*/ 105 w 8049"/>
                <a:gd name="connsiteY3" fmla="*/ 4882 h 10391"/>
                <a:gd name="connsiteX4" fmla="*/ 2156 w 8049"/>
                <a:gd name="connsiteY4" fmla="*/ 900 h 10391"/>
                <a:gd name="connsiteX5" fmla="*/ 2947 w 8049"/>
                <a:gd name="connsiteY5" fmla="*/ 391 h 10391"/>
                <a:gd name="connsiteX6" fmla="*/ 7049 w 8049"/>
                <a:gd name="connsiteY6" fmla="*/ 391 h 10391"/>
                <a:gd name="connsiteX7" fmla="*/ 7840 w 8049"/>
                <a:gd name="connsiteY7" fmla="*/ 900 h 10391"/>
                <a:gd name="connsiteX8" fmla="*/ 2947 w 8049"/>
                <a:gd name="connsiteY8" fmla="*/ 10391 h 10391"/>
                <a:gd name="connsiteX0" fmla="*/ 3660 w 9981"/>
                <a:gd name="connsiteY0" fmla="*/ 9640 h 9640"/>
                <a:gd name="connsiteX1" fmla="*/ 2678 w 9981"/>
                <a:gd name="connsiteY1" fmla="*/ 9150 h 9640"/>
                <a:gd name="connsiteX2" fmla="*/ 129 w 9981"/>
                <a:gd name="connsiteY2" fmla="*/ 5318 h 9640"/>
                <a:gd name="connsiteX3" fmla="*/ 129 w 9981"/>
                <a:gd name="connsiteY3" fmla="*/ 4338 h 9640"/>
                <a:gd name="connsiteX4" fmla="*/ 2678 w 9981"/>
                <a:gd name="connsiteY4" fmla="*/ 506 h 9640"/>
                <a:gd name="connsiteX5" fmla="*/ 3660 w 9981"/>
                <a:gd name="connsiteY5" fmla="*/ 16 h 9640"/>
                <a:gd name="connsiteX6" fmla="*/ 8757 w 9981"/>
                <a:gd name="connsiteY6" fmla="*/ 16 h 9640"/>
                <a:gd name="connsiteX7" fmla="*/ 9739 w 9981"/>
                <a:gd name="connsiteY7" fmla="*/ 506 h 9640"/>
                <a:gd name="connsiteX8" fmla="*/ 3660 w 9981"/>
                <a:gd name="connsiteY8" fmla="*/ 9640 h 9640"/>
                <a:gd name="connsiteX0" fmla="*/ 3667 w 9758"/>
                <a:gd name="connsiteY0" fmla="*/ 10713 h 10713"/>
                <a:gd name="connsiteX1" fmla="*/ 2683 w 9758"/>
                <a:gd name="connsiteY1" fmla="*/ 10205 h 10713"/>
                <a:gd name="connsiteX2" fmla="*/ 129 w 9758"/>
                <a:gd name="connsiteY2" fmla="*/ 6230 h 10713"/>
                <a:gd name="connsiteX3" fmla="*/ 129 w 9758"/>
                <a:gd name="connsiteY3" fmla="*/ 5213 h 10713"/>
                <a:gd name="connsiteX4" fmla="*/ 2683 w 9758"/>
                <a:gd name="connsiteY4" fmla="*/ 1238 h 10713"/>
                <a:gd name="connsiteX5" fmla="*/ 3667 w 9758"/>
                <a:gd name="connsiteY5" fmla="*/ 730 h 10713"/>
                <a:gd name="connsiteX6" fmla="*/ 8774 w 9758"/>
                <a:gd name="connsiteY6" fmla="*/ 730 h 10713"/>
                <a:gd name="connsiteX7" fmla="*/ 9758 w 9758"/>
                <a:gd name="connsiteY7" fmla="*/ 1238 h 10713"/>
                <a:gd name="connsiteX8" fmla="*/ 3667 w 9758"/>
                <a:gd name="connsiteY8" fmla="*/ 10713 h 10713"/>
                <a:gd name="connsiteX0" fmla="*/ 3758 w 10000"/>
                <a:gd name="connsiteY0" fmla="*/ 9319 h 9319"/>
                <a:gd name="connsiteX1" fmla="*/ 2750 w 10000"/>
                <a:gd name="connsiteY1" fmla="*/ 8845 h 9319"/>
                <a:gd name="connsiteX2" fmla="*/ 132 w 10000"/>
                <a:gd name="connsiteY2" fmla="*/ 5134 h 9319"/>
                <a:gd name="connsiteX3" fmla="*/ 132 w 10000"/>
                <a:gd name="connsiteY3" fmla="*/ 4185 h 9319"/>
                <a:gd name="connsiteX4" fmla="*/ 2750 w 10000"/>
                <a:gd name="connsiteY4" fmla="*/ 475 h 9319"/>
                <a:gd name="connsiteX5" fmla="*/ 3758 w 10000"/>
                <a:gd name="connsiteY5" fmla="*/ 0 h 9319"/>
                <a:gd name="connsiteX6" fmla="*/ 8992 w 10000"/>
                <a:gd name="connsiteY6" fmla="*/ 0 h 9319"/>
                <a:gd name="connsiteX7" fmla="*/ 10000 w 10000"/>
                <a:gd name="connsiteY7" fmla="*/ 475 h 9319"/>
                <a:gd name="connsiteX8" fmla="*/ 3758 w 10000"/>
                <a:gd name="connsiteY8" fmla="*/ 9319 h 9319"/>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3758 w 10000"/>
                <a:gd name="connsiteY8"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779 w 10000"/>
                <a:gd name="connsiteY8" fmla="*/ 5715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779 w 10000"/>
                <a:gd name="connsiteY8" fmla="*/ 5715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779 w 10000"/>
                <a:gd name="connsiteY8" fmla="*/ 5715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657 w 10000"/>
                <a:gd name="connsiteY8" fmla="*/ 5358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6803 w 10000"/>
                <a:gd name="connsiteY8" fmla="*/ 4894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6803 w 10000"/>
                <a:gd name="connsiteY8" fmla="*/ 4894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6803 w 10000"/>
                <a:gd name="connsiteY8" fmla="*/ 4894 h 10000"/>
                <a:gd name="connsiteX9" fmla="*/ 3758 w 10000"/>
                <a:gd name="connsiteY9" fmla="*/ 10000 h 10000"/>
                <a:gd name="connsiteX0" fmla="*/ 3758 w 10027"/>
                <a:gd name="connsiteY0" fmla="*/ 10000 h 10000"/>
                <a:gd name="connsiteX1" fmla="*/ 2750 w 10027"/>
                <a:gd name="connsiteY1" fmla="*/ 9491 h 10000"/>
                <a:gd name="connsiteX2" fmla="*/ 132 w 10027"/>
                <a:gd name="connsiteY2" fmla="*/ 5509 h 10000"/>
                <a:gd name="connsiteX3" fmla="*/ 132 w 10027"/>
                <a:gd name="connsiteY3" fmla="*/ 4491 h 10000"/>
                <a:gd name="connsiteX4" fmla="*/ 2750 w 10027"/>
                <a:gd name="connsiteY4" fmla="*/ 510 h 10000"/>
                <a:gd name="connsiteX5" fmla="*/ 3758 w 10027"/>
                <a:gd name="connsiteY5" fmla="*/ 0 h 10000"/>
                <a:gd name="connsiteX6" fmla="*/ 8992 w 10027"/>
                <a:gd name="connsiteY6" fmla="*/ 0 h 10000"/>
                <a:gd name="connsiteX7" fmla="*/ 10000 w 10027"/>
                <a:gd name="connsiteY7" fmla="*/ 510 h 10000"/>
                <a:gd name="connsiteX8" fmla="*/ 6803 w 10027"/>
                <a:gd name="connsiteY8" fmla="*/ 4894 h 10000"/>
                <a:gd name="connsiteX9" fmla="*/ 3758 w 10027"/>
                <a:gd name="connsiteY9" fmla="*/ 10000 h 10000"/>
                <a:gd name="connsiteX0" fmla="*/ 3758 w 10033"/>
                <a:gd name="connsiteY0" fmla="*/ 10000 h 10000"/>
                <a:gd name="connsiteX1" fmla="*/ 2750 w 10033"/>
                <a:gd name="connsiteY1" fmla="*/ 9491 h 10000"/>
                <a:gd name="connsiteX2" fmla="*/ 132 w 10033"/>
                <a:gd name="connsiteY2" fmla="*/ 5509 h 10000"/>
                <a:gd name="connsiteX3" fmla="*/ 132 w 10033"/>
                <a:gd name="connsiteY3" fmla="*/ 4491 h 10000"/>
                <a:gd name="connsiteX4" fmla="*/ 2750 w 10033"/>
                <a:gd name="connsiteY4" fmla="*/ 510 h 10000"/>
                <a:gd name="connsiteX5" fmla="*/ 3758 w 10033"/>
                <a:gd name="connsiteY5" fmla="*/ 0 h 10000"/>
                <a:gd name="connsiteX6" fmla="*/ 8992 w 10033"/>
                <a:gd name="connsiteY6" fmla="*/ 0 h 10000"/>
                <a:gd name="connsiteX7" fmla="*/ 10000 w 10033"/>
                <a:gd name="connsiteY7" fmla="*/ 510 h 10000"/>
                <a:gd name="connsiteX8" fmla="*/ 6864 w 10033"/>
                <a:gd name="connsiteY8" fmla="*/ 5055 h 10000"/>
                <a:gd name="connsiteX9" fmla="*/ 3758 w 10033"/>
                <a:gd name="connsiteY9" fmla="*/ 10000 h 10000"/>
                <a:gd name="connsiteX0" fmla="*/ 3758 w 10035"/>
                <a:gd name="connsiteY0" fmla="*/ 10000 h 10000"/>
                <a:gd name="connsiteX1" fmla="*/ 2750 w 10035"/>
                <a:gd name="connsiteY1" fmla="*/ 9491 h 10000"/>
                <a:gd name="connsiteX2" fmla="*/ 132 w 10035"/>
                <a:gd name="connsiteY2" fmla="*/ 5509 h 10000"/>
                <a:gd name="connsiteX3" fmla="*/ 132 w 10035"/>
                <a:gd name="connsiteY3" fmla="*/ 4491 h 10000"/>
                <a:gd name="connsiteX4" fmla="*/ 2750 w 10035"/>
                <a:gd name="connsiteY4" fmla="*/ 510 h 10000"/>
                <a:gd name="connsiteX5" fmla="*/ 3758 w 10035"/>
                <a:gd name="connsiteY5" fmla="*/ 0 h 10000"/>
                <a:gd name="connsiteX6" fmla="*/ 8992 w 10035"/>
                <a:gd name="connsiteY6" fmla="*/ 0 h 10000"/>
                <a:gd name="connsiteX7" fmla="*/ 10000 w 10035"/>
                <a:gd name="connsiteY7" fmla="*/ 510 h 10000"/>
                <a:gd name="connsiteX8" fmla="*/ 6864 w 10035"/>
                <a:gd name="connsiteY8" fmla="*/ 5055 h 10000"/>
                <a:gd name="connsiteX9" fmla="*/ 3758 w 10035"/>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31"/>
                <a:gd name="connsiteY0" fmla="*/ 10000 h 10000"/>
                <a:gd name="connsiteX1" fmla="*/ 2750 w 10031"/>
                <a:gd name="connsiteY1" fmla="*/ 9491 h 10000"/>
                <a:gd name="connsiteX2" fmla="*/ 132 w 10031"/>
                <a:gd name="connsiteY2" fmla="*/ 5509 h 10000"/>
                <a:gd name="connsiteX3" fmla="*/ 132 w 10031"/>
                <a:gd name="connsiteY3" fmla="*/ 4491 h 10000"/>
                <a:gd name="connsiteX4" fmla="*/ 2750 w 10031"/>
                <a:gd name="connsiteY4" fmla="*/ 510 h 10000"/>
                <a:gd name="connsiteX5" fmla="*/ 3758 w 10031"/>
                <a:gd name="connsiteY5" fmla="*/ 0 h 10000"/>
                <a:gd name="connsiteX6" fmla="*/ 8992 w 10031"/>
                <a:gd name="connsiteY6" fmla="*/ 0 h 10000"/>
                <a:gd name="connsiteX7" fmla="*/ 10000 w 10031"/>
                <a:gd name="connsiteY7" fmla="*/ 510 h 10000"/>
                <a:gd name="connsiteX8" fmla="*/ 6864 w 10031"/>
                <a:gd name="connsiteY8" fmla="*/ 5055 h 10000"/>
                <a:gd name="connsiteX9" fmla="*/ 3758 w 10031"/>
                <a:gd name="connsiteY9" fmla="*/ 10000 h 10000"/>
                <a:gd name="connsiteX0" fmla="*/ 3758 w 10031"/>
                <a:gd name="connsiteY0" fmla="*/ 10000 h 10000"/>
                <a:gd name="connsiteX1" fmla="*/ 2750 w 10031"/>
                <a:gd name="connsiteY1" fmla="*/ 9491 h 10000"/>
                <a:gd name="connsiteX2" fmla="*/ 132 w 10031"/>
                <a:gd name="connsiteY2" fmla="*/ 5509 h 10000"/>
                <a:gd name="connsiteX3" fmla="*/ 132 w 10031"/>
                <a:gd name="connsiteY3" fmla="*/ 4491 h 10000"/>
                <a:gd name="connsiteX4" fmla="*/ 2750 w 10031"/>
                <a:gd name="connsiteY4" fmla="*/ 510 h 10000"/>
                <a:gd name="connsiteX5" fmla="*/ 3758 w 10031"/>
                <a:gd name="connsiteY5" fmla="*/ 0 h 10000"/>
                <a:gd name="connsiteX6" fmla="*/ 8992 w 10031"/>
                <a:gd name="connsiteY6" fmla="*/ 0 h 10000"/>
                <a:gd name="connsiteX7" fmla="*/ 10000 w 10031"/>
                <a:gd name="connsiteY7" fmla="*/ 510 h 10000"/>
                <a:gd name="connsiteX8" fmla="*/ 6864 w 10031"/>
                <a:gd name="connsiteY8" fmla="*/ 5055 h 10000"/>
                <a:gd name="connsiteX9" fmla="*/ 3758 w 10031"/>
                <a:gd name="connsiteY9" fmla="*/ 10000 h 10000"/>
                <a:gd name="connsiteX0" fmla="*/ 3758 w 10035"/>
                <a:gd name="connsiteY0" fmla="*/ 10000 h 10000"/>
                <a:gd name="connsiteX1" fmla="*/ 2750 w 10035"/>
                <a:gd name="connsiteY1" fmla="*/ 9491 h 10000"/>
                <a:gd name="connsiteX2" fmla="*/ 132 w 10035"/>
                <a:gd name="connsiteY2" fmla="*/ 5509 h 10000"/>
                <a:gd name="connsiteX3" fmla="*/ 132 w 10035"/>
                <a:gd name="connsiteY3" fmla="*/ 4491 h 10000"/>
                <a:gd name="connsiteX4" fmla="*/ 2750 w 10035"/>
                <a:gd name="connsiteY4" fmla="*/ 510 h 10000"/>
                <a:gd name="connsiteX5" fmla="*/ 3758 w 10035"/>
                <a:gd name="connsiteY5" fmla="*/ 0 h 10000"/>
                <a:gd name="connsiteX6" fmla="*/ 8992 w 10035"/>
                <a:gd name="connsiteY6" fmla="*/ 0 h 10000"/>
                <a:gd name="connsiteX7" fmla="*/ 10000 w 10035"/>
                <a:gd name="connsiteY7" fmla="*/ 510 h 10000"/>
                <a:gd name="connsiteX8" fmla="*/ 6864 w 10035"/>
                <a:gd name="connsiteY8" fmla="*/ 5055 h 10000"/>
                <a:gd name="connsiteX9" fmla="*/ 3758 w 10035"/>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8" h="10000">
                  <a:moveTo>
                    <a:pt x="3758" y="10000"/>
                  </a:moveTo>
                  <a:cubicBezTo>
                    <a:pt x="3393" y="10000"/>
                    <a:pt x="2935" y="9770"/>
                    <a:pt x="2750" y="9491"/>
                  </a:cubicBezTo>
                  <a:lnTo>
                    <a:pt x="132" y="5509"/>
                  </a:lnTo>
                  <a:cubicBezTo>
                    <a:pt x="-44" y="5230"/>
                    <a:pt x="-44" y="4770"/>
                    <a:pt x="132" y="4491"/>
                  </a:cubicBezTo>
                  <a:lnTo>
                    <a:pt x="2750" y="510"/>
                  </a:lnTo>
                  <a:cubicBezTo>
                    <a:pt x="2935" y="231"/>
                    <a:pt x="3393" y="0"/>
                    <a:pt x="3758" y="0"/>
                  </a:cubicBezTo>
                  <a:lnTo>
                    <a:pt x="8992" y="0"/>
                  </a:lnTo>
                  <a:cubicBezTo>
                    <a:pt x="9365" y="0"/>
                    <a:pt x="9853" y="233"/>
                    <a:pt x="10000" y="510"/>
                  </a:cubicBezTo>
                  <a:cubicBezTo>
                    <a:pt x="10057" y="2976"/>
                    <a:pt x="9918" y="4465"/>
                    <a:pt x="6864" y="5055"/>
                  </a:cubicBezTo>
                  <a:cubicBezTo>
                    <a:pt x="3496" y="5539"/>
                    <a:pt x="4596" y="9371"/>
                    <a:pt x="3758" y="10000"/>
                  </a:cubicBezTo>
                  <a:close/>
                </a:path>
              </a:pathLst>
            </a:custGeom>
            <a:gradFill flip="none" rotWithShape="1">
              <a:gsLst>
                <a:gs pos="50000">
                  <a:srgbClr val="FFFFFF">
                    <a:alpha val="20000"/>
                  </a:srgbClr>
                </a:gs>
                <a:gs pos="0">
                  <a:schemeClr val="bg1">
                    <a:alpha val="0"/>
                  </a:schemeClr>
                </a:gs>
                <a:gs pos="74000">
                  <a:schemeClr val="bg1">
                    <a:lumMod val="88000"/>
                    <a:lumOff val="12000"/>
                    <a:alpha val="80000"/>
                  </a:schemeClr>
                </a:gs>
              </a:gsLst>
              <a:lin ang="2700000" scaled="1"/>
              <a:tileRect/>
            </a:gradFill>
            <a:ln w="12700">
              <a:noFill/>
            </a:ln>
            <a:effectLst/>
          </p:spPr>
          <p:txBody>
            <a:bodyPr vert="horz" wrap="square" lIns="68580" tIns="34290" rIns="68580" bIns="34290" numCol="1" anchor="t" anchorCtr="0" compatLnSpc="1">
              <a:prstTxWarp prst="textNoShape">
                <a:avLst/>
              </a:prstTxWarp>
            </a:bodyPr>
            <a:lstStyle/>
            <a:p>
              <a:endParaRPr lang="zh-CN" altLang="en-US" dirty="0">
                <a:ea typeface="微软雅黑"/>
              </a:endParaRPr>
            </a:p>
          </p:txBody>
        </p:sp>
        <p:sp>
          <p:nvSpPr>
            <p:cNvPr id="41" name="文本框 67"/>
            <p:cNvSpPr txBox="1"/>
            <p:nvPr/>
          </p:nvSpPr>
          <p:spPr>
            <a:xfrm>
              <a:off x="3468721" y="3612412"/>
              <a:ext cx="1104544" cy="900246"/>
            </a:xfrm>
            <a:prstGeom prst="rect">
              <a:avLst/>
            </a:prstGeom>
            <a:noFill/>
          </p:spPr>
          <p:txBody>
            <a:bodyPr wrap="square" lIns="68580" tIns="34290" rIns="68580" bIns="34290" rtlCol="0">
              <a:spAutoFit/>
            </a:bodyPr>
            <a:lstStyle/>
            <a:p>
              <a:pPr algn="ctr"/>
              <a:r>
                <a:rPr lang="zh-CN" altLang="en-US" dirty="0" smtClean="0">
                  <a:solidFill>
                    <a:schemeClr val="bg1"/>
                  </a:solidFill>
                  <a:latin typeface="微软雅黑"/>
                  <a:ea typeface="微软雅黑"/>
                </a:rPr>
                <a:t>民口科</a:t>
              </a:r>
              <a:endParaRPr lang="en-US" altLang="zh-CN" dirty="0" smtClean="0">
                <a:solidFill>
                  <a:schemeClr val="bg1"/>
                </a:solidFill>
                <a:latin typeface="微软雅黑"/>
                <a:ea typeface="微软雅黑"/>
              </a:endParaRPr>
            </a:p>
            <a:p>
              <a:pPr algn="ctr"/>
              <a:r>
                <a:rPr lang="zh-CN" altLang="en-US" dirty="0" smtClean="0">
                  <a:solidFill>
                    <a:schemeClr val="bg1"/>
                  </a:solidFill>
                  <a:latin typeface="微软雅黑"/>
                  <a:ea typeface="微软雅黑"/>
                </a:rPr>
                <a:t>技报告</a:t>
              </a:r>
              <a:endParaRPr lang="en-US" altLang="zh-CN" dirty="0">
                <a:solidFill>
                  <a:schemeClr val="bg1"/>
                </a:solidFill>
                <a:latin typeface="微软雅黑"/>
                <a:ea typeface="微软雅黑"/>
              </a:endParaRPr>
            </a:p>
            <a:p>
              <a:pPr algn="ctr"/>
              <a:endParaRPr lang="zh-CN" altLang="en-US" dirty="0">
                <a:solidFill>
                  <a:schemeClr val="bg1"/>
                </a:solidFill>
                <a:latin typeface="微软雅黑"/>
                <a:ea typeface="微软雅黑"/>
              </a:endParaRPr>
            </a:p>
          </p:txBody>
        </p:sp>
      </p:grpSp>
      <p:sp>
        <p:nvSpPr>
          <p:cNvPr id="42" name="TextBox 25"/>
          <p:cNvSpPr>
            <a:spLocks noChangeArrowheads="1"/>
          </p:cNvSpPr>
          <p:nvPr/>
        </p:nvSpPr>
        <p:spPr bwMode="auto">
          <a:xfrm>
            <a:off x="2125134" y="1109827"/>
            <a:ext cx="5088467" cy="124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just">
              <a:lnSpc>
                <a:spcPct val="150000"/>
              </a:lnSpc>
              <a:buFont typeface="Arial" pitchFamily="34" charset="0"/>
              <a:buNone/>
              <a:defRPr/>
            </a:pPr>
            <a:r>
              <a:rPr lang="zh-CN" altLang="en-US" sz="1400" b="1" dirty="0" smtClean="0">
                <a:latin typeface="楷体" pitchFamily="49" charset="-122"/>
                <a:ea typeface="楷体" pitchFamily="49" charset="-122"/>
              </a:rPr>
              <a:t>近年来，我国科技投入持续快速增长，</a:t>
            </a:r>
            <a:r>
              <a:rPr lang="en-US" altLang="zh-CN" sz="1400" b="1" dirty="0" smtClean="0">
                <a:latin typeface="楷体" pitchFamily="49" charset="-122"/>
                <a:ea typeface="楷体" pitchFamily="49" charset="-122"/>
              </a:rPr>
              <a:t>2015</a:t>
            </a:r>
            <a:r>
              <a:rPr lang="zh-CN" altLang="en-US" sz="1400" b="1" dirty="0" smtClean="0">
                <a:latin typeface="楷体" pitchFamily="49" charset="-122"/>
                <a:ea typeface="楷体" pitchFamily="49" charset="-122"/>
              </a:rPr>
              <a:t>年我国</a:t>
            </a:r>
            <a:r>
              <a:rPr lang="en-US" altLang="zh-CN" sz="1400" b="1" dirty="0" smtClean="0">
                <a:latin typeface="楷体" pitchFamily="49" charset="-122"/>
                <a:ea typeface="楷体" pitchFamily="49" charset="-122"/>
              </a:rPr>
              <a:t>R&amp;D</a:t>
            </a:r>
            <a:r>
              <a:rPr lang="zh-CN" altLang="en-US" sz="1400" b="1" dirty="0" smtClean="0">
                <a:latin typeface="楷体" pitchFamily="49" charset="-122"/>
                <a:ea typeface="楷体" pitchFamily="49" charset="-122"/>
              </a:rPr>
              <a:t>经费支出</a:t>
            </a:r>
            <a:r>
              <a:rPr lang="en-US" altLang="zh-CN" sz="1400" b="1" dirty="0" smtClean="0">
                <a:solidFill>
                  <a:srgbClr val="C00000"/>
                </a:solidFill>
                <a:latin typeface="楷体" pitchFamily="49" charset="-122"/>
                <a:ea typeface="楷体" pitchFamily="49" charset="-122"/>
              </a:rPr>
              <a:t>14169.9</a:t>
            </a:r>
            <a:r>
              <a:rPr lang="zh-CN" altLang="en-US" sz="1400" b="1" dirty="0" smtClean="0">
                <a:latin typeface="楷体" pitchFamily="49" charset="-122"/>
                <a:ea typeface="楷体" pitchFamily="49" charset="-122"/>
                <a:sym typeface="Times New Roman" pitchFamily="18" charset="0"/>
              </a:rPr>
              <a:t>亿元</a:t>
            </a:r>
            <a:r>
              <a:rPr lang="zh-CN" altLang="en-US" sz="1400" b="1" dirty="0" smtClean="0">
                <a:latin typeface="楷体" pitchFamily="49" charset="-122"/>
                <a:ea typeface="楷体" pitchFamily="49" charset="-122"/>
              </a:rPr>
              <a:t>，年均增长</a:t>
            </a:r>
            <a:r>
              <a:rPr lang="en-US" altLang="en-US" sz="1400" b="1" dirty="0" smtClean="0">
                <a:solidFill>
                  <a:srgbClr val="C00000"/>
                </a:solidFill>
                <a:latin typeface="楷体" pitchFamily="49" charset="-122"/>
                <a:ea typeface="楷体" pitchFamily="49" charset="-122"/>
                <a:sym typeface="Times New Roman" pitchFamily="18" charset="0"/>
              </a:rPr>
              <a:t>20</a:t>
            </a:r>
            <a:r>
              <a:rPr lang="zh-CN" altLang="en-US" sz="1400" b="1" dirty="0" smtClean="0">
                <a:solidFill>
                  <a:srgbClr val="C00000"/>
                </a:solidFill>
                <a:latin typeface="楷体" pitchFamily="49" charset="-122"/>
                <a:ea typeface="楷体" pitchFamily="49" charset="-122"/>
                <a:sym typeface="Times New Roman" pitchFamily="18" charset="0"/>
              </a:rPr>
              <a:t>％</a:t>
            </a:r>
            <a:r>
              <a:rPr lang="zh-CN" altLang="en-US" sz="1400" b="1" dirty="0" smtClean="0">
                <a:latin typeface="楷体" pitchFamily="49" charset="-122"/>
                <a:ea typeface="楷体" pitchFamily="49" charset="-122"/>
                <a:sym typeface="Times New Roman" pitchFamily="18" charset="0"/>
              </a:rPr>
              <a:t>以上</a:t>
            </a:r>
            <a:r>
              <a:rPr lang="zh-CN" altLang="en-US" sz="1400" b="1" dirty="0" smtClean="0">
                <a:latin typeface="楷体" pitchFamily="49" charset="-122"/>
                <a:ea typeface="楷体" pitchFamily="49" charset="-122"/>
              </a:rPr>
              <a:t>；</a:t>
            </a:r>
            <a:r>
              <a:rPr lang="en-US" altLang="zh-CN" sz="1400" b="1" dirty="0" smtClean="0">
                <a:latin typeface="楷体" pitchFamily="49" charset="-122"/>
                <a:ea typeface="楷体" pitchFamily="49" charset="-122"/>
              </a:rPr>
              <a:t>R&amp;D</a:t>
            </a:r>
            <a:r>
              <a:rPr lang="zh-CN" altLang="en-US" sz="1400" b="1" dirty="0" smtClean="0">
                <a:latin typeface="楷体" pitchFamily="49" charset="-122"/>
                <a:ea typeface="楷体" pitchFamily="49" charset="-122"/>
              </a:rPr>
              <a:t>经费支出占</a:t>
            </a:r>
            <a:r>
              <a:rPr lang="en-US" altLang="zh-CN" sz="1400" b="1" dirty="0" smtClean="0">
                <a:latin typeface="楷体" pitchFamily="49" charset="-122"/>
                <a:ea typeface="楷体" pitchFamily="49" charset="-122"/>
              </a:rPr>
              <a:t>GDP</a:t>
            </a:r>
            <a:r>
              <a:rPr lang="zh-CN" altLang="en-US" sz="1400" b="1" dirty="0" smtClean="0">
                <a:latin typeface="楷体" pitchFamily="49" charset="-122"/>
                <a:ea typeface="楷体" pitchFamily="49" charset="-122"/>
              </a:rPr>
              <a:t>的比重为</a:t>
            </a:r>
            <a:r>
              <a:rPr lang="en-US" altLang="en-US" sz="1400" b="1" dirty="0" smtClean="0">
                <a:latin typeface="楷体" pitchFamily="49" charset="-122"/>
                <a:ea typeface="楷体" pitchFamily="49" charset="-122"/>
                <a:sym typeface="Times New Roman" pitchFamily="18" charset="0"/>
              </a:rPr>
              <a:t>2.07</a:t>
            </a:r>
            <a:r>
              <a:rPr lang="en-US" altLang="zh-CN" sz="1400" b="1" dirty="0" smtClean="0">
                <a:latin typeface="楷体" pitchFamily="49" charset="-122"/>
                <a:ea typeface="楷体" pitchFamily="49" charset="-122"/>
                <a:sym typeface="Times New Roman" pitchFamily="18" charset="0"/>
              </a:rPr>
              <a:t>%</a:t>
            </a:r>
            <a:r>
              <a:rPr lang="zh-CN" altLang="en-US" sz="1400" b="1" dirty="0" smtClean="0">
                <a:latin typeface="楷体" pitchFamily="49" charset="-122"/>
                <a:ea typeface="楷体" pitchFamily="49" charset="-122"/>
              </a:rPr>
              <a:t>。国家财政科学技术支出</a:t>
            </a:r>
            <a:r>
              <a:rPr lang="en-US" altLang="zh-CN" sz="1400" b="1" dirty="0" smtClean="0">
                <a:solidFill>
                  <a:srgbClr val="C00000"/>
                </a:solidFill>
                <a:latin typeface="楷体" pitchFamily="49" charset="-122"/>
                <a:ea typeface="楷体" pitchFamily="49" charset="-122"/>
              </a:rPr>
              <a:t>7005.8</a:t>
            </a:r>
            <a:r>
              <a:rPr lang="zh-CN" altLang="en-US" sz="1400" b="1" dirty="0" smtClean="0">
                <a:latin typeface="楷体" pitchFamily="49" charset="-122"/>
                <a:ea typeface="楷体" pitchFamily="49" charset="-122"/>
              </a:rPr>
              <a:t>亿元，占当年国家财政支出的比重为</a:t>
            </a:r>
            <a:r>
              <a:rPr lang="en-US" altLang="zh-CN" sz="1400" b="1" dirty="0" smtClean="0">
                <a:latin typeface="楷体" pitchFamily="49" charset="-122"/>
                <a:ea typeface="楷体" pitchFamily="49" charset="-122"/>
              </a:rPr>
              <a:t>3.98%</a:t>
            </a:r>
            <a:r>
              <a:rPr lang="zh-CN" altLang="en-US" sz="1400" b="1" dirty="0" smtClean="0">
                <a:latin typeface="楷体" pitchFamily="49" charset="-122"/>
                <a:ea typeface="楷体" pitchFamily="49" charset="-122"/>
              </a:rPr>
              <a:t>。其中，中央财政占</a:t>
            </a:r>
            <a:r>
              <a:rPr lang="en-US" altLang="zh-CN" sz="1400" b="1" dirty="0" smtClean="0">
                <a:latin typeface="楷体" pitchFamily="49" charset="-122"/>
                <a:ea typeface="楷体" pitchFamily="49" charset="-122"/>
              </a:rPr>
              <a:t>43.0%</a:t>
            </a:r>
            <a:r>
              <a:rPr lang="zh-CN" altLang="en-US" sz="1400" b="1" dirty="0" smtClean="0">
                <a:latin typeface="楷体" pitchFamily="49" charset="-122"/>
                <a:ea typeface="楷体" pitchFamily="49" charset="-122"/>
              </a:rPr>
              <a:t>；地方财政占</a:t>
            </a:r>
            <a:r>
              <a:rPr lang="en-US" altLang="zh-CN" sz="1400" b="1" dirty="0" smtClean="0">
                <a:latin typeface="楷体" pitchFamily="49" charset="-122"/>
                <a:ea typeface="楷体" pitchFamily="49" charset="-122"/>
              </a:rPr>
              <a:t>57.0%</a:t>
            </a:r>
            <a:r>
              <a:rPr lang="zh-CN" altLang="en-US" sz="1400" b="1" dirty="0" smtClean="0">
                <a:latin typeface="楷体" pitchFamily="49" charset="-122"/>
                <a:ea typeface="楷体" pitchFamily="49" charset="-122"/>
              </a:rPr>
              <a:t>。</a:t>
            </a:r>
            <a:endParaRPr lang="zh-CN" altLang="en-US" sz="1400" b="1" dirty="0">
              <a:latin typeface="楷体" pitchFamily="49" charset="-122"/>
              <a:ea typeface="楷体" pitchFamily="49" charset="-122"/>
            </a:endParaRPr>
          </a:p>
        </p:txBody>
      </p:sp>
      <p:sp>
        <p:nvSpPr>
          <p:cNvPr id="43" name="矩形 42"/>
          <p:cNvSpPr/>
          <p:nvPr/>
        </p:nvSpPr>
        <p:spPr>
          <a:xfrm>
            <a:off x="639801" y="4275150"/>
            <a:ext cx="1107996" cy="369332"/>
          </a:xfrm>
          <a:prstGeom prst="rect">
            <a:avLst/>
          </a:prstGeom>
        </p:spPr>
        <p:txBody>
          <a:bodyPr wrap="none">
            <a:spAutoFit/>
          </a:bodyPr>
          <a:lstStyle/>
          <a:p>
            <a:pPr algn="ctr" eaLnBrk="0" hangingPunct="0">
              <a:buFont typeface="Arial" pitchFamily="34" charset="0"/>
              <a:buNone/>
            </a:pPr>
            <a:r>
              <a:rPr lang="zh-CN" altLang="en-US" b="1" dirty="0" smtClean="0">
                <a:solidFill>
                  <a:srgbClr val="C00000"/>
                </a:solidFill>
                <a:latin typeface="微软雅黑" pitchFamily="34" charset="-122"/>
                <a:ea typeface="微软雅黑" pitchFamily="34" charset="-122"/>
                <a:sym typeface="微软雅黑" pitchFamily="34" charset="-122"/>
              </a:rPr>
              <a:t>主要原因</a:t>
            </a:r>
            <a:endParaRPr lang="zh-CN" altLang="en-US" b="1" dirty="0">
              <a:solidFill>
                <a:srgbClr val="C00000"/>
              </a:solidFill>
              <a:latin typeface="微软雅黑" pitchFamily="34" charset="-122"/>
              <a:ea typeface="微软雅黑" pitchFamily="34" charset="-122"/>
              <a:sym typeface="微软雅黑" pitchFamily="34" charset="-122"/>
            </a:endParaRPr>
          </a:p>
        </p:txBody>
      </p:sp>
      <p:sp>
        <p:nvSpPr>
          <p:cNvPr id="44" name="矩形 21"/>
          <p:cNvSpPr>
            <a:spLocks noChangeArrowheads="1"/>
          </p:cNvSpPr>
          <p:nvPr/>
        </p:nvSpPr>
        <p:spPr bwMode="auto">
          <a:xfrm>
            <a:off x="2264833" y="4156075"/>
            <a:ext cx="3111500" cy="733425"/>
          </a:xfrm>
          <a:prstGeom prst="rect">
            <a:avLst/>
          </a:prstGeom>
          <a:solidFill>
            <a:srgbClr val="002060"/>
          </a:solidFill>
          <a:ln w="9525">
            <a:noFill/>
            <a:miter lim="800000"/>
            <a:headEnd/>
            <a:tailEnd/>
          </a:ln>
        </p:spPr>
        <p:txBody>
          <a:bodyPr wrap="square">
            <a:spAutoFit/>
          </a:bodyPr>
          <a:lstStyle/>
          <a:p>
            <a:pPr algn="ctr" eaLnBrk="0" hangingPunct="0">
              <a:lnSpc>
                <a:spcPct val="130000"/>
              </a:lnSpc>
              <a:buFont typeface="Arial" pitchFamily="34" charset="0"/>
              <a:buNone/>
            </a:pPr>
            <a:r>
              <a:rPr lang="zh-CN" altLang="en-US" sz="1600" b="1" dirty="0">
                <a:solidFill>
                  <a:srgbClr val="FFFF00"/>
                </a:solidFill>
                <a:latin typeface="微软雅黑" pitchFamily="34" charset="-122"/>
                <a:ea typeface="微软雅黑" pitchFamily="34" charset="-122"/>
                <a:sym typeface="微软雅黑" pitchFamily="34" charset="-122"/>
              </a:rPr>
              <a:t>过去政府层面对呈缴科技报告</a:t>
            </a:r>
            <a:endParaRPr lang="en-US" sz="1600" b="1" dirty="0">
              <a:solidFill>
                <a:srgbClr val="FFFF00"/>
              </a:solidFill>
              <a:latin typeface="微软雅黑" pitchFamily="34" charset="-122"/>
              <a:ea typeface="微软雅黑" pitchFamily="34" charset="-122"/>
              <a:sym typeface="微软雅黑" pitchFamily="34" charset="-122"/>
            </a:endParaRPr>
          </a:p>
          <a:p>
            <a:pPr algn="ctr" eaLnBrk="0" hangingPunct="0">
              <a:lnSpc>
                <a:spcPct val="130000"/>
              </a:lnSpc>
              <a:buFont typeface="Arial" pitchFamily="34" charset="0"/>
              <a:buNone/>
            </a:pPr>
            <a:r>
              <a:rPr lang="zh-CN" altLang="en-US" sz="1600" b="1" dirty="0">
                <a:solidFill>
                  <a:srgbClr val="FFFF00"/>
                </a:solidFill>
                <a:latin typeface="微软雅黑" pitchFamily="34" charset="-122"/>
                <a:ea typeface="微软雅黑" pitchFamily="34" charset="-122"/>
                <a:sym typeface="微软雅黑" pitchFamily="34" charset="-122"/>
              </a:rPr>
              <a:t>没有强制要求</a:t>
            </a:r>
            <a:endParaRPr lang="en-US" sz="1600" b="1" dirty="0">
              <a:solidFill>
                <a:srgbClr val="FFFF00"/>
              </a:solidFill>
              <a:latin typeface="微软雅黑" pitchFamily="34" charset="-122"/>
              <a:ea typeface="微软雅黑" pitchFamily="34" charset="-122"/>
              <a:sym typeface="微软雅黑" pitchFamily="34" charset="-122"/>
            </a:endParaRPr>
          </a:p>
        </p:txBody>
      </p:sp>
      <p:sp>
        <p:nvSpPr>
          <p:cNvPr id="45" name="矩形 24"/>
          <p:cNvSpPr>
            <a:spLocks noChangeArrowheads="1"/>
          </p:cNvSpPr>
          <p:nvPr/>
        </p:nvSpPr>
        <p:spPr bwMode="auto">
          <a:xfrm>
            <a:off x="5490632" y="4165072"/>
            <a:ext cx="3263901" cy="731837"/>
          </a:xfrm>
          <a:prstGeom prst="rect">
            <a:avLst/>
          </a:prstGeom>
          <a:solidFill>
            <a:srgbClr val="002060"/>
          </a:solidFill>
          <a:ln w="9525">
            <a:noFill/>
            <a:miter lim="800000"/>
            <a:headEnd/>
            <a:tailEnd/>
          </a:ln>
        </p:spPr>
        <p:txBody>
          <a:bodyPr wrap="square">
            <a:spAutoFit/>
          </a:bodyPr>
          <a:lstStyle/>
          <a:p>
            <a:pPr algn="ctr" eaLnBrk="0" hangingPunct="0">
              <a:lnSpc>
                <a:spcPct val="130000"/>
              </a:lnSpc>
              <a:buFont typeface="Arial" pitchFamily="34" charset="0"/>
              <a:buNone/>
            </a:pPr>
            <a:r>
              <a:rPr lang="zh-CN" altLang="en-US" sz="1600" b="1" dirty="0">
                <a:solidFill>
                  <a:srgbClr val="FFFF00"/>
                </a:solidFill>
                <a:latin typeface="微软雅黑" pitchFamily="34" charset="-122"/>
                <a:ea typeface="微软雅黑" pitchFamily="34" charset="-122"/>
                <a:sym typeface="微软雅黑" pitchFamily="34" charset="-122"/>
              </a:rPr>
              <a:t>目前社会上缺乏对科技报告</a:t>
            </a:r>
            <a:endParaRPr lang="en-US" altLang="zh-CN" sz="1600" b="1" dirty="0">
              <a:solidFill>
                <a:srgbClr val="FFFF00"/>
              </a:solidFill>
              <a:latin typeface="微软雅黑" pitchFamily="34" charset="-122"/>
              <a:ea typeface="微软雅黑" pitchFamily="34" charset="-122"/>
              <a:sym typeface="微软雅黑" pitchFamily="34" charset="-122"/>
            </a:endParaRPr>
          </a:p>
          <a:p>
            <a:pPr algn="ctr" eaLnBrk="0" hangingPunct="0">
              <a:lnSpc>
                <a:spcPct val="130000"/>
              </a:lnSpc>
              <a:buFont typeface="Arial" pitchFamily="34" charset="0"/>
              <a:buNone/>
            </a:pPr>
            <a:r>
              <a:rPr lang="zh-CN" altLang="en-US" sz="1600" b="1" dirty="0">
                <a:solidFill>
                  <a:srgbClr val="FFFF00"/>
                </a:solidFill>
                <a:latin typeface="微软雅黑" pitchFamily="34" charset="-122"/>
                <a:ea typeface="微软雅黑" pitchFamily="34" charset="-122"/>
                <a:sym typeface="微软雅黑" pitchFamily="34" charset="-122"/>
              </a:rPr>
              <a:t>重要性的认识</a:t>
            </a:r>
            <a:endParaRPr lang="zh-CN" altLang="en-US" dirty="0"/>
          </a:p>
        </p:txBody>
      </p:sp>
      <p:sp>
        <p:nvSpPr>
          <p:cNvPr id="48" name="右箭头 47"/>
          <p:cNvSpPr/>
          <p:nvPr/>
        </p:nvSpPr>
        <p:spPr>
          <a:xfrm>
            <a:off x="5477933" y="3056468"/>
            <a:ext cx="1219200" cy="372533"/>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 name="组合 48"/>
          <p:cNvGrpSpPr/>
          <p:nvPr/>
        </p:nvGrpSpPr>
        <p:grpSpPr>
          <a:xfrm>
            <a:off x="6750276" y="2404750"/>
            <a:ext cx="1589862" cy="1589862"/>
            <a:chOff x="3937285" y="2309098"/>
            <a:chExt cx="1589862" cy="1589862"/>
          </a:xfrm>
        </p:grpSpPr>
        <p:sp>
          <p:nvSpPr>
            <p:cNvPr id="50" name="椭圆 49"/>
            <p:cNvSpPr/>
            <p:nvPr/>
          </p:nvSpPr>
          <p:spPr>
            <a:xfrm>
              <a:off x="3937285" y="2309098"/>
              <a:ext cx="1589862" cy="1589862"/>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1" name="文本框 15"/>
            <p:cNvSpPr txBox="1">
              <a:spLocks noChangeArrowheads="1"/>
            </p:cNvSpPr>
            <p:nvPr/>
          </p:nvSpPr>
          <p:spPr bwMode="auto">
            <a:xfrm>
              <a:off x="4282873" y="2587266"/>
              <a:ext cx="1005403" cy="1077218"/>
            </a:xfrm>
            <a:prstGeom prst="rect">
              <a:avLst/>
            </a:prstGeom>
            <a:noFill/>
            <a:ln w="9525">
              <a:noFill/>
              <a:miter lim="800000"/>
              <a:headEnd/>
              <a:tailEnd/>
            </a:ln>
          </p:spPr>
          <p:txBody>
            <a:bodyPr wrap="none">
              <a:spAutoFit/>
            </a:bodyPr>
            <a:lstStyle/>
            <a:p>
              <a:pPr algn="just">
                <a:buFont typeface="Arial" pitchFamily="34" charset="0"/>
                <a:buNone/>
              </a:pPr>
              <a:r>
                <a:rPr lang="zh-CN" altLang="en-US" sz="1600" b="1" dirty="0" smtClean="0">
                  <a:solidFill>
                    <a:srgbClr val="FF0000"/>
                  </a:solidFill>
                  <a:latin typeface="微软雅黑" pitchFamily="34" charset="-122"/>
                  <a:ea typeface="微软雅黑" pitchFamily="34" charset="-122"/>
                </a:rPr>
                <a:t>科技报告</a:t>
              </a:r>
            </a:p>
            <a:p>
              <a:pPr algn="just">
                <a:buFont typeface="Arial" pitchFamily="34" charset="0"/>
                <a:buNone/>
              </a:pPr>
              <a:r>
                <a:rPr lang="zh-CN" altLang="en-US" sz="1600" b="1" dirty="0" smtClean="0">
                  <a:solidFill>
                    <a:srgbClr val="FF0000"/>
                  </a:solidFill>
                  <a:latin typeface="微软雅黑" pitchFamily="34" charset="-122"/>
                  <a:ea typeface="微软雅黑" pitchFamily="34" charset="-122"/>
                </a:rPr>
                <a:t>数量不足</a:t>
              </a:r>
              <a:endParaRPr lang="en-US" altLang="zh-CN" sz="1600" b="1" dirty="0" smtClean="0">
                <a:solidFill>
                  <a:srgbClr val="FF0000"/>
                </a:solidFill>
                <a:latin typeface="微软雅黑" pitchFamily="34" charset="-122"/>
                <a:ea typeface="微软雅黑" pitchFamily="34" charset="-122"/>
              </a:endParaRPr>
            </a:p>
            <a:p>
              <a:pPr algn="just">
                <a:buFont typeface="Arial" pitchFamily="34" charset="0"/>
                <a:buNone/>
              </a:pPr>
              <a:r>
                <a:rPr lang="zh-CN" altLang="en-US" sz="1600" b="1" dirty="0" smtClean="0">
                  <a:solidFill>
                    <a:srgbClr val="FF0000"/>
                  </a:solidFill>
                  <a:latin typeface="微软雅黑" pitchFamily="34" charset="-122"/>
                  <a:ea typeface="微软雅黑" pitchFamily="34" charset="-122"/>
                </a:rPr>
                <a:t>质量不高</a:t>
              </a:r>
            </a:p>
            <a:p>
              <a:pPr algn="just">
                <a:buFont typeface="Arial" pitchFamily="34" charset="0"/>
                <a:buNone/>
              </a:pPr>
              <a:r>
                <a:rPr lang="zh-CN" altLang="en-US" sz="1600" b="1" dirty="0" smtClean="0">
                  <a:solidFill>
                    <a:srgbClr val="FF0000"/>
                  </a:solidFill>
                  <a:latin typeface="微软雅黑" pitchFamily="34" charset="-122"/>
                  <a:ea typeface="微软雅黑" pitchFamily="34" charset="-122"/>
                </a:rPr>
                <a:t>水平落后</a:t>
              </a:r>
              <a:endParaRPr lang="zh-CN" altLang="en-US" sz="1600" b="1" dirty="0">
                <a:solidFill>
                  <a:srgbClr val="FF0000"/>
                </a:solidFill>
                <a:latin typeface="微软雅黑" pitchFamily="34" charset="-122"/>
                <a:ea typeface="微软雅黑" pitchFamily="34" charset="-122"/>
              </a:endParaRPr>
            </a:p>
          </p:txBody>
        </p:sp>
      </p:grpSp>
      <p:sp>
        <p:nvSpPr>
          <p:cNvPr id="53" name="TextBox 52"/>
          <p:cNvSpPr txBox="1"/>
          <p:nvPr/>
        </p:nvSpPr>
        <p:spPr>
          <a:xfrm>
            <a:off x="5664199" y="2743200"/>
            <a:ext cx="982134" cy="369332"/>
          </a:xfrm>
          <a:prstGeom prst="rect">
            <a:avLst/>
          </a:prstGeom>
          <a:noFill/>
        </p:spPr>
        <p:txBody>
          <a:bodyPr wrap="square" rtlCol="0">
            <a:spAutoFit/>
          </a:bodyPr>
          <a:lstStyle/>
          <a:p>
            <a:r>
              <a:rPr lang="zh-CN" altLang="en-US" dirty="0" smtClean="0">
                <a:solidFill>
                  <a:schemeClr val="accent2"/>
                </a:solidFill>
              </a:rPr>
              <a:t>导致</a:t>
            </a:r>
            <a:endParaRPr lang="zh-CN" altLang="en-US" dirty="0">
              <a:solidFill>
                <a:schemeClr val="accent2"/>
              </a:solidFill>
            </a:endParaRPr>
          </a:p>
        </p:txBody>
      </p:sp>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p:cNvSpPr>
            <a:spLocks noChangeArrowheads="1"/>
          </p:cNvSpPr>
          <p:nvPr/>
        </p:nvSpPr>
        <p:spPr bwMode="auto">
          <a:xfrm>
            <a:off x="433388" y="489480"/>
            <a:ext cx="8358187" cy="2135187"/>
          </a:xfrm>
          <a:prstGeom prst="rect">
            <a:avLst/>
          </a:prstGeom>
          <a:noFill/>
          <a:ln w="9525">
            <a:noFill/>
            <a:miter lim="800000"/>
            <a:headEnd/>
            <a:tailEnd/>
          </a:ln>
        </p:spPr>
        <p:txBody>
          <a:bodyPr>
            <a:spAutoFit/>
          </a:bodyPr>
          <a:lstStyle/>
          <a:p>
            <a:pPr eaLnBrk="0" hangingPunct="0">
              <a:lnSpc>
                <a:spcPct val="125000"/>
              </a:lnSpc>
              <a:spcBef>
                <a:spcPct val="20000"/>
              </a:spcBef>
              <a:buFont typeface="Arial" pitchFamily="34" charset="0"/>
              <a:buNone/>
            </a:pPr>
            <a:r>
              <a:rPr lang="zh-CN" altLang="en-US" sz="1400" b="1" dirty="0">
                <a:solidFill>
                  <a:srgbClr val="0033CC"/>
                </a:solidFill>
                <a:latin typeface="微软雅黑" pitchFamily="34" charset="-122"/>
                <a:ea typeface="微软雅黑" pitchFamily="34" charset="-122"/>
                <a:sym typeface="微软雅黑" pitchFamily="34" charset="-122"/>
              </a:rPr>
              <a:t>例如：国内外类似的钻探装备研究科技报告对比</a:t>
            </a:r>
            <a:endParaRPr lang="en-US" sz="1400" b="1" dirty="0">
              <a:solidFill>
                <a:srgbClr val="0033CC"/>
              </a:solidFill>
              <a:latin typeface="微软雅黑" pitchFamily="34" charset="-122"/>
              <a:ea typeface="微软雅黑" pitchFamily="34" charset="-122"/>
              <a:sym typeface="微软雅黑" pitchFamily="34" charset="-122"/>
            </a:endParaRPr>
          </a:p>
          <a:p>
            <a:pPr eaLnBrk="0" hangingPunct="0">
              <a:lnSpc>
                <a:spcPct val="125000"/>
              </a:lnSpc>
              <a:spcBef>
                <a:spcPct val="20000"/>
              </a:spcBef>
              <a:buFont typeface="Arial" pitchFamily="34" charset="0"/>
              <a:buNone/>
            </a:pPr>
            <a:r>
              <a:rPr lang="zh-CN" altLang="en-US" sz="1400" dirty="0">
                <a:solidFill>
                  <a:srgbClr val="008000"/>
                </a:solidFill>
                <a:latin typeface="Times New Roman" pitchFamily="18" charset="0"/>
                <a:ea typeface="黑体" pitchFamily="49" charset="-122"/>
                <a:sym typeface="Times New Roman" pitchFamily="18" charset="0"/>
              </a:rPr>
              <a:t>（中）</a:t>
            </a:r>
            <a:r>
              <a:rPr lang="en-US" sz="1400" dirty="0">
                <a:solidFill>
                  <a:srgbClr val="008000"/>
                </a:solidFill>
                <a:latin typeface="Times New Roman" pitchFamily="18" charset="0"/>
                <a:ea typeface="黑体" pitchFamily="49" charset="-122"/>
                <a:sym typeface="Times New Roman" pitchFamily="18" charset="0"/>
              </a:rPr>
              <a:t> </a:t>
            </a:r>
            <a:r>
              <a:rPr lang="zh-CN" altLang="en-US" sz="1400" dirty="0">
                <a:solidFill>
                  <a:srgbClr val="C00000"/>
                </a:solidFill>
                <a:ea typeface="黑体" pitchFamily="49" charset="-122"/>
                <a:sym typeface="Times New Roman" pitchFamily="18" charset="0"/>
              </a:rPr>
              <a:t>“</a:t>
            </a:r>
            <a:r>
              <a:rPr lang="zh-CN" altLang="en-US" sz="1400" dirty="0">
                <a:solidFill>
                  <a:srgbClr val="C00000"/>
                </a:solidFill>
                <a:latin typeface="Times New Roman" pitchFamily="18" charset="0"/>
                <a:ea typeface="黑体" pitchFamily="49" charset="-122"/>
                <a:sym typeface="Times New Roman" pitchFamily="18" charset="0"/>
              </a:rPr>
              <a:t>万米深井钻探装备研制</a:t>
            </a:r>
            <a:r>
              <a:rPr lang="zh-CN" altLang="en-US" sz="1400" dirty="0">
                <a:solidFill>
                  <a:srgbClr val="C00000"/>
                </a:solidFill>
                <a:ea typeface="黑体" pitchFamily="49" charset="-122"/>
                <a:sym typeface="Times New Roman" pitchFamily="18" charset="0"/>
              </a:rPr>
              <a:t>”</a:t>
            </a:r>
            <a:r>
              <a:rPr lang="zh-CN" altLang="en-US" sz="1400" dirty="0">
                <a:solidFill>
                  <a:srgbClr val="C00000"/>
                </a:solidFill>
                <a:latin typeface="Times New Roman" pitchFamily="18" charset="0"/>
                <a:ea typeface="黑体" pitchFamily="49" charset="-122"/>
                <a:sym typeface="Times New Roman" pitchFamily="18" charset="0"/>
              </a:rPr>
              <a:t>课题</a:t>
            </a:r>
            <a:r>
              <a:rPr lang="zh-CN" altLang="en-US" sz="1400" dirty="0">
                <a:solidFill>
                  <a:srgbClr val="000000"/>
                </a:solidFill>
                <a:latin typeface="华文隶书" pitchFamily="2" charset="-122"/>
                <a:ea typeface="华文隶书" pitchFamily="2" charset="-122"/>
                <a:sym typeface="Times New Roman" pitchFamily="18" charset="0"/>
              </a:rPr>
              <a:t>（国家</a:t>
            </a:r>
            <a:r>
              <a:rPr lang="en-US" sz="1400" dirty="0">
                <a:solidFill>
                  <a:srgbClr val="000000"/>
                </a:solidFill>
                <a:latin typeface="华文隶书" pitchFamily="2" charset="-122"/>
                <a:ea typeface="华文隶书" pitchFamily="2" charset="-122"/>
                <a:sym typeface="Times New Roman" pitchFamily="18" charset="0"/>
              </a:rPr>
              <a:t> </a:t>
            </a:r>
            <a:r>
              <a:rPr lang="en-US" altLang="zh-CN" sz="1400" dirty="0">
                <a:solidFill>
                  <a:srgbClr val="000000"/>
                </a:solidFill>
                <a:latin typeface="华文隶书" pitchFamily="2" charset="-122"/>
                <a:ea typeface="华文隶书" pitchFamily="2" charset="-122"/>
                <a:sym typeface="Times New Roman" pitchFamily="18" charset="0"/>
              </a:rPr>
              <a:t>863</a:t>
            </a:r>
            <a:r>
              <a:rPr lang="zh-CN" altLang="en-US" sz="1400" dirty="0">
                <a:solidFill>
                  <a:srgbClr val="000000"/>
                </a:solidFill>
                <a:latin typeface="华文隶书" pitchFamily="2" charset="-122"/>
                <a:ea typeface="华文隶书" pitchFamily="2" charset="-122"/>
                <a:sym typeface="Times New Roman" pitchFamily="18" charset="0"/>
              </a:rPr>
              <a:t>计划，编号</a:t>
            </a:r>
            <a:r>
              <a:rPr lang="en-US" altLang="zh-CN" sz="1400" dirty="0">
                <a:solidFill>
                  <a:srgbClr val="000000"/>
                </a:solidFill>
                <a:latin typeface="华文隶书" pitchFamily="2" charset="-122"/>
                <a:ea typeface="华文隶书" pitchFamily="2" charset="-122"/>
                <a:sym typeface="Times New Roman" pitchFamily="18" charset="0"/>
              </a:rPr>
              <a:t>2006AA06110</a:t>
            </a:r>
            <a:r>
              <a:rPr lang="zh-CN" altLang="en-US" sz="1400" dirty="0">
                <a:solidFill>
                  <a:srgbClr val="000000"/>
                </a:solidFill>
                <a:latin typeface="华文隶书" pitchFamily="2" charset="-122"/>
                <a:ea typeface="华文隶书" pitchFamily="2" charset="-122"/>
                <a:sym typeface="Times New Roman" pitchFamily="18" charset="0"/>
              </a:rPr>
              <a:t>）</a:t>
            </a:r>
            <a:r>
              <a:rPr lang="zh-CN" altLang="en-US" sz="1400" dirty="0">
                <a:solidFill>
                  <a:srgbClr val="000000"/>
                </a:solidFill>
                <a:latin typeface="Times New Roman" pitchFamily="18" charset="0"/>
                <a:ea typeface="黑体" pitchFamily="49" charset="-122"/>
                <a:sym typeface="Times New Roman" pitchFamily="18" charset="0"/>
              </a:rPr>
              <a:t>，</a:t>
            </a:r>
            <a:r>
              <a:rPr lang="zh-CN" altLang="en-US" sz="1400" dirty="0">
                <a:solidFill>
                  <a:srgbClr val="000000"/>
                </a:solidFill>
                <a:latin typeface="黑体" pitchFamily="49" charset="-122"/>
                <a:ea typeface="黑体" pitchFamily="49" charset="-122"/>
                <a:sym typeface="Times New Roman" pitchFamily="18" charset="0"/>
              </a:rPr>
              <a:t>验收</a:t>
            </a:r>
            <a:r>
              <a:rPr lang="zh-CN" altLang="en-US" sz="1400" dirty="0">
                <a:latin typeface="黑体" pitchFamily="49" charset="-122"/>
                <a:ea typeface="黑体" pitchFamily="49" charset="-122"/>
              </a:rPr>
              <a:t>专家组认为：填补国家大型钻机空白，是展示我国石油钻机发展水平的一项重大成果。但报告</a:t>
            </a:r>
            <a:r>
              <a:rPr lang="zh-CN" altLang="en-US" sz="1400" dirty="0">
                <a:solidFill>
                  <a:srgbClr val="000000"/>
                </a:solidFill>
                <a:latin typeface="黑体" pitchFamily="49" charset="-122"/>
                <a:ea typeface="黑体" pitchFamily="49" charset="-122"/>
                <a:sym typeface="Times New Roman" pitchFamily="18" charset="0"/>
              </a:rPr>
              <a:t>技术内容</a:t>
            </a:r>
            <a:r>
              <a:rPr lang="zh-CN" altLang="en-US" sz="1400" dirty="0">
                <a:solidFill>
                  <a:srgbClr val="FF0000"/>
                </a:solidFill>
                <a:latin typeface="黑体" pitchFamily="49" charset="-122"/>
                <a:ea typeface="黑体" pitchFamily="49" charset="-122"/>
                <a:sym typeface="Times New Roman" pitchFamily="18" charset="0"/>
              </a:rPr>
              <a:t>篇幅不到</a:t>
            </a:r>
            <a:r>
              <a:rPr lang="en-US" altLang="zh-CN" sz="1400" dirty="0">
                <a:solidFill>
                  <a:srgbClr val="FF0000"/>
                </a:solidFill>
                <a:latin typeface="黑体" pitchFamily="49" charset="-122"/>
                <a:ea typeface="黑体" pitchFamily="49" charset="-122"/>
                <a:sym typeface="Times New Roman" pitchFamily="18" charset="0"/>
              </a:rPr>
              <a:t>90</a:t>
            </a:r>
            <a:r>
              <a:rPr lang="zh-CN" altLang="en-US" sz="1400" dirty="0">
                <a:solidFill>
                  <a:srgbClr val="FF0000"/>
                </a:solidFill>
                <a:latin typeface="黑体" pitchFamily="49" charset="-122"/>
                <a:ea typeface="黑体" pitchFamily="49" charset="-122"/>
                <a:sym typeface="Times New Roman" pitchFamily="18" charset="0"/>
              </a:rPr>
              <a:t>页</a:t>
            </a:r>
            <a:r>
              <a:rPr lang="zh-CN" altLang="en-US" sz="1400" dirty="0">
                <a:solidFill>
                  <a:srgbClr val="000000"/>
                </a:solidFill>
                <a:latin typeface="黑体" pitchFamily="49" charset="-122"/>
                <a:ea typeface="黑体" pitchFamily="49" charset="-122"/>
                <a:sym typeface="Times New Roman" pitchFamily="18" charset="0"/>
              </a:rPr>
              <a:t>，没有对实际经历的</a:t>
            </a:r>
            <a:r>
              <a:rPr lang="zh-CN" altLang="en-US" sz="1400" dirty="0">
                <a:solidFill>
                  <a:srgbClr val="FF0000"/>
                </a:solidFill>
                <a:latin typeface="黑体" pitchFamily="49" charset="-122"/>
                <a:ea typeface="黑体" pitchFamily="49" charset="-122"/>
                <a:sym typeface="Times New Roman" pitchFamily="18" charset="0"/>
              </a:rPr>
              <a:t>近百次焊接试验</a:t>
            </a:r>
            <a:r>
              <a:rPr lang="zh-CN" altLang="en-US" sz="1400" dirty="0">
                <a:solidFill>
                  <a:srgbClr val="000000"/>
                </a:solidFill>
                <a:latin typeface="黑体" pitchFamily="49" charset="-122"/>
                <a:ea typeface="黑体" pitchFamily="49" charset="-122"/>
                <a:sym typeface="Times New Roman" pitchFamily="18" charset="0"/>
              </a:rPr>
              <a:t>进行描述。</a:t>
            </a:r>
            <a:endParaRPr lang="en-US" sz="1400" dirty="0">
              <a:solidFill>
                <a:srgbClr val="000000"/>
              </a:solidFill>
              <a:latin typeface="黑体" pitchFamily="49" charset="-122"/>
              <a:ea typeface="黑体" pitchFamily="49" charset="-122"/>
              <a:sym typeface="Times New Roman" pitchFamily="18" charset="0"/>
            </a:endParaRPr>
          </a:p>
          <a:p>
            <a:pPr eaLnBrk="0" hangingPunct="0">
              <a:lnSpc>
                <a:spcPct val="125000"/>
              </a:lnSpc>
              <a:spcBef>
                <a:spcPts val="600"/>
              </a:spcBef>
              <a:spcAft>
                <a:spcPts val="600"/>
              </a:spcAft>
              <a:buFont typeface="Arial" pitchFamily="34" charset="0"/>
              <a:buNone/>
            </a:pPr>
            <a:r>
              <a:rPr lang="zh-CN" altLang="en-US" sz="1400" dirty="0">
                <a:solidFill>
                  <a:srgbClr val="008000"/>
                </a:solidFill>
                <a:latin typeface="Times New Roman" pitchFamily="18" charset="0"/>
                <a:ea typeface="黑体" pitchFamily="49" charset="-122"/>
                <a:sym typeface="Times New Roman" pitchFamily="18" charset="0"/>
              </a:rPr>
              <a:t>（美）</a:t>
            </a:r>
            <a:r>
              <a:rPr lang="zh-CN" altLang="en-US" sz="1400" dirty="0">
                <a:solidFill>
                  <a:srgbClr val="C00000"/>
                </a:solidFill>
                <a:ea typeface="黑体" pitchFamily="49" charset="-122"/>
                <a:sym typeface="Times New Roman" pitchFamily="18" charset="0"/>
              </a:rPr>
              <a:t>“</a:t>
            </a:r>
            <a:r>
              <a:rPr lang="zh-CN" altLang="en-US" sz="1400" dirty="0">
                <a:solidFill>
                  <a:srgbClr val="C00000"/>
                </a:solidFill>
                <a:latin typeface="Times New Roman" pitchFamily="18" charset="0"/>
                <a:ea typeface="黑体" pitchFamily="49" charset="-122"/>
                <a:sym typeface="Times New Roman" pitchFamily="18" charset="0"/>
              </a:rPr>
              <a:t>莫霍钻探计划</a:t>
            </a:r>
            <a:r>
              <a:rPr lang="zh-CN" altLang="en-US" sz="1400" dirty="0">
                <a:solidFill>
                  <a:srgbClr val="C00000"/>
                </a:solidFill>
                <a:ea typeface="黑体" pitchFamily="49" charset="-122"/>
                <a:sym typeface="Times New Roman" pitchFamily="18" charset="0"/>
              </a:rPr>
              <a:t>”</a:t>
            </a:r>
            <a:r>
              <a:rPr lang="zh-CN" altLang="en-US" sz="1400" dirty="0">
                <a:solidFill>
                  <a:srgbClr val="C00000"/>
                </a:solidFill>
                <a:latin typeface="Times New Roman" pitchFamily="18" charset="0"/>
                <a:ea typeface="黑体" pitchFamily="49" charset="-122"/>
                <a:sym typeface="Times New Roman" pitchFamily="18" charset="0"/>
              </a:rPr>
              <a:t>课题</a:t>
            </a:r>
            <a:r>
              <a:rPr lang="zh-CN" altLang="en-US" sz="1400" dirty="0">
                <a:solidFill>
                  <a:srgbClr val="000000"/>
                </a:solidFill>
                <a:latin typeface="华文隶书" pitchFamily="2" charset="-122"/>
                <a:ea typeface="华文隶书" pitchFamily="2" charset="-122"/>
                <a:sym typeface="Times New Roman" pitchFamily="18" charset="0"/>
              </a:rPr>
              <a:t>（</a:t>
            </a:r>
            <a:r>
              <a:rPr lang="en-US" altLang="zh-CN" sz="1400" dirty="0">
                <a:solidFill>
                  <a:srgbClr val="000000"/>
                </a:solidFill>
                <a:latin typeface="华文隶书" pitchFamily="2" charset="-122"/>
                <a:ea typeface="华文隶书" pitchFamily="2" charset="-122"/>
                <a:sym typeface="Times New Roman" pitchFamily="18" charset="0"/>
              </a:rPr>
              <a:t>Mohole Project</a:t>
            </a:r>
            <a:r>
              <a:rPr lang="zh-CN" altLang="en-US" sz="1400" dirty="0">
                <a:solidFill>
                  <a:srgbClr val="000000"/>
                </a:solidFill>
                <a:latin typeface="华文隶书" pitchFamily="2" charset="-122"/>
                <a:ea typeface="华文隶书" pitchFamily="2" charset="-122"/>
                <a:sym typeface="Times New Roman" pitchFamily="18" charset="0"/>
              </a:rPr>
              <a:t>，由美国自然科学基金会资助）</a:t>
            </a:r>
            <a:r>
              <a:rPr lang="zh-CN" altLang="en-US" sz="1400" dirty="0">
                <a:solidFill>
                  <a:srgbClr val="000000"/>
                </a:solidFill>
                <a:latin typeface="Times New Roman" pitchFamily="18" charset="0"/>
                <a:ea typeface="黑体" pitchFamily="49" charset="-122"/>
                <a:sym typeface="Times New Roman" pitchFamily="18" charset="0"/>
              </a:rPr>
              <a:t>，</a:t>
            </a:r>
            <a:r>
              <a:rPr lang="zh-CN" altLang="en-US" sz="1400" dirty="0">
                <a:solidFill>
                  <a:srgbClr val="000000"/>
                </a:solidFill>
                <a:latin typeface="黑体" pitchFamily="49" charset="-122"/>
                <a:ea typeface="黑体" pitchFamily="49" charset="-122"/>
                <a:sym typeface="Times New Roman" pitchFamily="18" charset="0"/>
              </a:rPr>
              <a:t>该项目在执行期间，产生了</a:t>
            </a:r>
            <a:r>
              <a:rPr lang="zh-CN" altLang="en-US" sz="1400" dirty="0">
                <a:solidFill>
                  <a:srgbClr val="FF0000"/>
                </a:solidFill>
                <a:latin typeface="黑体" pitchFamily="49" charset="-122"/>
                <a:ea typeface="黑体" pitchFamily="49" charset="-122"/>
                <a:sym typeface="Times New Roman" pitchFamily="18" charset="0"/>
              </a:rPr>
              <a:t>几十份</a:t>
            </a:r>
            <a:r>
              <a:rPr lang="zh-CN" altLang="en-US" sz="1400" dirty="0">
                <a:solidFill>
                  <a:srgbClr val="000000"/>
                </a:solidFill>
                <a:latin typeface="黑体" pitchFamily="49" charset="-122"/>
                <a:ea typeface="黑体" pitchFamily="49" charset="-122"/>
                <a:sym typeface="Times New Roman" pitchFamily="18" charset="0"/>
              </a:rPr>
              <a:t>科技报告，包括</a:t>
            </a:r>
            <a:r>
              <a:rPr lang="zh-CN" altLang="en-US" sz="1600" b="1" dirty="0">
                <a:solidFill>
                  <a:srgbClr val="FF0000"/>
                </a:solidFill>
                <a:latin typeface="华文新魏" pitchFamily="2" charset="-122"/>
                <a:ea typeface="华文新魏" pitchFamily="2" charset="-122"/>
                <a:sym typeface="Times New Roman" pitchFamily="18" charset="0"/>
              </a:rPr>
              <a:t>研究分析报告、技术进展报告、最终报告</a:t>
            </a:r>
            <a:r>
              <a:rPr lang="zh-CN" altLang="en-US" sz="1400" dirty="0">
                <a:solidFill>
                  <a:srgbClr val="000000"/>
                </a:solidFill>
                <a:latin typeface="黑体" pitchFamily="49" charset="-122"/>
                <a:ea typeface="黑体" pitchFamily="49" charset="-122"/>
                <a:sym typeface="Times New Roman" pitchFamily="18" charset="0"/>
              </a:rPr>
              <a:t>等，很多报告篇幅都在</a:t>
            </a:r>
            <a:r>
              <a:rPr lang="en-US" altLang="zh-CN" sz="1400" dirty="0">
                <a:solidFill>
                  <a:srgbClr val="000000"/>
                </a:solidFill>
                <a:latin typeface="黑体" pitchFamily="49" charset="-122"/>
                <a:ea typeface="黑体" pitchFamily="49" charset="-122"/>
                <a:sym typeface="Times New Roman" pitchFamily="18" charset="0"/>
              </a:rPr>
              <a:t>100</a:t>
            </a:r>
            <a:r>
              <a:rPr lang="zh-CN" altLang="en-US" sz="1400" dirty="0">
                <a:solidFill>
                  <a:srgbClr val="000000"/>
                </a:solidFill>
                <a:latin typeface="黑体" pitchFamily="49" charset="-122"/>
                <a:ea typeface="黑体" pitchFamily="49" charset="-122"/>
                <a:sym typeface="Times New Roman" pitchFamily="18" charset="0"/>
              </a:rPr>
              <a:t>页、</a:t>
            </a:r>
            <a:r>
              <a:rPr lang="en-US" altLang="zh-CN" sz="1400" dirty="0">
                <a:solidFill>
                  <a:srgbClr val="000000"/>
                </a:solidFill>
                <a:latin typeface="黑体" pitchFamily="49" charset="-122"/>
                <a:ea typeface="黑体" pitchFamily="49" charset="-122"/>
                <a:sym typeface="Times New Roman" pitchFamily="18" charset="0"/>
              </a:rPr>
              <a:t>200</a:t>
            </a:r>
            <a:r>
              <a:rPr lang="zh-CN" altLang="en-US" sz="1400" dirty="0">
                <a:solidFill>
                  <a:srgbClr val="000000"/>
                </a:solidFill>
                <a:latin typeface="黑体" pitchFamily="49" charset="-122"/>
                <a:ea typeface="黑体" pitchFamily="49" charset="-122"/>
                <a:sym typeface="Times New Roman" pitchFamily="18" charset="0"/>
              </a:rPr>
              <a:t>页以上，技术内容详实，以下是其中的</a:t>
            </a:r>
            <a:r>
              <a:rPr lang="en-US" altLang="zh-CN" sz="1400" dirty="0">
                <a:solidFill>
                  <a:srgbClr val="000000"/>
                </a:solidFill>
                <a:latin typeface="黑体" pitchFamily="49" charset="-122"/>
                <a:ea typeface="黑体" pitchFamily="49" charset="-122"/>
                <a:sym typeface="Times New Roman" pitchFamily="18" charset="0"/>
              </a:rPr>
              <a:t>5</a:t>
            </a:r>
            <a:r>
              <a:rPr lang="zh-CN" altLang="en-US" sz="1400" dirty="0">
                <a:solidFill>
                  <a:srgbClr val="000000"/>
                </a:solidFill>
                <a:latin typeface="黑体" pitchFamily="49" charset="-122"/>
                <a:ea typeface="黑体" pitchFamily="49" charset="-122"/>
                <a:sym typeface="Times New Roman" pitchFamily="18" charset="0"/>
              </a:rPr>
              <a:t>份科技报告。</a:t>
            </a:r>
            <a:endParaRPr lang="zh-CN" altLang="en-US" sz="1400" dirty="0">
              <a:latin typeface="黑体" pitchFamily="49" charset="-122"/>
              <a:ea typeface="黑体" pitchFamily="49" charset="-122"/>
            </a:endParaRPr>
          </a:p>
        </p:txBody>
      </p:sp>
      <p:graphicFrame>
        <p:nvGraphicFramePr>
          <p:cNvPr id="4" name="Group 2"/>
          <p:cNvGraphicFramePr>
            <a:graphicFrameLocks noGrp="1"/>
          </p:cNvGraphicFramePr>
          <p:nvPr/>
        </p:nvGraphicFramePr>
        <p:xfrm>
          <a:off x="777346" y="2794000"/>
          <a:ext cx="5500727" cy="1828800"/>
        </p:xfrm>
        <a:graphic>
          <a:graphicData uri="http://schemas.openxmlformats.org/drawingml/2006/table">
            <a:tbl>
              <a:tblPr/>
              <a:tblGrid>
                <a:gridCol w="4526416"/>
                <a:gridCol w="974311"/>
              </a:tblGrid>
              <a:tr h="357188">
                <a:tc>
                  <a:txBody>
                    <a:bodyPr/>
                    <a:lstStyle/>
                    <a:p>
                      <a:pPr marL="0" marR="0" lvl="0" indent="0" algn="l" defTabSz="914400" rtl="0" eaLnBrk="1" fontAlgn="ctr" latinLnBrk="0" hangingPunct="1">
                        <a:lnSpc>
                          <a:spcPct val="150000"/>
                        </a:lnSpc>
                        <a:spcBef>
                          <a:spcPct val="0"/>
                        </a:spcBef>
                        <a:spcAft>
                          <a:spcPct val="0"/>
                        </a:spcAft>
                        <a:buClr>
                          <a:schemeClr val="tx2"/>
                        </a:buClr>
                        <a:buSzPct val="100000"/>
                        <a:buFont typeface="Wingdings 2" pitchFamily="18" charset="2"/>
                        <a:buNone/>
                        <a:tabLst/>
                      </a:pP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截止至</a:t>
                      </a:r>
                      <a:r>
                        <a:rPr kumimoji="0" 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1964</a:t>
                      </a: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年</a:t>
                      </a:r>
                      <a:r>
                        <a:rPr kumimoji="0" 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10</a:t>
                      </a: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月</a:t>
                      </a:r>
                      <a:r>
                        <a:rPr kumimoji="0" 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15</a:t>
                      </a: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日的科技进展报告</a:t>
                      </a:r>
                      <a:endParaRPr kumimoji="0" lang="zh-CN" altLang="en-US" sz="1600" b="1" i="0" u="none" strike="noStrike" cap="none" normalizeH="0" baseline="0" dirty="0" smtClean="0">
                        <a:ln>
                          <a:noFill/>
                        </a:ln>
                        <a:solidFill>
                          <a:schemeClr val="tx1"/>
                        </a:solidFill>
                        <a:effectLst/>
                        <a:latin typeface="Franklin Gothic Book" pitchFamily="34" charset="0"/>
                        <a:ea typeface="黑体" pitchFamily="49" charset="-122"/>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50000"/>
                        </a:lnSpc>
                        <a:spcBef>
                          <a:spcPct val="0"/>
                        </a:spcBef>
                        <a:spcAft>
                          <a:spcPct val="0"/>
                        </a:spcAft>
                        <a:buClr>
                          <a:schemeClr val="tx2"/>
                        </a:buClr>
                        <a:buSzPct val="100000"/>
                        <a:buFont typeface="Wingdings 2" pitchFamily="18" charset="2"/>
                        <a:buNone/>
                        <a:tabLst/>
                      </a:pPr>
                      <a:r>
                        <a:rPr kumimoji="0" 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131</a:t>
                      </a: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页</a:t>
                      </a:r>
                      <a:endParaRPr kumimoji="0" lang="zh-CN" altLang="en-US" sz="1600" b="1" i="0" u="none" strike="noStrike" cap="none" normalizeH="0" baseline="0" dirty="0" smtClean="0">
                        <a:ln>
                          <a:noFill/>
                        </a:ln>
                        <a:solidFill>
                          <a:schemeClr val="tx1"/>
                        </a:solidFill>
                        <a:effectLst/>
                        <a:latin typeface="Franklin Gothic Book" pitchFamily="34" charset="0"/>
                        <a:ea typeface="黑体" pitchFamily="49" charset="-122"/>
                      </a:endParaRPr>
                    </a:p>
                  </a:txBody>
                  <a:tcPr marL="0" marR="0" marT="0" marB="0" anchor="ctr" horzOverflow="overflow">
                    <a:lnL>
                      <a:noFill/>
                    </a:lnL>
                    <a:lnR>
                      <a:noFill/>
                    </a:lnR>
                    <a:lnT>
                      <a:noFill/>
                    </a:lnT>
                    <a:lnB>
                      <a:noFill/>
                    </a:lnB>
                    <a:lnTlToBr>
                      <a:noFill/>
                    </a:lnTlToBr>
                    <a:lnBlToTr>
                      <a:noFill/>
                    </a:lnBlToTr>
                    <a:noFill/>
                  </a:tcPr>
                </a:tc>
              </a:tr>
              <a:tr h="277180">
                <a:tc>
                  <a:txBody>
                    <a:bodyPr/>
                    <a:lstStyle/>
                    <a:p>
                      <a:pPr marL="0" marR="0" lvl="0" indent="0" algn="l" defTabSz="914400" rtl="0" eaLnBrk="1" fontAlgn="ctr" latinLnBrk="0" hangingPunct="1">
                        <a:lnSpc>
                          <a:spcPct val="150000"/>
                        </a:lnSpc>
                        <a:spcBef>
                          <a:spcPct val="0"/>
                        </a:spcBef>
                        <a:spcAft>
                          <a:spcPct val="0"/>
                        </a:spcAft>
                        <a:buClr>
                          <a:schemeClr val="tx2"/>
                        </a:buClr>
                        <a:buSzPct val="100000"/>
                        <a:buFont typeface="Wingdings 2" pitchFamily="18" charset="2"/>
                        <a:buNone/>
                        <a:tabLst/>
                      </a:pPr>
                      <a:r>
                        <a:rPr kumimoji="0" lang="zh-CN"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莫霍平台下车体和舱壁之间的稳定性分析</a:t>
                      </a:r>
                      <a:endParaRPr kumimoji="0" lang="zh-CN" sz="1600" b="1" i="0" u="none" strike="noStrike" cap="none" normalizeH="0" baseline="0" dirty="0" smtClean="0">
                        <a:ln>
                          <a:noFill/>
                        </a:ln>
                        <a:solidFill>
                          <a:schemeClr val="tx1"/>
                        </a:solidFill>
                        <a:effectLst/>
                        <a:latin typeface="Franklin Gothic Book" pitchFamily="34" charset="0"/>
                        <a:ea typeface="黑体" pitchFamily="49" charset="-122"/>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50000"/>
                        </a:lnSpc>
                        <a:spcBef>
                          <a:spcPct val="0"/>
                        </a:spcBef>
                        <a:spcAft>
                          <a:spcPct val="0"/>
                        </a:spcAft>
                        <a:buClr>
                          <a:schemeClr val="tx2"/>
                        </a:buClr>
                        <a:buSzPct val="100000"/>
                        <a:buFont typeface="Wingdings 2" pitchFamily="18" charset="2"/>
                        <a:buNone/>
                        <a:tabLst/>
                      </a:pPr>
                      <a:r>
                        <a:rPr kumimoji="0" 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229</a:t>
                      </a: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页</a:t>
                      </a:r>
                      <a:endParaRPr kumimoji="0" lang="zh-CN" altLang="en-US" sz="1600" b="1" i="0" u="none" strike="noStrike" cap="none" normalizeH="0" baseline="0" dirty="0" smtClean="0">
                        <a:ln>
                          <a:noFill/>
                        </a:ln>
                        <a:solidFill>
                          <a:schemeClr val="tx1"/>
                        </a:solidFill>
                        <a:effectLst/>
                        <a:latin typeface="Franklin Gothic Book" pitchFamily="34" charset="0"/>
                        <a:ea typeface="黑体" pitchFamily="49" charset="-122"/>
                      </a:endParaRPr>
                    </a:p>
                  </a:txBody>
                  <a:tcPr marL="0" marR="0" marT="0" marB="0" anchor="ctr" horzOverflow="overflow">
                    <a:lnL>
                      <a:noFill/>
                    </a:lnL>
                    <a:lnR>
                      <a:noFill/>
                    </a:lnR>
                    <a:lnT>
                      <a:noFill/>
                    </a:lnT>
                    <a:lnB>
                      <a:noFill/>
                    </a:lnB>
                    <a:lnTlToBr>
                      <a:noFill/>
                    </a:lnTlToBr>
                    <a:lnBlToTr>
                      <a:noFill/>
                    </a:lnBlToTr>
                    <a:noFill/>
                  </a:tcPr>
                </a:tc>
              </a:tr>
              <a:tr h="340048">
                <a:tc>
                  <a:txBody>
                    <a:bodyPr/>
                    <a:lstStyle/>
                    <a:p>
                      <a:pPr marL="0" marR="0" lvl="0" indent="0" algn="l" defTabSz="914400" rtl="0" eaLnBrk="1" fontAlgn="ctr" latinLnBrk="0" hangingPunct="1">
                        <a:lnSpc>
                          <a:spcPct val="150000"/>
                        </a:lnSpc>
                        <a:spcBef>
                          <a:spcPct val="0"/>
                        </a:spcBef>
                        <a:spcAft>
                          <a:spcPct val="0"/>
                        </a:spcAft>
                        <a:buClr>
                          <a:schemeClr val="tx2"/>
                        </a:buClr>
                        <a:buSzPct val="100000"/>
                        <a:buFont typeface="Wingdings 2" pitchFamily="18" charset="2"/>
                        <a:buNone/>
                        <a:tabLst/>
                      </a:pP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截止至</a:t>
                      </a:r>
                      <a:r>
                        <a:rPr kumimoji="0" 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1966</a:t>
                      </a: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年</a:t>
                      </a:r>
                      <a:r>
                        <a:rPr kumimoji="0" 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8</a:t>
                      </a: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月</a:t>
                      </a:r>
                      <a:r>
                        <a:rPr kumimoji="0" 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25</a:t>
                      </a: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日的莫霍钻台建设情况</a:t>
                      </a:r>
                      <a:endParaRPr kumimoji="0" lang="zh-CN" altLang="en-US" sz="1600" b="1" i="0" u="none" strike="noStrike" cap="none" normalizeH="0" baseline="0" dirty="0" smtClean="0">
                        <a:ln>
                          <a:noFill/>
                        </a:ln>
                        <a:solidFill>
                          <a:schemeClr val="tx1"/>
                        </a:solidFill>
                        <a:effectLst/>
                        <a:latin typeface="Franklin Gothic Book" pitchFamily="34" charset="0"/>
                        <a:ea typeface="黑体" pitchFamily="49" charset="-122"/>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50000"/>
                        </a:lnSpc>
                        <a:spcBef>
                          <a:spcPct val="0"/>
                        </a:spcBef>
                        <a:spcAft>
                          <a:spcPct val="0"/>
                        </a:spcAft>
                        <a:buClr>
                          <a:schemeClr val="tx2"/>
                        </a:buClr>
                        <a:buSzPct val="100000"/>
                        <a:buFont typeface="Wingdings 2" pitchFamily="18" charset="2"/>
                        <a:buNone/>
                        <a:tabLst/>
                      </a:pPr>
                      <a:r>
                        <a:rPr kumimoji="0" 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138</a:t>
                      </a: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页</a:t>
                      </a:r>
                      <a:endParaRPr kumimoji="0" lang="zh-CN" altLang="en-US" sz="1600" b="1" i="0" u="none" strike="noStrike" cap="none" normalizeH="0" baseline="0" dirty="0" smtClean="0">
                        <a:ln>
                          <a:noFill/>
                        </a:ln>
                        <a:solidFill>
                          <a:schemeClr val="tx1"/>
                        </a:solidFill>
                        <a:effectLst/>
                        <a:latin typeface="Franklin Gothic Book" pitchFamily="34" charset="0"/>
                        <a:ea typeface="黑体" pitchFamily="49" charset="-122"/>
                      </a:endParaRPr>
                    </a:p>
                  </a:txBody>
                  <a:tcPr marL="0" marR="0" marT="0" marB="0" anchor="ctr" horzOverflow="overflow">
                    <a:lnL>
                      <a:noFill/>
                    </a:lnL>
                    <a:lnR>
                      <a:noFill/>
                    </a:lnR>
                    <a:lnT>
                      <a:noFill/>
                    </a:lnT>
                    <a:lnB>
                      <a:noFill/>
                    </a:lnB>
                    <a:lnTlToBr>
                      <a:noFill/>
                    </a:lnTlToBr>
                    <a:lnBlToTr>
                      <a:noFill/>
                    </a:lnBlToTr>
                    <a:noFill/>
                  </a:tcPr>
                </a:tc>
              </a:tr>
              <a:tr h="331478">
                <a:tc>
                  <a:txBody>
                    <a:bodyPr/>
                    <a:lstStyle/>
                    <a:p>
                      <a:pPr marL="0" marR="0" lvl="0" indent="0" algn="l" defTabSz="914400" rtl="0" eaLnBrk="1" fontAlgn="ctr" latinLnBrk="0" hangingPunct="1">
                        <a:lnSpc>
                          <a:spcPct val="150000"/>
                        </a:lnSpc>
                        <a:spcBef>
                          <a:spcPct val="0"/>
                        </a:spcBef>
                        <a:spcAft>
                          <a:spcPct val="0"/>
                        </a:spcAft>
                        <a:buClr>
                          <a:schemeClr val="tx2"/>
                        </a:buClr>
                        <a:buSzPct val="100000"/>
                        <a:buFont typeface="Wingdings 2" pitchFamily="18" charset="2"/>
                        <a:buNone/>
                        <a:tabLst/>
                      </a:pPr>
                      <a:r>
                        <a:rPr kumimoji="0" lang="zh-CN"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莫霍钻台结构项目实施计划</a:t>
                      </a:r>
                      <a:endParaRPr kumimoji="0" lang="zh-CN" sz="1600" b="1" i="0" u="none" strike="noStrike" cap="none" normalizeH="0" baseline="0" dirty="0" smtClean="0">
                        <a:ln>
                          <a:noFill/>
                        </a:ln>
                        <a:solidFill>
                          <a:schemeClr val="tx1"/>
                        </a:solidFill>
                        <a:effectLst/>
                        <a:latin typeface="Franklin Gothic Book" pitchFamily="34" charset="0"/>
                        <a:ea typeface="黑体" pitchFamily="49" charset="-122"/>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50000"/>
                        </a:lnSpc>
                        <a:spcBef>
                          <a:spcPct val="0"/>
                        </a:spcBef>
                        <a:spcAft>
                          <a:spcPct val="0"/>
                        </a:spcAft>
                        <a:buClr>
                          <a:schemeClr val="tx2"/>
                        </a:buClr>
                        <a:buSzPct val="100000"/>
                        <a:buFont typeface="Wingdings 2" pitchFamily="18" charset="2"/>
                        <a:buNone/>
                        <a:tabLst/>
                      </a:pPr>
                      <a:r>
                        <a:rPr kumimoji="0" lang="en-US" sz="1600" b="1" i="0" u="none" strike="noStrike" cap="none" normalizeH="0" baseline="0" smtClean="0">
                          <a:ln>
                            <a:noFill/>
                          </a:ln>
                          <a:solidFill>
                            <a:schemeClr val="tx1"/>
                          </a:solidFill>
                          <a:effectLst/>
                          <a:latin typeface="微软雅黑" pitchFamily="34" charset="-122"/>
                          <a:ea typeface="微软雅黑" pitchFamily="34" charset="-122"/>
                          <a:sym typeface="微软雅黑" pitchFamily="34" charset="-122"/>
                        </a:rPr>
                        <a:t>212</a:t>
                      </a:r>
                      <a:r>
                        <a:rPr kumimoji="0" lang="zh-CN" altLang="en-US" sz="1600" b="1" i="0" u="none" strike="noStrike" cap="none" normalizeH="0" baseline="0" smtClean="0">
                          <a:ln>
                            <a:noFill/>
                          </a:ln>
                          <a:solidFill>
                            <a:schemeClr val="tx1"/>
                          </a:solidFill>
                          <a:effectLst/>
                          <a:latin typeface="微软雅黑" pitchFamily="34" charset="-122"/>
                          <a:ea typeface="微软雅黑" pitchFamily="34" charset="-122"/>
                          <a:sym typeface="微软雅黑" pitchFamily="34" charset="-122"/>
                        </a:rPr>
                        <a:t>页</a:t>
                      </a:r>
                      <a:endParaRPr kumimoji="0" lang="zh-CN" altLang="en-US" sz="1600" b="1" i="0" u="none" strike="noStrike" cap="none" normalizeH="0" baseline="0" smtClean="0">
                        <a:ln>
                          <a:noFill/>
                        </a:ln>
                        <a:solidFill>
                          <a:schemeClr val="tx1"/>
                        </a:solidFill>
                        <a:effectLst/>
                        <a:latin typeface="Franklin Gothic Book" pitchFamily="34" charset="0"/>
                        <a:ea typeface="黑体" pitchFamily="49" charset="-122"/>
                      </a:endParaRPr>
                    </a:p>
                  </a:txBody>
                  <a:tcPr marL="0" marR="0" marT="0" marB="0" anchor="ctr" horzOverflow="overflow">
                    <a:lnL>
                      <a:noFill/>
                    </a:lnL>
                    <a:lnR>
                      <a:noFill/>
                    </a:lnR>
                    <a:lnT>
                      <a:noFill/>
                    </a:lnT>
                    <a:lnB>
                      <a:noFill/>
                    </a:lnB>
                    <a:lnTlToBr>
                      <a:noFill/>
                    </a:lnTlToBr>
                    <a:lnBlToTr>
                      <a:noFill/>
                    </a:lnBlToTr>
                    <a:noFill/>
                  </a:tcPr>
                </a:tc>
              </a:tr>
              <a:tr h="322908">
                <a:tc>
                  <a:txBody>
                    <a:bodyPr/>
                    <a:lstStyle/>
                    <a:p>
                      <a:pPr marL="0" marR="0" lvl="0" indent="0" algn="l" defTabSz="914400" rtl="0" eaLnBrk="1" fontAlgn="ctr" latinLnBrk="0" hangingPunct="1">
                        <a:lnSpc>
                          <a:spcPct val="150000"/>
                        </a:lnSpc>
                        <a:spcBef>
                          <a:spcPct val="0"/>
                        </a:spcBef>
                        <a:spcAft>
                          <a:spcPct val="0"/>
                        </a:spcAft>
                        <a:buClr>
                          <a:schemeClr val="tx2"/>
                        </a:buClr>
                        <a:buSzPct val="100000"/>
                        <a:buFont typeface="Wingdings 2" pitchFamily="18" charset="2"/>
                        <a:buNone/>
                        <a:tabLst/>
                      </a:pP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第二阶段</a:t>
                      </a:r>
                      <a:r>
                        <a:rPr kumimoji="0" 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A</a:t>
                      </a: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期研究报告：船舶升沉补偿装置</a:t>
                      </a:r>
                      <a:endParaRPr kumimoji="0" lang="zh-CN" altLang="en-US" sz="1600" b="1" i="0" u="none" strike="noStrike" cap="none" normalizeH="0" baseline="0" dirty="0" smtClean="0">
                        <a:ln>
                          <a:noFill/>
                        </a:ln>
                        <a:solidFill>
                          <a:schemeClr val="tx1"/>
                        </a:solidFill>
                        <a:effectLst/>
                        <a:latin typeface="Franklin Gothic Book" pitchFamily="34" charset="0"/>
                        <a:ea typeface="黑体" pitchFamily="49" charset="-122"/>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50000"/>
                        </a:lnSpc>
                        <a:spcBef>
                          <a:spcPct val="0"/>
                        </a:spcBef>
                        <a:spcAft>
                          <a:spcPct val="0"/>
                        </a:spcAft>
                        <a:buClr>
                          <a:schemeClr val="tx2"/>
                        </a:buClr>
                        <a:buSzPct val="100000"/>
                        <a:buFont typeface="Wingdings 2" pitchFamily="18" charset="2"/>
                        <a:buNone/>
                        <a:tabLst/>
                      </a:pPr>
                      <a:r>
                        <a:rPr kumimoji="0" 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136</a:t>
                      </a: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sym typeface="微软雅黑" pitchFamily="34" charset="-122"/>
                        </a:rPr>
                        <a:t>页</a:t>
                      </a:r>
                      <a:endParaRPr kumimoji="0" lang="zh-CN" altLang="en-US" sz="1600" b="1" i="0" u="none" strike="noStrike" cap="none" normalizeH="0" baseline="0" dirty="0" smtClean="0">
                        <a:ln>
                          <a:noFill/>
                        </a:ln>
                        <a:solidFill>
                          <a:schemeClr val="tx1"/>
                        </a:solidFill>
                        <a:effectLst/>
                        <a:latin typeface="Franklin Gothic Book" pitchFamily="34" charset="0"/>
                        <a:ea typeface="黑体" pitchFamily="49" charset="-122"/>
                      </a:endParaRPr>
                    </a:p>
                  </a:txBody>
                  <a:tcPr marL="0" marR="0" marT="0" marB="0" anchor="ctr" horzOverflow="overflow">
                    <a:lnL>
                      <a:noFill/>
                    </a:lnL>
                    <a:lnR>
                      <a:noFill/>
                    </a:lnR>
                    <a:lnT>
                      <a:noFill/>
                    </a:lnT>
                    <a:lnB>
                      <a:noFill/>
                    </a:lnB>
                    <a:lnTlToBr>
                      <a:noFill/>
                    </a:lnTlToBr>
                    <a:lnBlToTr>
                      <a:noFill/>
                    </a:lnBlToTr>
                    <a:noFill/>
                  </a:tcPr>
                </a:tc>
              </a:tr>
            </a:tbl>
          </a:graphicData>
        </a:graphic>
      </p:graphicFrame>
      <p:sp>
        <p:nvSpPr>
          <p:cNvPr id="5" name="圆角矩形 7"/>
          <p:cNvSpPr>
            <a:spLocks noChangeArrowheads="1"/>
          </p:cNvSpPr>
          <p:nvPr/>
        </p:nvSpPr>
        <p:spPr bwMode="auto">
          <a:xfrm>
            <a:off x="420158" y="2797175"/>
            <a:ext cx="5715000" cy="2000250"/>
          </a:xfrm>
          <a:prstGeom prst="roundRect">
            <a:avLst>
              <a:gd name="adj" fmla="val 16667"/>
            </a:avLst>
          </a:prstGeom>
          <a:noFill/>
          <a:ln w="25400">
            <a:solidFill>
              <a:schemeClr val="accent2"/>
            </a:solidFill>
            <a:prstDash val="sysDash"/>
            <a:round/>
            <a:headEnd/>
            <a:tailEnd/>
          </a:ln>
        </p:spPr>
        <p:txBody>
          <a:bodyPr anchor="ctr"/>
          <a:lstStyle/>
          <a:p>
            <a:pPr algn="ctr" eaLnBrk="0" hangingPunct="0">
              <a:buFont typeface="Arial" pitchFamily="34" charset="0"/>
              <a:buNone/>
            </a:pPr>
            <a:endParaRPr lang="zh-CN" altLang="en-US">
              <a:solidFill>
                <a:srgbClr val="000000"/>
              </a:solidFill>
              <a:ea typeface="微软雅黑" pitchFamily="34" charset="-122"/>
            </a:endParaRPr>
          </a:p>
        </p:txBody>
      </p:sp>
      <p:sp>
        <p:nvSpPr>
          <p:cNvPr id="6" name="矩形 5"/>
          <p:cNvSpPr/>
          <p:nvPr/>
        </p:nvSpPr>
        <p:spPr>
          <a:xfrm>
            <a:off x="6341534" y="3014134"/>
            <a:ext cx="2514600" cy="1477328"/>
          </a:xfrm>
          <a:prstGeom prst="rect">
            <a:avLst/>
          </a:prstGeom>
          <a:solidFill>
            <a:schemeClr val="accent6">
              <a:lumMod val="75000"/>
            </a:schemeClr>
          </a:solidFill>
        </p:spPr>
        <p:txBody>
          <a:bodyPr wrap="square">
            <a:spAutoFit/>
          </a:bodyPr>
          <a:lstStyle/>
          <a:p>
            <a:r>
              <a:rPr lang="zh-CN" altLang="en-US" dirty="0" smtClean="0">
                <a:solidFill>
                  <a:srgbClr val="7030A0"/>
                </a:solidFill>
                <a:latin typeface="华文行楷" pitchFamily="2" charset="-122"/>
                <a:ea typeface="华文行楷" pitchFamily="2" charset="-122"/>
              </a:rPr>
              <a:t>现在，我国正从上至下重视科技报告工作，相信在不久的将来，无论是质量还是数量都会有突飞猛进的发展。</a:t>
            </a:r>
            <a:endParaRPr lang="zh-CN" altLang="en-US" dirty="0">
              <a:solidFill>
                <a:srgbClr val="7030A0"/>
              </a:solidFill>
              <a:latin typeface="华文行楷" pitchFamily="2" charset="-122"/>
              <a:ea typeface="华文行楷" pitchFamily="2" charset="-122"/>
            </a:endParaRPr>
          </a:p>
        </p:txBody>
      </p:sp>
    </p:spTree>
    <p:extLst>
      <p:ext uri="{BB962C8B-B14F-4D97-AF65-F5344CB8AC3E}">
        <p14:creationId xmlns:p14="http://schemas.microsoft.com/office/powerpoint/2010/main" xmlns="" val="3204094977"/>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a:grpSpLocks/>
          </p:cNvGrpSpPr>
          <p:nvPr/>
        </p:nvGrpSpPr>
        <p:grpSpPr bwMode="auto">
          <a:xfrm>
            <a:off x="2345267" y="842380"/>
            <a:ext cx="4605866" cy="148220"/>
            <a:chOff x="0" y="0"/>
            <a:chExt cx="3580582" cy="158874"/>
          </a:xfrm>
        </p:grpSpPr>
        <p:grpSp>
          <p:nvGrpSpPr>
            <p:cNvPr id="3" name="组合 61"/>
            <p:cNvGrpSpPr>
              <a:grpSpLocks/>
            </p:cNvGrpSpPr>
            <p:nvPr/>
          </p:nvGrpSpPr>
          <p:grpSpPr bwMode="auto">
            <a:xfrm>
              <a:off x="0" y="0"/>
              <a:ext cx="792088" cy="158874"/>
              <a:chOff x="0" y="0"/>
              <a:chExt cx="792088" cy="158874"/>
            </a:xfrm>
          </p:grpSpPr>
          <p:sp>
            <p:nvSpPr>
              <p:cNvPr id="12" name="直接连接符 70"/>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3" name="直接连接符 71"/>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4" name="直接连接符 72"/>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grpSp>
        <p:grpSp>
          <p:nvGrpSpPr>
            <p:cNvPr id="4" name="组合 62"/>
            <p:cNvGrpSpPr>
              <a:grpSpLocks/>
            </p:cNvGrpSpPr>
            <p:nvPr/>
          </p:nvGrpSpPr>
          <p:grpSpPr bwMode="auto">
            <a:xfrm rot="10800000">
              <a:off x="2788494" y="0"/>
              <a:ext cx="792088" cy="158874"/>
              <a:chOff x="0" y="0"/>
              <a:chExt cx="792088" cy="158874"/>
            </a:xfrm>
          </p:grpSpPr>
          <p:sp>
            <p:nvSpPr>
              <p:cNvPr id="9" name="直接连接符 67"/>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0" name="直接连接符 68"/>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 name="直接连接符 69"/>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grpSp>
      </p:grpSp>
      <p:sp>
        <p:nvSpPr>
          <p:cNvPr id="16" name="矩形 15"/>
          <p:cNvSpPr/>
          <p:nvPr/>
        </p:nvSpPr>
        <p:spPr>
          <a:xfrm>
            <a:off x="643467" y="321217"/>
            <a:ext cx="7890933" cy="461665"/>
          </a:xfrm>
          <a:prstGeom prst="rect">
            <a:avLst/>
          </a:prstGeom>
        </p:spPr>
        <p:txBody>
          <a:bodyPr wrap="square">
            <a:spAutoFit/>
          </a:bodyPr>
          <a:lstStyle/>
          <a:p>
            <a:pPr algn="ctr"/>
            <a:r>
              <a:rPr lang="zh-CN" altLang="en-US" sz="2400" dirty="0" smtClean="0">
                <a:latin typeface="微软雅黑" pitchFamily="34" charset="-122"/>
                <a:ea typeface="微软雅黑" pitchFamily="34" charset="-122"/>
              </a:rPr>
              <a:t>我国科技报告制度建设</a:t>
            </a:r>
            <a:endParaRPr lang="zh-CN" altLang="en-US" sz="2400" dirty="0">
              <a:latin typeface="微软雅黑" pitchFamily="34" charset="-122"/>
              <a:ea typeface="微软雅黑" pitchFamily="34" charset="-122"/>
            </a:endParaRPr>
          </a:p>
        </p:txBody>
      </p:sp>
      <p:sp>
        <p:nvSpPr>
          <p:cNvPr id="17" name="矩形 16"/>
          <p:cNvSpPr/>
          <p:nvPr/>
        </p:nvSpPr>
        <p:spPr>
          <a:xfrm>
            <a:off x="3401704" y="744550"/>
            <a:ext cx="2492990" cy="369332"/>
          </a:xfrm>
          <a:prstGeom prst="rect">
            <a:avLst/>
          </a:prstGeom>
        </p:spPr>
        <p:txBody>
          <a:bodyPr wrap="none">
            <a:spAutoFit/>
          </a:bodyPr>
          <a:lstStyle/>
          <a:p>
            <a:pPr>
              <a:defRPr/>
            </a:pPr>
            <a:r>
              <a:rPr lang="zh-CN" altLang="en-US" dirty="0" smtClean="0">
                <a:latin typeface="微软雅黑" pitchFamily="34" charset="-122"/>
                <a:ea typeface="微软雅黑" pitchFamily="34" charset="-122"/>
              </a:rPr>
              <a:t>我国科技报告发展历程</a:t>
            </a:r>
            <a:endParaRPr lang="ko-KR" altLang="en-US" dirty="0">
              <a:latin typeface="微软雅黑" pitchFamily="34" charset="-122"/>
              <a:ea typeface="微软雅黑" pitchFamily="34" charset="-122"/>
            </a:endParaRPr>
          </a:p>
        </p:txBody>
      </p:sp>
      <p:pic>
        <p:nvPicPr>
          <p:cNvPr id="20" name="Picture 2" descr="E:\科技\山西省科技报告制度建立20141114\科技报告ppt\图片8.png"/>
          <p:cNvPicPr>
            <a:picLocks noChangeAspect="1" noChangeArrowheads="1"/>
          </p:cNvPicPr>
          <p:nvPr/>
        </p:nvPicPr>
        <p:blipFill>
          <a:blip r:embed="rId3" cstate="print"/>
          <a:srcRect/>
          <a:stretch>
            <a:fillRect/>
          </a:stretch>
        </p:blipFill>
        <p:spPr bwMode="auto">
          <a:xfrm>
            <a:off x="207963" y="806450"/>
            <a:ext cx="8728075" cy="3279775"/>
          </a:xfrm>
          <a:prstGeom prst="rect">
            <a:avLst/>
          </a:prstGeom>
          <a:noFill/>
          <a:ln w="9525">
            <a:noFill/>
            <a:miter lim="800000"/>
            <a:headEnd/>
            <a:tailEnd/>
          </a:ln>
        </p:spPr>
      </p:pic>
      <p:cxnSp>
        <p:nvCxnSpPr>
          <p:cNvPr id="21" name="直接连接符 20"/>
          <p:cNvCxnSpPr/>
          <p:nvPr/>
        </p:nvCxnSpPr>
        <p:spPr>
          <a:xfrm>
            <a:off x="2166923" y="3571884"/>
            <a:ext cx="985842" cy="369238"/>
          </a:xfrm>
          <a:prstGeom prst="line">
            <a:avLst/>
          </a:prstGeom>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pic>
        <p:nvPicPr>
          <p:cNvPr id="22" name="Picture 7"/>
          <p:cNvPicPr>
            <a:picLocks noChangeAspect="1" noChangeArrowheads="1"/>
          </p:cNvPicPr>
          <p:nvPr/>
        </p:nvPicPr>
        <p:blipFill>
          <a:blip r:embed="rId4" cstate="print"/>
          <a:srcRect/>
          <a:stretch>
            <a:fillRect/>
          </a:stretch>
        </p:blipFill>
        <p:spPr bwMode="auto">
          <a:xfrm>
            <a:off x="3114675" y="2890838"/>
            <a:ext cx="1428750" cy="2100262"/>
          </a:xfrm>
          <a:prstGeom prst="rect">
            <a:avLst/>
          </a:prstGeom>
          <a:noFill/>
          <a:ln w="9525">
            <a:noFill/>
            <a:miter lim="800000"/>
            <a:headEnd/>
            <a:tailEnd/>
          </a:ln>
        </p:spPr>
      </p:pic>
      <p:pic>
        <p:nvPicPr>
          <p:cNvPr id="23" name="Picture 8"/>
          <p:cNvPicPr>
            <a:picLocks noChangeAspect="1" noChangeArrowheads="1"/>
          </p:cNvPicPr>
          <p:nvPr/>
        </p:nvPicPr>
        <p:blipFill>
          <a:blip r:embed="rId5" cstate="print"/>
          <a:srcRect/>
          <a:stretch>
            <a:fillRect/>
          </a:stretch>
        </p:blipFill>
        <p:spPr bwMode="auto">
          <a:xfrm>
            <a:off x="2286000" y="3357563"/>
            <a:ext cx="1317625" cy="1571625"/>
          </a:xfrm>
          <a:prstGeom prst="rect">
            <a:avLst/>
          </a:prstGeom>
          <a:noFill/>
          <a:ln w="9525">
            <a:noFill/>
            <a:miter lim="800000"/>
            <a:headEnd/>
            <a:tailEnd/>
          </a:ln>
        </p:spPr>
      </p:pic>
      <p:sp>
        <p:nvSpPr>
          <p:cNvPr id="24" name="Text Box 10"/>
          <p:cNvSpPr txBox="1">
            <a:spLocks noChangeArrowheads="1"/>
          </p:cNvSpPr>
          <p:nvPr/>
        </p:nvSpPr>
        <p:spPr bwMode="gray">
          <a:xfrm>
            <a:off x="5311775" y="2773363"/>
            <a:ext cx="185738" cy="369887"/>
          </a:xfrm>
          <a:prstGeom prst="rect">
            <a:avLst/>
          </a:prstGeom>
          <a:noFill/>
          <a:ln w="9525" algn="ctr">
            <a:noFill/>
            <a:miter lim="800000"/>
            <a:headEnd/>
            <a:tailEnd/>
          </a:ln>
        </p:spPr>
        <p:txBody>
          <a:bodyPr wrap="none">
            <a:spAutoFit/>
          </a:bodyPr>
          <a:lstStyle/>
          <a:p>
            <a:pPr algn="ctr" eaLnBrk="0" hangingPunct="0"/>
            <a:endParaRPr lang="en-US" altLang="zh-CN" b="1">
              <a:solidFill>
                <a:srgbClr val="FFFFFF"/>
              </a:solidFill>
            </a:endParaRPr>
          </a:p>
        </p:txBody>
      </p:sp>
      <p:pic>
        <p:nvPicPr>
          <p:cNvPr id="25" name="Picture 2"/>
          <p:cNvPicPr>
            <a:picLocks noChangeAspect="1" noChangeArrowheads="1"/>
          </p:cNvPicPr>
          <p:nvPr/>
        </p:nvPicPr>
        <p:blipFill>
          <a:blip r:embed="rId6" cstate="print"/>
          <a:srcRect/>
          <a:stretch>
            <a:fillRect/>
          </a:stretch>
        </p:blipFill>
        <p:spPr bwMode="auto">
          <a:xfrm>
            <a:off x="1847850" y="357188"/>
            <a:ext cx="1214438" cy="1858962"/>
          </a:xfrm>
          <a:prstGeom prst="rect">
            <a:avLst/>
          </a:prstGeom>
          <a:noFill/>
          <a:ln w="9525">
            <a:noFill/>
            <a:miter lim="800000"/>
            <a:headEnd/>
            <a:tailEnd/>
          </a:ln>
        </p:spPr>
      </p:pic>
      <p:cxnSp>
        <p:nvCxnSpPr>
          <p:cNvPr id="26" name="直接连接符 25"/>
          <p:cNvCxnSpPr/>
          <p:nvPr/>
        </p:nvCxnSpPr>
        <p:spPr>
          <a:xfrm>
            <a:off x="1135093" y="1134911"/>
            <a:ext cx="722263" cy="8079"/>
          </a:xfrm>
          <a:prstGeom prst="line">
            <a:avLst/>
          </a:prstGeom>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7" name="直接连接符 26"/>
          <p:cNvCxnSpPr/>
          <p:nvPr/>
        </p:nvCxnSpPr>
        <p:spPr>
          <a:xfrm rot="5400000" flipH="1" flipV="1">
            <a:off x="686617" y="2321823"/>
            <a:ext cx="206223" cy="150756"/>
          </a:xfrm>
          <a:prstGeom prst="line">
            <a:avLst/>
          </a:prstGeom>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pic>
        <p:nvPicPr>
          <p:cNvPr id="28" name="Picture 4"/>
          <p:cNvPicPr>
            <a:picLocks noChangeAspect="1" noChangeArrowheads="1"/>
          </p:cNvPicPr>
          <p:nvPr/>
        </p:nvPicPr>
        <p:blipFill>
          <a:blip r:embed="rId7" cstate="print"/>
          <a:srcRect/>
          <a:stretch>
            <a:fillRect/>
          </a:stretch>
        </p:blipFill>
        <p:spPr bwMode="auto">
          <a:xfrm>
            <a:off x="0" y="2509838"/>
            <a:ext cx="1057275" cy="1133475"/>
          </a:xfrm>
          <a:prstGeom prst="rect">
            <a:avLst/>
          </a:prstGeom>
          <a:noFill/>
          <a:ln w="9525">
            <a:noFill/>
            <a:miter lim="800000"/>
            <a:headEnd/>
            <a:tailEnd/>
          </a:ln>
        </p:spPr>
      </p:pic>
      <p:pic>
        <p:nvPicPr>
          <p:cNvPr id="29" name="Picture 5"/>
          <p:cNvPicPr>
            <a:picLocks noChangeAspect="1" noChangeArrowheads="1"/>
          </p:cNvPicPr>
          <p:nvPr/>
        </p:nvPicPr>
        <p:blipFill>
          <a:blip r:embed="rId8" cstate="print"/>
          <a:srcRect/>
          <a:stretch>
            <a:fillRect/>
          </a:stretch>
        </p:blipFill>
        <p:spPr bwMode="auto">
          <a:xfrm>
            <a:off x="2000250" y="142875"/>
            <a:ext cx="1298575" cy="2143125"/>
          </a:xfrm>
          <a:prstGeom prst="rect">
            <a:avLst/>
          </a:prstGeom>
          <a:noFill/>
          <a:ln w="9525">
            <a:noFill/>
            <a:miter lim="800000"/>
            <a:headEnd/>
            <a:tailEnd/>
          </a:ln>
        </p:spPr>
      </p:pic>
      <p:cxnSp>
        <p:nvCxnSpPr>
          <p:cNvPr id="30" name="直接连接符 29"/>
          <p:cNvCxnSpPr/>
          <p:nvPr/>
        </p:nvCxnSpPr>
        <p:spPr>
          <a:xfrm flipV="1">
            <a:off x="1928794" y="2214560"/>
            <a:ext cx="285752" cy="214314"/>
          </a:xfrm>
          <a:prstGeom prst="line">
            <a:avLst/>
          </a:prstGeom>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31" name="直接连接符 30"/>
          <p:cNvCxnSpPr/>
          <p:nvPr/>
        </p:nvCxnSpPr>
        <p:spPr>
          <a:xfrm rot="16200000" flipH="1">
            <a:off x="7820048" y="1447792"/>
            <a:ext cx="285752" cy="285752"/>
          </a:xfrm>
          <a:prstGeom prst="line">
            <a:avLst/>
          </a:prstGeom>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32" name="直接连接符 31"/>
          <p:cNvCxnSpPr/>
          <p:nvPr/>
        </p:nvCxnSpPr>
        <p:spPr>
          <a:xfrm rot="5400000">
            <a:off x="2755093" y="3250411"/>
            <a:ext cx="357190" cy="1588"/>
          </a:xfrm>
          <a:prstGeom prst="line">
            <a:avLst/>
          </a:prstGeom>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pic>
        <p:nvPicPr>
          <p:cNvPr id="33" name="Picture 9"/>
          <p:cNvPicPr>
            <a:picLocks noChangeAspect="1" noChangeArrowheads="1"/>
          </p:cNvPicPr>
          <p:nvPr/>
        </p:nvPicPr>
        <p:blipFill>
          <a:blip r:embed="rId9" cstate="print"/>
          <a:srcRect/>
          <a:stretch>
            <a:fillRect/>
          </a:stretch>
        </p:blipFill>
        <p:spPr bwMode="auto">
          <a:xfrm>
            <a:off x="2214563" y="142875"/>
            <a:ext cx="1214437" cy="2092325"/>
          </a:xfrm>
          <a:prstGeom prst="rect">
            <a:avLst/>
          </a:prstGeom>
          <a:noFill/>
          <a:ln w="9525">
            <a:noFill/>
            <a:miter lim="800000"/>
            <a:headEnd/>
            <a:tailEnd/>
          </a:ln>
        </p:spPr>
      </p:pic>
      <p:cxnSp>
        <p:nvCxnSpPr>
          <p:cNvPr id="34" name="直接连接符 33"/>
          <p:cNvCxnSpPr/>
          <p:nvPr/>
        </p:nvCxnSpPr>
        <p:spPr>
          <a:xfrm rot="16200000" flipH="1">
            <a:off x="3188484" y="1369210"/>
            <a:ext cx="642942" cy="285752"/>
          </a:xfrm>
          <a:prstGeom prst="line">
            <a:avLst/>
          </a:prstGeom>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pic>
        <p:nvPicPr>
          <p:cNvPr id="35" name="Picture 10">
            <a:hlinkClick r:id="rId10" action="ppaction://hlinkfile"/>
          </p:cNvPr>
          <p:cNvPicPr>
            <a:picLocks noChangeAspect="1" noChangeArrowheads="1"/>
          </p:cNvPicPr>
          <p:nvPr/>
        </p:nvPicPr>
        <p:blipFill>
          <a:blip r:embed="rId11" cstate="print"/>
          <a:srcRect/>
          <a:stretch>
            <a:fillRect/>
          </a:stretch>
        </p:blipFill>
        <p:spPr bwMode="auto">
          <a:xfrm>
            <a:off x="5448300" y="0"/>
            <a:ext cx="1514475" cy="1785938"/>
          </a:xfrm>
          <a:prstGeom prst="rect">
            <a:avLst/>
          </a:prstGeom>
          <a:noFill/>
          <a:ln w="9525">
            <a:noFill/>
            <a:miter lim="800000"/>
            <a:headEnd/>
            <a:tailEnd/>
          </a:ln>
        </p:spPr>
      </p:pic>
      <p:cxnSp>
        <p:nvCxnSpPr>
          <p:cNvPr id="36" name="直接连接符 35"/>
          <p:cNvCxnSpPr/>
          <p:nvPr/>
        </p:nvCxnSpPr>
        <p:spPr>
          <a:xfrm flipV="1">
            <a:off x="4857752" y="1071552"/>
            <a:ext cx="642942" cy="285752"/>
          </a:xfrm>
          <a:prstGeom prst="line">
            <a:avLst/>
          </a:prstGeom>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pic>
        <p:nvPicPr>
          <p:cNvPr id="37" name="Picture 11"/>
          <p:cNvPicPr>
            <a:picLocks noChangeAspect="1" noChangeArrowheads="1"/>
          </p:cNvPicPr>
          <p:nvPr/>
        </p:nvPicPr>
        <p:blipFill>
          <a:blip r:embed="rId12" cstate="print"/>
          <a:srcRect/>
          <a:stretch>
            <a:fillRect/>
          </a:stretch>
        </p:blipFill>
        <p:spPr bwMode="auto">
          <a:xfrm>
            <a:off x="4929188" y="19050"/>
            <a:ext cx="1384300" cy="1981200"/>
          </a:xfrm>
          <a:prstGeom prst="rect">
            <a:avLst/>
          </a:prstGeom>
          <a:noFill/>
          <a:ln w="9525">
            <a:noFill/>
            <a:miter lim="800000"/>
            <a:headEnd/>
            <a:tailEnd/>
          </a:ln>
        </p:spPr>
      </p:pic>
      <p:cxnSp>
        <p:nvCxnSpPr>
          <p:cNvPr id="38" name="直接连接符 37"/>
          <p:cNvCxnSpPr/>
          <p:nvPr/>
        </p:nvCxnSpPr>
        <p:spPr>
          <a:xfrm flipV="1">
            <a:off x="5462594" y="1966908"/>
            <a:ext cx="255600" cy="214313"/>
          </a:xfrm>
          <a:prstGeom prst="line">
            <a:avLst/>
          </a:prstGeom>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pic>
        <p:nvPicPr>
          <p:cNvPr id="39" name="Picture 12">
            <a:hlinkClick r:id="rId13" action="ppaction://hlinkfile"/>
          </p:cNvPr>
          <p:cNvPicPr>
            <a:picLocks noChangeAspect="1" noChangeArrowheads="1"/>
          </p:cNvPicPr>
          <p:nvPr/>
        </p:nvPicPr>
        <p:blipFill>
          <a:blip r:embed="rId14" cstate="print"/>
          <a:srcRect/>
          <a:stretch>
            <a:fillRect/>
          </a:stretch>
        </p:blipFill>
        <p:spPr bwMode="auto">
          <a:xfrm>
            <a:off x="6143625" y="428625"/>
            <a:ext cx="1039813" cy="1814513"/>
          </a:xfrm>
          <a:prstGeom prst="rect">
            <a:avLst/>
          </a:prstGeom>
          <a:noFill/>
          <a:ln w="9525">
            <a:noFill/>
            <a:miter lim="800000"/>
            <a:headEnd/>
            <a:tailEnd/>
          </a:ln>
        </p:spPr>
      </p:pic>
      <p:cxnSp>
        <p:nvCxnSpPr>
          <p:cNvPr id="40" name="直接连接符 39"/>
          <p:cNvCxnSpPr/>
          <p:nvPr/>
        </p:nvCxnSpPr>
        <p:spPr>
          <a:xfrm flipV="1">
            <a:off x="5757871" y="2195510"/>
            <a:ext cx="600079" cy="428628"/>
          </a:xfrm>
          <a:prstGeom prst="line">
            <a:avLst/>
          </a:prstGeom>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pic>
        <p:nvPicPr>
          <p:cNvPr id="41" name="Picture 13">
            <a:hlinkClick r:id="rId15" action="ppaction://hlinkfile"/>
          </p:cNvPr>
          <p:cNvPicPr>
            <a:picLocks noChangeAspect="1" noChangeArrowheads="1"/>
          </p:cNvPicPr>
          <p:nvPr/>
        </p:nvPicPr>
        <p:blipFill>
          <a:blip r:embed="rId16" cstate="print"/>
          <a:srcRect/>
          <a:stretch>
            <a:fillRect/>
          </a:stretch>
        </p:blipFill>
        <p:spPr bwMode="auto">
          <a:xfrm>
            <a:off x="6429375" y="133350"/>
            <a:ext cx="1268413" cy="2071688"/>
          </a:xfrm>
          <a:prstGeom prst="rect">
            <a:avLst/>
          </a:prstGeom>
          <a:noFill/>
          <a:ln w="9525">
            <a:noFill/>
            <a:miter lim="800000"/>
            <a:headEnd/>
            <a:tailEnd/>
          </a:ln>
        </p:spPr>
      </p:pic>
      <p:cxnSp>
        <p:nvCxnSpPr>
          <p:cNvPr id="42" name="直接连接符 41"/>
          <p:cNvCxnSpPr/>
          <p:nvPr/>
        </p:nvCxnSpPr>
        <p:spPr>
          <a:xfrm rot="5400000" flipH="1" flipV="1">
            <a:off x="5986473" y="2238373"/>
            <a:ext cx="885832" cy="733431"/>
          </a:xfrm>
          <a:prstGeom prst="line">
            <a:avLst/>
          </a:prstGeom>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pic>
        <p:nvPicPr>
          <p:cNvPr id="43" name="Picture 14"/>
          <p:cNvPicPr>
            <a:picLocks noChangeAspect="1" noChangeArrowheads="1"/>
          </p:cNvPicPr>
          <p:nvPr/>
        </p:nvPicPr>
        <p:blipFill>
          <a:blip r:embed="rId17" cstate="print"/>
          <a:srcRect/>
          <a:stretch>
            <a:fillRect/>
          </a:stretch>
        </p:blipFill>
        <p:spPr bwMode="auto">
          <a:xfrm>
            <a:off x="7639050" y="2714625"/>
            <a:ext cx="1360488" cy="2214563"/>
          </a:xfrm>
          <a:prstGeom prst="rect">
            <a:avLst/>
          </a:prstGeom>
          <a:noFill/>
          <a:ln w="9525">
            <a:noFill/>
            <a:miter lim="800000"/>
            <a:headEnd/>
            <a:tailEnd/>
          </a:ln>
        </p:spPr>
      </p:pic>
      <p:cxnSp>
        <p:nvCxnSpPr>
          <p:cNvPr id="44" name="直接连接符 43"/>
          <p:cNvCxnSpPr/>
          <p:nvPr/>
        </p:nvCxnSpPr>
        <p:spPr>
          <a:xfrm>
            <a:off x="6777053" y="3357568"/>
            <a:ext cx="909279" cy="464340"/>
          </a:xfrm>
          <a:prstGeom prst="line">
            <a:avLst/>
          </a:prstGeom>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pic>
        <p:nvPicPr>
          <p:cNvPr id="45" name="Picture 15"/>
          <p:cNvPicPr>
            <a:picLocks noChangeAspect="1" noChangeArrowheads="1"/>
          </p:cNvPicPr>
          <p:nvPr/>
        </p:nvPicPr>
        <p:blipFill>
          <a:blip r:embed="rId18" cstate="print"/>
          <a:srcRect/>
          <a:stretch>
            <a:fillRect/>
          </a:stretch>
        </p:blipFill>
        <p:spPr bwMode="auto">
          <a:xfrm>
            <a:off x="7358063" y="3214688"/>
            <a:ext cx="1785937" cy="1576387"/>
          </a:xfrm>
          <a:prstGeom prst="rect">
            <a:avLst/>
          </a:prstGeom>
          <a:noFill/>
          <a:ln w="9525">
            <a:noFill/>
            <a:miter lim="800000"/>
            <a:headEnd/>
            <a:tailEnd/>
          </a:ln>
        </p:spPr>
      </p:pic>
      <p:cxnSp>
        <p:nvCxnSpPr>
          <p:cNvPr id="46" name="直接连接符 45"/>
          <p:cNvCxnSpPr/>
          <p:nvPr/>
        </p:nvCxnSpPr>
        <p:spPr>
          <a:xfrm rot="16200000" flipH="1">
            <a:off x="7384276" y="3026572"/>
            <a:ext cx="304802" cy="71438"/>
          </a:xfrm>
          <a:prstGeom prst="line">
            <a:avLst/>
          </a:prstGeom>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pic>
        <p:nvPicPr>
          <p:cNvPr id="47" name="Picture 16">
            <a:hlinkClick r:id="rId19" action="ppaction://hlinkfile"/>
          </p:cNvPr>
          <p:cNvPicPr>
            <a:picLocks noChangeAspect="1" noChangeArrowheads="1"/>
          </p:cNvPicPr>
          <p:nvPr/>
        </p:nvPicPr>
        <p:blipFill>
          <a:blip r:embed="rId20" cstate="print"/>
          <a:srcRect/>
          <a:stretch>
            <a:fillRect/>
          </a:stretch>
        </p:blipFill>
        <p:spPr bwMode="auto">
          <a:xfrm>
            <a:off x="6643688" y="214313"/>
            <a:ext cx="1828800" cy="1238250"/>
          </a:xfrm>
          <a:prstGeom prst="rect">
            <a:avLst/>
          </a:prstGeom>
          <a:noFill/>
          <a:ln w="9525">
            <a:noFill/>
            <a:miter lim="800000"/>
            <a:headEnd/>
            <a:tailEnd/>
          </a:ln>
        </p:spPr>
      </p:pic>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slide(fromBottom)">
                                      <p:cBhvr>
                                        <p:cTn id="15" dur="500"/>
                                        <p:tgtEl>
                                          <p:spTgt spid="26"/>
                                        </p:tgtEl>
                                      </p:cBhvr>
                                    </p:animEffect>
                                  </p:childTnLst>
                                </p:cTn>
                              </p:par>
                              <p:par>
                                <p:cTn id="16" presetID="1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slide(fromBottom)">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slide(fromBottom)">
                                      <p:cBhvr>
                                        <p:cTn id="23" dur="500"/>
                                        <p:tgtEl>
                                          <p:spTgt spid="27"/>
                                        </p:tgtEl>
                                      </p:cBhvr>
                                    </p:animEffect>
                                  </p:childTnLst>
                                </p:cTn>
                              </p:par>
                              <p:par>
                                <p:cTn id="24" presetID="12" presetClass="entr" presetSubtype="4"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slide(fromBottom)">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slide(fromBottom)">
                                      <p:cBhvr>
                                        <p:cTn id="37" dur="500"/>
                                        <p:tgtEl>
                                          <p:spTgt spid="21"/>
                                        </p:tgtEl>
                                      </p:cBhvr>
                                    </p:animEffect>
                                  </p:childTnLst>
                                </p:cTn>
                              </p:par>
                              <p:par>
                                <p:cTn id="38" presetID="1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slide(fromBottom)">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slide(fromBottom)">
                                      <p:cBhvr>
                                        <p:cTn id="45" dur="500"/>
                                        <p:tgtEl>
                                          <p:spTgt spid="32"/>
                                        </p:tgtEl>
                                      </p:cBhvr>
                                    </p:animEffect>
                                  </p:childTnLst>
                                </p:cTn>
                              </p:par>
                              <p:par>
                                <p:cTn id="46" presetID="1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slide(fromBottom)">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slide(fromBottom)">
                                      <p:cBhvr>
                                        <p:cTn id="53" dur="500"/>
                                        <p:tgtEl>
                                          <p:spTgt spid="34"/>
                                        </p:tgtEl>
                                      </p:cBhvr>
                                    </p:animEffect>
                                  </p:childTnLst>
                                </p:cTn>
                              </p:par>
                              <p:par>
                                <p:cTn id="54" presetID="12" presetClass="entr" presetSubtype="4"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slide(fromBottom)">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slide(fromBottom)">
                                      <p:cBhvr>
                                        <p:cTn id="61" dur="500"/>
                                        <p:tgtEl>
                                          <p:spTgt spid="36"/>
                                        </p:tgtEl>
                                      </p:cBhvr>
                                    </p:animEffect>
                                  </p:childTnLst>
                                </p:cTn>
                              </p:par>
                              <p:par>
                                <p:cTn id="62" presetID="12" presetClass="entr" presetSubtype="4"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slide(fromBottom)">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slide(fromBottom)">
                                      <p:cBhvr>
                                        <p:cTn id="69" dur="500"/>
                                        <p:tgtEl>
                                          <p:spTgt spid="38"/>
                                        </p:tgtEl>
                                      </p:cBhvr>
                                    </p:animEffect>
                                  </p:childTnLst>
                                </p:cTn>
                              </p:par>
                              <p:par>
                                <p:cTn id="70" presetID="12" presetClass="entr" presetSubtype="4"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slide(fromBottom)">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ppt_x"/>
                                          </p:val>
                                        </p:tav>
                                        <p:tav tm="100000">
                                          <p:val>
                                            <p:strVal val="#ppt_x"/>
                                          </p:val>
                                        </p:tav>
                                      </p:tavLst>
                                    </p:anim>
                                    <p:anim calcmode="lin" valueType="num">
                                      <p:cBhvr additive="base">
                                        <p:cTn id="78" dur="500" fill="hold"/>
                                        <p:tgtEl>
                                          <p:spTgt spid="40"/>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additive="base">
                                        <p:cTn id="81" dur="500" fill="hold"/>
                                        <p:tgtEl>
                                          <p:spTgt spid="39"/>
                                        </p:tgtEl>
                                        <p:attrNameLst>
                                          <p:attrName>ppt_x</p:attrName>
                                        </p:attrNameLst>
                                      </p:cBhvr>
                                      <p:tavLst>
                                        <p:tav tm="0">
                                          <p:val>
                                            <p:strVal val="#ppt_x"/>
                                          </p:val>
                                        </p:tav>
                                        <p:tav tm="100000">
                                          <p:val>
                                            <p:strVal val="#ppt_x"/>
                                          </p:val>
                                        </p:tav>
                                      </p:tavLst>
                                    </p:anim>
                                    <p:anim calcmode="lin" valueType="num">
                                      <p:cBhvr additive="base">
                                        <p:cTn id="8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2" presetClass="entr" presetSubtype="4" fill="hold"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slide(fromBottom)">
                                      <p:cBhvr>
                                        <p:cTn id="87" dur="500"/>
                                        <p:tgtEl>
                                          <p:spTgt spid="42"/>
                                        </p:tgtEl>
                                      </p:cBhvr>
                                    </p:animEffect>
                                  </p:childTnLst>
                                </p:cTn>
                              </p:par>
                              <p:par>
                                <p:cTn id="88" presetID="12" presetClass="entr" presetSubtype="4" fill="hold" nodeType="with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slide(fromBottom)">
                                      <p:cBhvr>
                                        <p:cTn id="90" dur="500"/>
                                        <p:tgtEl>
                                          <p:spTgt spid="4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500" fill="hold"/>
                                        <p:tgtEl>
                                          <p:spTgt spid="44"/>
                                        </p:tgtEl>
                                        <p:attrNameLst>
                                          <p:attrName>ppt_x</p:attrName>
                                        </p:attrNameLst>
                                      </p:cBhvr>
                                      <p:tavLst>
                                        <p:tav tm="0">
                                          <p:val>
                                            <p:strVal val="#ppt_x"/>
                                          </p:val>
                                        </p:tav>
                                        <p:tav tm="100000">
                                          <p:val>
                                            <p:strVal val="#ppt_x"/>
                                          </p:val>
                                        </p:tav>
                                      </p:tavLst>
                                    </p:anim>
                                    <p:anim calcmode="lin" valueType="num">
                                      <p:cBhvr additive="base">
                                        <p:cTn id="96" dur="500" fill="hold"/>
                                        <p:tgtEl>
                                          <p:spTgt spid="44"/>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43"/>
                                        </p:tgtEl>
                                        <p:attrNameLst>
                                          <p:attrName>style.visibility</p:attrName>
                                        </p:attrNameLst>
                                      </p:cBhvr>
                                      <p:to>
                                        <p:strVal val="visible"/>
                                      </p:to>
                                    </p:set>
                                    <p:anim calcmode="lin" valueType="num">
                                      <p:cBhvr additive="base">
                                        <p:cTn id="99" dur="500" fill="hold"/>
                                        <p:tgtEl>
                                          <p:spTgt spid="43"/>
                                        </p:tgtEl>
                                        <p:attrNameLst>
                                          <p:attrName>ppt_x</p:attrName>
                                        </p:attrNameLst>
                                      </p:cBhvr>
                                      <p:tavLst>
                                        <p:tav tm="0">
                                          <p:val>
                                            <p:strVal val="#ppt_x"/>
                                          </p:val>
                                        </p:tav>
                                        <p:tav tm="100000">
                                          <p:val>
                                            <p:strVal val="#ppt_x"/>
                                          </p:val>
                                        </p:tav>
                                      </p:tavLst>
                                    </p:anim>
                                    <p:anim calcmode="lin" valueType="num">
                                      <p:cBhvr additive="base">
                                        <p:cTn id="10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46"/>
                                        </p:tgtEl>
                                        <p:attrNameLst>
                                          <p:attrName>style.visibility</p:attrName>
                                        </p:attrNameLst>
                                      </p:cBhvr>
                                      <p:to>
                                        <p:strVal val="visible"/>
                                      </p:to>
                                    </p:set>
                                    <p:anim calcmode="lin" valueType="num">
                                      <p:cBhvr additive="base">
                                        <p:cTn id="105" dur="500" fill="hold"/>
                                        <p:tgtEl>
                                          <p:spTgt spid="46"/>
                                        </p:tgtEl>
                                        <p:attrNameLst>
                                          <p:attrName>ppt_x</p:attrName>
                                        </p:attrNameLst>
                                      </p:cBhvr>
                                      <p:tavLst>
                                        <p:tav tm="0">
                                          <p:val>
                                            <p:strVal val="#ppt_x"/>
                                          </p:val>
                                        </p:tav>
                                        <p:tav tm="100000">
                                          <p:val>
                                            <p:strVal val="#ppt_x"/>
                                          </p:val>
                                        </p:tav>
                                      </p:tavLst>
                                    </p:anim>
                                    <p:anim calcmode="lin" valueType="num">
                                      <p:cBhvr additive="base">
                                        <p:cTn id="106" dur="500" fill="hold"/>
                                        <p:tgtEl>
                                          <p:spTgt spid="46"/>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additive="base">
                                        <p:cTn id="109" dur="500" fill="hold"/>
                                        <p:tgtEl>
                                          <p:spTgt spid="45"/>
                                        </p:tgtEl>
                                        <p:attrNameLst>
                                          <p:attrName>ppt_x</p:attrName>
                                        </p:attrNameLst>
                                      </p:cBhvr>
                                      <p:tavLst>
                                        <p:tav tm="0">
                                          <p:val>
                                            <p:strVal val="#ppt_x"/>
                                          </p:val>
                                        </p:tav>
                                        <p:tav tm="100000">
                                          <p:val>
                                            <p:strVal val="#ppt_x"/>
                                          </p:val>
                                        </p:tav>
                                      </p:tavLst>
                                    </p:anim>
                                    <p:anim calcmode="lin" valueType="num">
                                      <p:cBhvr additive="base">
                                        <p:cTn id="11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2" presetClass="entr" presetSubtype="4" fill="hold" nodeType="click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slide(fromBottom)">
                                      <p:cBhvr>
                                        <p:cTn id="115" dur="500"/>
                                        <p:tgtEl>
                                          <p:spTgt spid="31"/>
                                        </p:tgtEl>
                                      </p:cBhvr>
                                    </p:animEffect>
                                  </p:childTnLst>
                                </p:cTn>
                              </p:par>
                              <p:par>
                                <p:cTn id="116" presetID="12" presetClass="entr" presetSubtype="4" fill="hold" nodeType="with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slide(fromBottom)">
                                      <p:cBhvr>
                                        <p:cTn id="11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54"/>
          <p:cNvSpPr txBox="1">
            <a:spLocks noChangeArrowheads="1"/>
          </p:cNvSpPr>
          <p:nvPr/>
        </p:nvSpPr>
        <p:spPr bwMode="auto">
          <a:xfrm>
            <a:off x="1571625" y="642938"/>
            <a:ext cx="6643688" cy="400050"/>
          </a:xfrm>
          <a:prstGeom prst="rect">
            <a:avLst/>
          </a:prstGeom>
          <a:noFill/>
          <a:ln w="9525">
            <a:noFill/>
            <a:miter lim="800000"/>
            <a:headEnd/>
            <a:tailEnd/>
          </a:ln>
        </p:spPr>
        <p:txBody>
          <a:bodyPr>
            <a:spAutoFit/>
          </a:bodyPr>
          <a:lstStyle/>
          <a:p>
            <a:pPr>
              <a:defRPr/>
            </a:pPr>
            <a:r>
              <a:rPr lang="zh-CN" altLang="en-US" sz="2000" b="1">
                <a:solidFill>
                  <a:srgbClr val="C00000"/>
                </a:solidFill>
                <a:latin typeface="+mn-ea"/>
                <a:ea typeface="+mn-ea"/>
                <a:cs typeface="+mn-ea"/>
              </a:rPr>
              <a:t>中国科学技术信息研究所承担科技报告收藏与管理工作</a:t>
            </a:r>
            <a:endParaRPr lang="en-US" altLang="zh-CN" sz="2000" b="1">
              <a:solidFill>
                <a:srgbClr val="C00000"/>
              </a:solidFill>
              <a:latin typeface="+mn-ea"/>
              <a:ea typeface="+mn-ea"/>
              <a:cs typeface="+mn-ea"/>
            </a:endParaRPr>
          </a:p>
        </p:txBody>
      </p:sp>
      <p:sp>
        <p:nvSpPr>
          <p:cNvPr id="51" name="Rectangle 8"/>
          <p:cNvSpPr>
            <a:spLocks noChangeArrowheads="1"/>
          </p:cNvSpPr>
          <p:nvPr/>
        </p:nvSpPr>
        <p:spPr bwMode="auto">
          <a:xfrm>
            <a:off x="357158" y="1214428"/>
            <a:ext cx="8501122" cy="2068259"/>
          </a:xfrm>
          <a:prstGeom prst="rect">
            <a:avLst/>
          </a:prstGeom>
          <a:blipFill>
            <a:blip r:embed="rId3" cstate="print"/>
            <a:tile tx="0" ty="0" sx="100000" sy="100000" flip="none" algn="tl"/>
          </a:blipFill>
          <a:ln w="38100" algn="ctr">
            <a:solidFill>
              <a:srgbClr val="5F5F5F"/>
            </a:solidFill>
            <a:miter lim="800000"/>
            <a:headEnd/>
            <a:tailEnd/>
          </a:ln>
          <a:scene3d>
            <a:camera prst="orthographicFront"/>
            <a:lightRig rig="threePt" dir="t"/>
          </a:scene3d>
          <a:sp3d>
            <a:bevelT prst="convex"/>
          </a:sp3d>
        </p:spPr>
        <p:txBody>
          <a:bodyPr>
            <a:spAutoFit/>
          </a:bodyPr>
          <a:lstStyle/>
          <a:p>
            <a:pPr algn="ctr">
              <a:lnSpc>
                <a:spcPct val="110000"/>
              </a:lnSpc>
              <a:spcBef>
                <a:spcPct val="20000"/>
              </a:spcBef>
              <a:defRPr/>
            </a:pPr>
            <a:r>
              <a:rPr lang="zh-CN" altLang="en-US" sz="2400" b="1">
                <a:solidFill>
                  <a:srgbClr val="C00000"/>
                </a:solidFill>
                <a:latin typeface="Arial" charset="0"/>
              </a:rPr>
              <a:t>分类管理  强制呈交</a:t>
            </a:r>
            <a:endParaRPr lang="zh-CN" altLang="en-US" b="1">
              <a:solidFill>
                <a:srgbClr val="C00000"/>
              </a:solidFill>
              <a:latin typeface="Arial" charset="0"/>
            </a:endParaRPr>
          </a:p>
          <a:p>
            <a:pPr>
              <a:lnSpc>
                <a:spcPct val="110000"/>
              </a:lnSpc>
              <a:spcBef>
                <a:spcPct val="20000"/>
              </a:spcBef>
              <a:buFont typeface="Gulim" pitchFamily="34" charset="-127"/>
              <a:buChar char="Ø"/>
              <a:defRPr/>
            </a:pPr>
            <a:r>
              <a:rPr lang="zh-CN" altLang="en-US" sz="1600" b="1">
                <a:solidFill>
                  <a:srgbClr val="984807"/>
                </a:solidFill>
                <a:latin typeface="Arial" charset="0"/>
              </a:rPr>
              <a:t>已验收项目 </a:t>
            </a:r>
            <a:r>
              <a:rPr lang="zh-CN" altLang="en-US" sz="1200">
                <a:solidFill>
                  <a:srgbClr val="10253F"/>
                </a:solidFill>
                <a:latin typeface="+mn-ea"/>
                <a:ea typeface="+mn-ea"/>
                <a:cs typeface="+mn-ea"/>
              </a:rPr>
              <a:t>进行科技报告的回溯工作，在提交原有报告基础上，进行科技报告规范改写。中信所组织了</a:t>
            </a:r>
            <a:r>
              <a:rPr lang="en-US" altLang="zh-CN" sz="1200">
                <a:solidFill>
                  <a:srgbClr val="10253F"/>
                </a:solidFill>
                <a:latin typeface="+mn-ea"/>
                <a:ea typeface="+mn-ea"/>
                <a:cs typeface="+mn-ea"/>
              </a:rPr>
              <a:t>50</a:t>
            </a:r>
            <a:r>
              <a:rPr lang="zh-CN" altLang="en-US" sz="1200">
                <a:solidFill>
                  <a:srgbClr val="10253F"/>
                </a:solidFill>
                <a:latin typeface="+mn-ea"/>
                <a:ea typeface="+mn-ea"/>
                <a:cs typeface="+mn-ea"/>
              </a:rPr>
              <a:t>人改写审核队伍，完成科技报告的改写工作。</a:t>
            </a:r>
            <a:endParaRPr lang="en-US" altLang="zh-CN" sz="1200" b="1">
              <a:solidFill>
                <a:schemeClr val="bg1"/>
              </a:solidFill>
              <a:latin typeface="Arial" charset="0"/>
            </a:endParaRPr>
          </a:p>
          <a:p>
            <a:pPr>
              <a:lnSpc>
                <a:spcPct val="110000"/>
              </a:lnSpc>
              <a:spcBef>
                <a:spcPct val="20000"/>
              </a:spcBef>
              <a:buFont typeface="Gulim" pitchFamily="34" charset="-127"/>
              <a:buChar char="Ø"/>
              <a:defRPr/>
            </a:pPr>
            <a:r>
              <a:rPr lang="zh-CN" altLang="en-US" sz="1600" b="1">
                <a:solidFill>
                  <a:srgbClr val="984807"/>
                </a:solidFill>
                <a:latin typeface="Arial" charset="0"/>
              </a:rPr>
              <a:t>在研项目     </a:t>
            </a:r>
            <a:r>
              <a:rPr lang="zh-CN" altLang="en-US" sz="1200">
                <a:solidFill>
                  <a:srgbClr val="10253F"/>
                </a:solidFill>
                <a:latin typeface="+mn-ea"/>
                <a:ea typeface="+mn-ea"/>
                <a:cs typeface="+mn-ea"/>
              </a:rPr>
              <a:t>各计划归口管理司局已修改年度报告、中期报告、验收报告的模板，增加科技报告内容部分，</a:t>
            </a:r>
            <a:r>
              <a:rPr lang="en-US" altLang="zh-CN" sz="1200">
                <a:solidFill>
                  <a:srgbClr val="10253F"/>
                </a:solidFill>
                <a:latin typeface="+mn-ea"/>
                <a:ea typeface="+mn-ea"/>
                <a:cs typeface="+mn-ea"/>
              </a:rPr>
              <a:t>2014</a:t>
            </a:r>
            <a:r>
              <a:rPr lang="zh-CN" altLang="en-US" sz="1200">
                <a:solidFill>
                  <a:srgbClr val="10253F"/>
                </a:solidFill>
                <a:latin typeface="+mn-ea"/>
                <a:ea typeface="+mn-ea"/>
                <a:cs typeface="+mn-ea"/>
              </a:rPr>
              <a:t>年已全面执行新模版。 </a:t>
            </a:r>
            <a:endParaRPr lang="en-US" altLang="zh-CN" b="1">
              <a:solidFill>
                <a:schemeClr val="bg1"/>
              </a:solidFill>
              <a:latin typeface="Arial" charset="0"/>
            </a:endParaRPr>
          </a:p>
          <a:p>
            <a:pPr>
              <a:lnSpc>
                <a:spcPct val="110000"/>
              </a:lnSpc>
              <a:spcBef>
                <a:spcPct val="20000"/>
              </a:spcBef>
              <a:buFont typeface="Gulim" pitchFamily="34" charset="-127"/>
              <a:buChar char="Ø"/>
              <a:defRPr/>
            </a:pPr>
            <a:r>
              <a:rPr lang="zh-CN" altLang="en-US" sz="1600" b="1">
                <a:solidFill>
                  <a:srgbClr val="984807"/>
                </a:solidFill>
                <a:latin typeface="Arial" charset="0"/>
              </a:rPr>
              <a:t>新立项目     </a:t>
            </a:r>
            <a:r>
              <a:rPr lang="zh-CN" altLang="en-US" sz="1200">
                <a:solidFill>
                  <a:srgbClr val="10253F"/>
                </a:solidFill>
                <a:latin typeface="+mn-ea"/>
                <a:ea typeface="+mn-ea"/>
                <a:cs typeface="+mn-ea"/>
              </a:rPr>
              <a:t>各计划归口管理司局将在计划任务书中明确规定承担单位呈缴科技报告的数量、类型及时限，并将科技报告任务完成情况作为中期检查和结题验收的重要依据，</a:t>
            </a:r>
            <a:r>
              <a:rPr lang="en-US" altLang="zh-CN" sz="1200">
                <a:solidFill>
                  <a:srgbClr val="10253F"/>
                </a:solidFill>
                <a:latin typeface="+mn-ea"/>
                <a:ea typeface="+mn-ea"/>
                <a:cs typeface="+mn-ea"/>
              </a:rPr>
              <a:t>2014</a:t>
            </a:r>
            <a:r>
              <a:rPr lang="zh-CN" altLang="en-US" sz="1200">
                <a:solidFill>
                  <a:srgbClr val="10253F"/>
                </a:solidFill>
                <a:latin typeface="+mn-ea"/>
                <a:ea typeface="+mn-ea"/>
                <a:cs typeface="+mn-ea"/>
              </a:rPr>
              <a:t>年新立项目都须有科技报告的完成指标要求。</a:t>
            </a:r>
            <a:endParaRPr lang="en-US" altLang="zh-CN" b="1">
              <a:solidFill>
                <a:schemeClr val="bg1"/>
              </a:solidFill>
              <a:latin typeface="Arial" charset="0"/>
            </a:endParaRPr>
          </a:p>
        </p:txBody>
      </p:sp>
      <p:grpSp>
        <p:nvGrpSpPr>
          <p:cNvPr id="3" name="组合 18"/>
          <p:cNvGrpSpPr>
            <a:grpSpLocks/>
          </p:cNvGrpSpPr>
          <p:nvPr/>
        </p:nvGrpSpPr>
        <p:grpSpPr bwMode="auto">
          <a:xfrm>
            <a:off x="71438" y="1214438"/>
            <a:ext cx="8929687" cy="2643187"/>
            <a:chOff x="142844" y="2351269"/>
            <a:chExt cx="8347391" cy="2653731"/>
          </a:xfrm>
        </p:grpSpPr>
        <p:pic>
          <p:nvPicPr>
            <p:cNvPr id="15" name="Picture 2"/>
            <p:cNvPicPr>
              <a:picLocks noChangeAspect="1" noChangeArrowheads="1"/>
            </p:cNvPicPr>
            <p:nvPr/>
          </p:nvPicPr>
          <p:blipFill>
            <a:blip r:embed="rId4" cstate="print"/>
            <a:srcRect/>
            <a:stretch>
              <a:fillRect/>
            </a:stretch>
          </p:blipFill>
          <p:spPr bwMode="auto">
            <a:xfrm>
              <a:off x="4300958" y="2357644"/>
              <a:ext cx="2079057" cy="2647356"/>
            </a:xfrm>
            <a:prstGeom prst="rect">
              <a:avLst/>
            </a:prstGeom>
            <a:noFill/>
            <a:ln w="38100">
              <a:noFill/>
              <a:miter lim="800000"/>
              <a:headEnd/>
              <a:tailEnd/>
            </a:ln>
            <a:effectLst>
              <a:outerShdw dist="20000" dir="5400000" rotWithShape="0">
                <a:srgbClr val="000000">
                  <a:alpha val="37999"/>
                </a:srgbClr>
              </a:outerShdw>
            </a:effectLst>
          </p:spPr>
        </p:pic>
        <p:pic>
          <p:nvPicPr>
            <p:cNvPr id="16" name="Picture 3"/>
            <p:cNvPicPr>
              <a:picLocks noChangeAspect="1" noChangeArrowheads="1"/>
            </p:cNvPicPr>
            <p:nvPr/>
          </p:nvPicPr>
          <p:blipFill>
            <a:blip r:embed="rId5" cstate="print"/>
            <a:srcRect/>
            <a:stretch>
              <a:fillRect/>
            </a:stretch>
          </p:blipFill>
          <p:spPr bwMode="auto">
            <a:xfrm>
              <a:off x="2223385" y="2351269"/>
              <a:ext cx="2073121" cy="2631417"/>
            </a:xfrm>
            <a:prstGeom prst="rect">
              <a:avLst/>
            </a:prstGeom>
            <a:noFill/>
            <a:ln w="38100">
              <a:noFill/>
              <a:miter lim="800000"/>
              <a:headEnd/>
              <a:tailEnd/>
            </a:ln>
            <a:effectLst>
              <a:outerShdw dist="20000" dir="5400000" rotWithShape="0">
                <a:srgbClr val="000000">
                  <a:alpha val="37999"/>
                </a:srgbClr>
              </a:outerShdw>
            </a:effectLst>
          </p:spPr>
        </p:pic>
        <p:pic>
          <p:nvPicPr>
            <p:cNvPr id="17" name="Picture 4"/>
            <p:cNvPicPr>
              <a:picLocks noChangeAspect="1" noChangeArrowheads="1"/>
            </p:cNvPicPr>
            <p:nvPr/>
          </p:nvPicPr>
          <p:blipFill>
            <a:blip r:embed="rId6" cstate="print"/>
            <a:srcRect/>
            <a:stretch>
              <a:fillRect/>
            </a:stretch>
          </p:blipFill>
          <p:spPr bwMode="auto">
            <a:xfrm>
              <a:off x="142844" y="2357644"/>
              <a:ext cx="2080541" cy="2621854"/>
            </a:xfrm>
            <a:prstGeom prst="rect">
              <a:avLst/>
            </a:prstGeom>
            <a:noFill/>
            <a:ln w="38100">
              <a:noFill/>
              <a:miter lim="800000"/>
              <a:headEnd/>
              <a:tailEnd/>
            </a:ln>
            <a:effectLst>
              <a:outerShdw dist="20000" dir="5400000" rotWithShape="0">
                <a:srgbClr val="000000">
                  <a:alpha val="37999"/>
                </a:srgbClr>
              </a:outerShdw>
            </a:effectLst>
          </p:spPr>
        </p:pic>
        <p:pic>
          <p:nvPicPr>
            <p:cNvPr id="18" name="Picture 5"/>
            <p:cNvPicPr>
              <a:picLocks noChangeAspect="1" noChangeArrowheads="1"/>
            </p:cNvPicPr>
            <p:nvPr/>
          </p:nvPicPr>
          <p:blipFill>
            <a:blip r:embed="rId7" cstate="print"/>
            <a:srcRect/>
            <a:stretch>
              <a:fillRect/>
            </a:stretch>
          </p:blipFill>
          <p:spPr bwMode="auto">
            <a:xfrm>
              <a:off x="6381499" y="2357644"/>
              <a:ext cx="2108736" cy="2642575"/>
            </a:xfrm>
            <a:prstGeom prst="rect">
              <a:avLst/>
            </a:prstGeom>
            <a:noFill/>
            <a:ln w="38100">
              <a:noFill/>
              <a:miter lim="800000"/>
              <a:headEnd/>
              <a:tailEnd/>
            </a:ln>
            <a:effectLst>
              <a:outerShdw dist="20000" dir="5400000" rotWithShape="0">
                <a:srgbClr val="000000">
                  <a:alpha val="37999"/>
                </a:srgbClr>
              </a:outerShdw>
            </a:effectLst>
          </p:spPr>
        </p:pic>
      </p:grpSp>
      <p:pic>
        <p:nvPicPr>
          <p:cNvPr id="2" name="Picture 2"/>
          <p:cNvPicPr>
            <a:picLocks noChangeAspect="1" noChangeArrowheads="1"/>
          </p:cNvPicPr>
          <p:nvPr/>
        </p:nvPicPr>
        <p:blipFill>
          <a:blip r:embed="rId8" cstate="print"/>
          <a:srcRect/>
          <a:stretch>
            <a:fillRect/>
          </a:stretch>
        </p:blipFill>
        <p:spPr bwMode="auto">
          <a:xfrm>
            <a:off x="1588" y="571500"/>
            <a:ext cx="9142412" cy="4114800"/>
          </a:xfrm>
          <a:prstGeom prst="rect">
            <a:avLst/>
          </a:prstGeom>
          <a:noFill/>
          <a:ln w="9525">
            <a:noFill/>
            <a:miter lim="800000"/>
            <a:headEnd/>
            <a:tailEnd/>
          </a:ln>
        </p:spPr>
      </p:pic>
      <p:sp>
        <p:nvSpPr>
          <p:cNvPr id="22" name="TextBox 21"/>
          <p:cNvSpPr txBox="1">
            <a:spLocks noChangeArrowheads="1"/>
          </p:cNvSpPr>
          <p:nvPr/>
        </p:nvSpPr>
        <p:spPr bwMode="auto">
          <a:xfrm>
            <a:off x="4202113" y="630238"/>
            <a:ext cx="2655887" cy="369887"/>
          </a:xfrm>
          <a:prstGeom prst="rect">
            <a:avLst/>
          </a:prstGeom>
          <a:noFill/>
          <a:ln w="9525">
            <a:noFill/>
            <a:miter lim="800000"/>
            <a:headEnd/>
            <a:tailEnd/>
          </a:ln>
        </p:spPr>
        <p:txBody>
          <a:bodyPr wrap="none">
            <a:spAutoFit/>
          </a:bodyPr>
          <a:lstStyle/>
          <a:p>
            <a:pPr>
              <a:defRPr/>
            </a:pPr>
            <a:r>
              <a:rPr lang="en-US" altLang="zh-CN" b="1" dirty="0">
                <a:solidFill>
                  <a:srgbClr val="C00000"/>
                </a:solidFill>
                <a:latin typeface="微软雅黑" pitchFamily="34" charset="-122"/>
                <a:ea typeface="微软雅黑" pitchFamily="34" charset="-122"/>
                <a:cs typeface="+mn-ea"/>
              </a:rPr>
              <a:t>2014</a:t>
            </a:r>
            <a:r>
              <a:rPr lang="zh-CN" altLang="en-US" b="1" dirty="0">
                <a:solidFill>
                  <a:srgbClr val="C00000"/>
                </a:solidFill>
                <a:latin typeface="微软雅黑" pitchFamily="34" charset="-122"/>
                <a:ea typeface="微软雅黑" pitchFamily="34" charset="-122"/>
                <a:cs typeface="+mn-ea"/>
              </a:rPr>
              <a:t>年</a:t>
            </a:r>
            <a:r>
              <a:rPr lang="en-US" altLang="zh-CN" b="1" dirty="0">
                <a:solidFill>
                  <a:srgbClr val="C00000"/>
                </a:solidFill>
                <a:latin typeface="微软雅黑" pitchFamily="34" charset="-122"/>
                <a:ea typeface="微软雅黑" pitchFamily="34" charset="-122"/>
                <a:cs typeface="+mn-ea"/>
              </a:rPr>
              <a:t>3</a:t>
            </a:r>
            <a:r>
              <a:rPr lang="zh-CN" altLang="en-US" b="1" dirty="0">
                <a:solidFill>
                  <a:srgbClr val="C00000"/>
                </a:solidFill>
                <a:latin typeface="微软雅黑" pitchFamily="34" charset="-122"/>
                <a:ea typeface="微软雅黑" pitchFamily="34" charset="-122"/>
                <a:cs typeface="+mn-ea"/>
              </a:rPr>
              <a:t>月</a:t>
            </a:r>
            <a:r>
              <a:rPr lang="en-US" altLang="zh-CN" b="1" dirty="0">
                <a:solidFill>
                  <a:srgbClr val="C00000"/>
                </a:solidFill>
                <a:latin typeface="微软雅黑" pitchFamily="34" charset="-122"/>
                <a:ea typeface="微软雅黑" pitchFamily="34" charset="-122"/>
                <a:cs typeface="+mn-ea"/>
              </a:rPr>
              <a:t>1</a:t>
            </a:r>
            <a:r>
              <a:rPr lang="zh-CN" altLang="en-US" b="1" dirty="0">
                <a:solidFill>
                  <a:srgbClr val="C00000"/>
                </a:solidFill>
                <a:latin typeface="微软雅黑" pitchFamily="34" charset="-122"/>
                <a:ea typeface="微软雅黑" pitchFamily="34" charset="-122"/>
                <a:cs typeface="+mn-ea"/>
              </a:rPr>
              <a:t>日正式上线</a:t>
            </a:r>
          </a:p>
        </p:txBody>
      </p:sp>
      <p:sp>
        <p:nvSpPr>
          <p:cNvPr id="13" name="矩形 12"/>
          <p:cNvSpPr/>
          <p:nvPr/>
        </p:nvSpPr>
        <p:spPr>
          <a:xfrm>
            <a:off x="0" y="143417"/>
            <a:ext cx="9144000" cy="461665"/>
          </a:xfrm>
          <a:prstGeom prst="rect">
            <a:avLst/>
          </a:prstGeom>
        </p:spPr>
        <p:txBody>
          <a:bodyPr wrap="square">
            <a:spAutoFit/>
          </a:bodyPr>
          <a:lstStyle/>
          <a:p>
            <a:pPr algn="ctr">
              <a:defRPr/>
            </a:pPr>
            <a:r>
              <a:rPr lang="zh-CN" altLang="en-US" sz="2400" dirty="0" smtClean="0">
                <a:latin typeface="微软雅黑" pitchFamily="34" charset="-122"/>
                <a:ea typeface="微软雅黑" pitchFamily="34" charset="-122"/>
                <a:cs typeface="+mn-ea"/>
              </a:rPr>
              <a:t>国家科技报告建设情况</a:t>
            </a:r>
            <a:endParaRPr lang="zh-CN" altLang="en-US" sz="2400" dirty="0">
              <a:latin typeface="微软雅黑" pitchFamily="34" charset="-122"/>
              <a:ea typeface="微软雅黑" pitchFamily="34" charset="-122"/>
              <a:cs typeface="+mn-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Bottom)">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科技\山西省科技报告制度建立20141114\科技报告ppt\加红点.jpg"/>
          <p:cNvPicPr>
            <a:picLocks noChangeAspect="1" noChangeArrowheads="1"/>
          </p:cNvPicPr>
          <p:nvPr/>
        </p:nvPicPr>
        <p:blipFill>
          <a:blip r:embed="rId3" cstate="print"/>
          <a:srcRect/>
          <a:stretch>
            <a:fillRect/>
          </a:stretch>
        </p:blipFill>
        <p:spPr bwMode="auto">
          <a:xfrm>
            <a:off x="762000" y="714375"/>
            <a:ext cx="4795838" cy="3971925"/>
          </a:xfrm>
          <a:prstGeom prst="rect">
            <a:avLst/>
          </a:prstGeom>
          <a:noFill/>
          <a:ln w="9525">
            <a:noFill/>
            <a:miter lim="800000"/>
            <a:headEnd/>
            <a:tailEnd/>
          </a:ln>
        </p:spPr>
      </p:pic>
      <p:grpSp>
        <p:nvGrpSpPr>
          <p:cNvPr id="16" name="组合 46"/>
          <p:cNvGrpSpPr>
            <a:grpSpLocks/>
          </p:cNvGrpSpPr>
          <p:nvPr/>
        </p:nvGrpSpPr>
        <p:grpSpPr bwMode="auto">
          <a:xfrm>
            <a:off x="6858000" y="1643063"/>
            <a:ext cx="1428750" cy="1785937"/>
            <a:chOff x="6572264" y="1643056"/>
            <a:chExt cx="1428760" cy="1785950"/>
          </a:xfrm>
        </p:grpSpPr>
        <p:sp>
          <p:nvSpPr>
            <p:cNvPr id="17" name="Rectangle 7"/>
            <p:cNvSpPr>
              <a:spLocks noChangeArrowheads="1"/>
            </p:cNvSpPr>
            <p:nvPr/>
          </p:nvSpPr>
          <p:spPr bwMode="gray">
            <a:xfrm>
              <a:off x="6572264" y="1643056"/>
              <a:ext cx="1428760" cy="1785950"/>
            </a:xfrm>
            <a:prstGeom prst="rect">
              <a:avLst/>
            </a:prstGeom>
            <a:solidFill>
              <a:schemeClr val="bg1">
                <a:alpha val="94000"/>
              </a:schemeClr>
            </a:solidFill>
            <a:ln w="25400">
              <a:noFill/>
            </a:ln>
            <a:effectLst>
              <a:outerShdw blurRad="225425" dist="38100" dir="5220000" algn="ctr">
                <a:srgbClr val="000000">
                  <a:alpha val="33000"/>
                </a:srgbClr>
              </a:outerShdw>
            </a:effectLst>
            <a:scene3d>
              <a:camera prst="orthographicFront"/>
              <a:lightRig rig="balanced" dir="t"/>
            </a:scene3d>
            <a:sp3d contourW="50800" prstMaterial="plastic">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400" dirty="0">
                <a:latin typeface="微软雅黑" pitchFamily="34" charset="-122"/>
                <a:ea typeface="微软雅黑" pitchFamily="34" charset="-122"/>
              </a:endParaRPr>
            </a:p>
          </p:txBody>
        </p:sp>
        <p:sp>
          <p:nvSpPr>
            <p:cNvPr id="18" name="矩形 17"/>
            <p:cNvSpPr/>
            <p:nvPr/>
          </p:nvSpPr>
          <p:spPr>
            <a:xfrm>
              <a:off x="6643702" y="1823090"/>
              <a:ext cx="1357322" cy="1477328"/>
            </a:xfrm>
            <a:prstGeom prst="rect">
              <a:avLst/>
            </a:prstGeom>
          </p:spPr>
          <p:txBody>
            <a:bodyPr>
              <a:spAutoFit/>
            </a:bodyPr>
            <a:lstStyle/>
            <a:p>
              <a:pPr>
                <a:defRPr/>
              </a:pPr>
              <a:r>
                <a:rPr lang="en-US" altLang="zh-CN"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微软雅黑" pitchFamily="34" charset="-122"/>
                  <a:ea typeface="微软雅黑" pitchFamily="34" charset="-122"/>
                  <a:cs typeface="+mj-cs"/>
                </a:rPr>
                <a:t>26</a:t>
              </a:r>
              <a:r>
                <a:rPr lang="zh-CN" altLang="en-US" b="1" dirty="0">
                  <a:latin typeface="微软雅黑" pitchFamily="34" charset="-122"/>
                  <a:ea typeface="微软雅黑" pitchFamily="34" charset="-122"/>
                  <a:cs typeface="+mj-cs"/>
                </a:rPr>
                <a:t>个省市和自治区已经开通</a:t>
              </a:r>
              <a:r>
                <a:rPr lang="zh-CN" altLang="en-US"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微软雅黑" pitchFamily="34" charset="-122"/>
                  <a:ea typeface="微软雅黑" pitchFamily="34" charset="-122"/>
                  <a:cs typeface="+mj-cs"/>
                </a:rPr>
                <a:t>省级科技报告服务系统</a:t>
              </a:r>
            </a:p>
          </p:txBody>
        </p:sp>
      </p:grpSp>
      <p:cxnSp>
        <p:nvCxnSpPr>
          <p:cNvPr id="19" name="直接连接符 18"/>
          <p:cNvCxnSpPr/>
          <p:nvPr/>
        </p:nvCxnSpPr>
        <p:spPr>
          <a:xfrm>
            <a:off x="5572132" y="2500206"/>
            <a:ext cx="1214446" cy="1800"/>
          </a:xfrm>
          <a:prstGeom prst="line">
            <a:avLst/>
          </a:prstGeom>
        </p:spPr>
        <p:style>
          <a:lnRef idx="3">
            <a:schemeClr val="accent6"/>
          </a:lnRef>
          <a:fillRef idx="0">
            <a:schemeClr val="accent6"/>
          </a:fillRef>
          <a:effectRef idx="2">
            <a:schemeClr val="accent6"/>
          </a:effectRef>
          <a:fontRef idx="minor">
            <a:schemeClr val="tx1"/>
          </a:fontRef>
        </p:style>
      </p:cxnSp>
      <p:sp>
        <p:nvSpPr>
          <p:cNvPr id="20" name="矩形 19"/>
          <p:cNvSpPr/>
          <p:nvPr/>
        </p:nvSpPr>
        <p:spPr>
          <a:xfrm>
            <a:off x="618067" y="270418"/>
            <a:ext cx="7890933" cy="461665"/>
          </a:xfrm>
          <a:prstGeom prst="rect">
            <a:avLst/>
          </a:prstGeom>
        </p:spPr>
        <p:txBody>
          <a:bodyPr wrap="square">
            <a:spAutoFit/>
          </a:bodyPr>
          <a:lstStyle/>
          <a:p>
            <a:pPr algn="ctr">
              <a:defRPr/>
            </a:pPr>
            <a:r>
              <a:rPr lang="zh-CN" altLang="en-US" sz="2400" dirty="0" smtClean="0">
                <a:latin typeface="微软雅黑" pitchFamily="34" charset="-122"/>
                <a:ea typeface="微软雅黑" pitchFamily="34" charset="-122"/>
                <a:cs typeface="+mn-ea"/>
              </a:rPr>
              <a:t>国家科技报告建设情况</a:t>
            </a:r>
            <a:endParaRPr lang="zh-CN" altLang="en-US" sz="2400" dirty="0">
              <a:latin typeface="微软雅黑" pitchFamily="34" charset="-122"/>
              <a:ea typeface="微软雅黑" pitchFamily="34" charset="-122"/>
              <a:cs typeface="+mn-ea"/>
            </a:endParaRPr>
          </a:p>
        </p:txBody>
      </p:sp>
      <p:sp>
        <p:nvSpPr>
          <p:cNvPr id="8" name="矩形 7"/>
          <p:cNvSpPr/>
          <p:nvPr/>
        </p:nvSpPr>
        <p:spPr>
          <a:xfrm>
            <a:off x="4114801" y="2099733"/>
            <a:ext cx="321732" cy="223909"/>
          </a:xfrm>
          <a:prstGeom prst="rect">
            <a:avLst/>
          </a:prstGeom>
        </p:spPr>
        <p:txBody>
          <a:bodyPr wrap="square">
            <a:spAutoFit/>
          </a:bodyPr>
          <a:lstStyle/>
          <a:p>
            <a:r>
              <a:rPr lang="zh-CN" altLang="en-US" sz="800" dirty="0" smtClean="0">
                <a:solidFill>
                  <a:srgbClr val="FF0000"/>
                </a:solidFill>
              </a:rPr>
              <a:t>●</a:t>
            </a:r>
            <a:endParaRPr lang="zh-CN" altLang="en-US" sz="800" dirty="0">
              <a:solidFill>
                <a:srgbClr val="FF0000"/>
              </a:solidFill>
            </a:endParaRPr>
          </a:p>
        </p:txBody>
      </p:sp>
      <p:sp>
        <p:nvSpPr>
          <p:cNvPr id="9" name="矩形 8"/>
          <p:cNvSpPr/>
          <p:nvPr/>
        </p:nvSpPr>
        <p:spPr>
          <a:xfrm>
            <a:off x="3547506" y="4402751"/>
            <a:ext cx="321732" cy="223909"/>
          </a:xfrm>
          <a:prstGeom prst="rect">
            <a:avLst/>
          </a:prstGeom>
        </p:spPr>
        <p:txBody>
          <a:bodyPr wrap="square">
            <a:spAutoFit/>
          </a:bodyPr>
          <a:lstStyle/>
          <a:p>
            <a:r>
              <a:rPr lang="zh-CN" altLang="en-US" sz="800" dirty="0" smtClean="0">
                <a:solidFill>
                  <a:srgbClr val="FF0000"/>
                </a:solidFill>
              </a:rPr>
              <a:t>●</a:t>
            </a:r>
            <a:endParaRPr lang="zh-CN" altLang="en-US" sz="800" dirty="0">
              <a:solidFill>
                <a:srgbClr val="FF0000"/>
              </a:solidFill>
            </a:endParaRPr>
          </a:p>
        </p:txBody>
      </p:sp>
      <p:sp>
        <p:nvSpPr>
          <p:cNvPr id="10" name="矩形 9"/>
          <p:cNvSpPr/>
          <p:nvPr/>
        </p:nvSpPr>
        <p:spPr>
          <a:xfrm>
            <a:off x="3234240" y="3683081"/>
            <a:ext cx="270960" cy="223909"/>
          </a:xfrm>
          <a:prstGeom prst="rect">
            <a:avLst/>
          </a:prstGeom>
        </p:spPr>
        <p:txBody>
          <a:bodyPr wrap="square">
            <a:spAutoFit/>
          </a:bodyPr>
          <a:lstStyle/>
          <a:p>
            <a:r>
              <a:rPr lang="zh-CN" altLang="en-US" sz="800" dirty="0" smtClean="0">
                <a:solidFill>
                  <a:srgbClr val="FF0000"/>
                </a:solidFill>
              </a:rPr>
              <a:t>●</a:t>
            </a:r>
            <a:endParaRPr lang="zh-CN" altLang="en-US" sz="800" dirty="0">
              <a:solidFill>
                <a:srgbClr val="FF0000"/>
              </a:solidFill>
            </a:endParaRPr>
          </a:p>
        </p:txBody>
      </p:sp>
      <p:sp>
        <p:nvSpPr>
          <p:cNvPr id="11" name="矩形 10"/>
          <p:cNvSpPr/>
          <p:nvPr/>
        </p:nvSpPr>
        <p:spPr>
          <a:xfrm>
            <a:off x="4639707" y="3107348"/>
            <a:ext cx="270960" cy="223909"/>
          </a:xfrm>
          <a:prstGeom prst="rect">
            <a:avLst/>
          </a:prstGeom>
        </p:spPr>
        <p:txBody>
          <a:bodyPr wrap="square">
            <a:spAutoFit/>
          </a:bodyPr>
          <a:lstStyle/>
          <a:p>
            <a:r>
              <a:rPr lang="zh-CN" altLang="en-US" sz="800" dirty="0" smtClean="0">
                <a:solidFill>
                  <a:srgbClr val="FF0000"/>
                </a:solidFill>
              </a:rPr>
              <a:t>●</a:t>
            </a:r>
            <a:endParaRPr lang="zh-CN" altLang="en-US" sz="800" dirty="0">
              <a:solidFill>
                <a:srgbClr val="FF0000"/>
              </a:solidFill>
            </a:endParaRPr>
          </a:p>
        </p:txBody>
      </p:sp>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18067" y="278884"/>
            <a:ext cx="7899400" cy="461665"/>
          </a:xfrm>
          <a:prstGeom prst="rect">
            <a:avLst/>
          </a:prstGeom>
        </p:spPr>
        <p:txBody>
          <a:bodyPr wrap="square">
            <a:spAutoFit/>
          </a:bodyPr>
          <a:lstStyle/>
          <a:p>
            <a:pPr algn="ctr">
              <a:defRPr/>
            </a:pPr>
            <a:r>
              <a:rPr lang="zh-CN" altLang="en-US" sz="2400" dirty="0" smtClean="0">
                <a:latin typeface="微软雅黑" pitchFamily="34" charset="-122"/>
                <a:ea typeface="微软雅黑" pitchFamily="34" charset="-122"/>
                <a:cs typeface="+mn-ea"/>
              </a:rPr>
              <a:t>山西省科技报告建设</a:t>
            </a:r>
            <a:endParaRPr lang="zh-CN" altLang="en-US" sz="2400" dirty="0">
              <a:latin typeface="微软雅黑" pitchFamily="34" charset="-122"/>
              <a:ea typeface="微软雅黑" pitchFamily="34" charset="-122"/>
              <a:cs typeface="+mn-ea"/>
            </a:endParaRPr>
          </a:p>
        </p:txBody>
      </p:sp>
      <p:pic>
        <p:nvPicPr>
          <p:cNvPr id="16" name="Picture 3" descr="E:\科技\山西省科技报告制度建立20141114\科技报告ppt\图片4.png"/>
          <p:cNvPicPr>
            <a:picLocks noChangeAspect="1" noChangeArrowheads="1"/>
          </p:cNvPicPr>
          <p:nvPr/>
        </p:nvPicPr>
        <p:blipFill>
          <a:blip r:embed="rId3" cstate="print"/>
          <a:srcRect/>
          <a:stretch>
            <a:fillRect/>
          </a:stretch>
        </p:blipFill>
        <p:spPr bwMode="auto">
          <a:xfrm>
            <a:off x="0" y="1104900"/>
            <a:ext cx="8959850" cy="3492500"/>
          </a:xfrm>
          <a:prstGeom prst="rect">
            <a:avLst/>
          </a:prstGeom>
          <a:noFill/>
          <a:ln w="9525">
            <a:noFill/>
            <a:miter lim="800000"/>
            <a:headEnd/>
            <a:tailEnd/>
          </a:ln>
        </p:spPr>
      </p:pic>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21943" y="900556"/>
            <a:ext cx="1289946" cy="1289946"/>
            <a:chOff x="2026208" y="849756"/>
            <a:chExt cx="1289946" cy="1289946"/>
          </a:xfrm>
        </p:grpSpPr>
        <p:grpSp>
          <p:nvGrpSpPr>
            <p:cNvPr id="4" name="组合 3"/>
            <p:cNvGrpSpPr/>
            <p:nvPr/>
          </p:nvGrpSpPr>
          <p:grpSpPr>
            <a:xfrm>
              <a:off x="2026208" y="849756"/>
              <a:ext cx="1289946" cy="1289946"/>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itchFamily="34" charset="-122"/>
                  <a:ea typeface="微软雅黑" pitchFamily="34" charset="-122"/>
                </a:endParaRPr>
              </a:p>
            </p:txBody>
          </p:sp>
          <p:sp>
            <p:nvSpPr>
              <p:cNvPr id="6" name="椭圆 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smtClean="0">
                    <a:solidFill>
                      <a:srgbClr val="00B0F0"/>
                    </a:solidFill>
                    <a:latin typeface="微软雅黑" pitchFamily="34" charset="-122"/>
                    <a:ea typeface="微软雅黑" pitchFamily="34" charset="-122"/>
                  </a:rPr>
                  <a:t>科</a:t>
                </a:r>
                <a:endParaRPr lang="zh-CN" altLang="en-US" sz="3600" dirty="0">
                  <a:solidFill>
                    <a:srgbClr val="00B0F0"/>
                  </a:solidFill>
                  <a:latin typeface="微软雅黑" pitchFamily="34" charset="-122"/>
                  <a:ea typeface="微软雅黑" pitchFamily="34" charset="-122"/>
                </a:endParaRPr>
              </a:p>
            </p:txBody>
          </p:sp>
        </p:grpSp>
        <p:sp>
          <p:nvSpPr>
            <p:cNvPr id="19" name="TextBox 18"/>
            <p:cNvSpPr txBox="1"/>
            <p:nvPr/>
          </p:nvSpPr>
          <p:spPr>
            <a:xfrm>
              <a:off x="2260839" y="1025813"/>
              <a:ext cx="635927" cy="1015663"/>
            </a:xfrm>
            <a:prstGeom prst="rect">
              <a:avLst/>
            </a:prstGeom>
            <a:noFill/>
          </p:spPr>
          <p:txBody>
            <a:bodyPr wrap="square" rtlCol="0">
              <a:spAutoFit/>
            </a:bodyPr>
            <a:lstStyle/>
            <a:p>
              <a:endParaRPr lang="zh-CN" altLang="en-US" sz="6000" b="1" dirty="0">
                <a:solidFill>
                  <a:srgbClr val="0070C0"/>
                </a:solidFill>
                <a:latin typeface="微软雅黑" pitchFamily="34" charset="-122"/>
                <a:ea typeface="微软雅黑" pitchFamily="34" charset="-122"/>
              </a:endParaRPr>
            </a:p>
          </p:txBody>
        </p:sp>
      </p:grpSp>
      <p:grpSp>
        <p:nvGrpSpPr>
          <p:cNvPr id="3" name="组合 2"/>
          <p:cNvGrpSpPr/>
          <p:nvPr/>
        </p:nvGrpSpPr>
        <p:grpSpPr>
          <a:xfrm>
            <a:off x="2013476" y="934423"/>
            <a:ext cx="1289946" cy="1289946"/>
            <a:chOff x="3351228" y="849756"/>
            <a:chExt cx="1289946" cy="1289946"/>
          </a:xfrm>
        </p:grpSpPr>
        <p:grpSp>
          <p:nvGrpSpPr>
            <p:cNvPr id="7" name="组合 6"/>
            <p:cNvGrpSpPr/>
            <p:nvPr/>
          </p:nvGrpSpPr>
          <p:grpSpPr>
            <a:xfrm>
              <a:off x="3351228" y="849756"/>
              <a:ext cx="1289946" cy="1289946"/>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itchFamily="34" charset="-122"/>
                  <a:ea typeface="微软雅黑" pitchFamily="34" charset="-122"/>
                </a:endParaRPr>
              </a:p>
            </p:txBody>
          </p:sp>
          <p:sp>
            <p:nvSpPr>
              <p:cNvPr id="9" name="椭圆 8"/>
              <p:cNvSpPr/>
              <p:nvPr/>
            </p:nvSpPr>
            <p:spPr>
              <a:xfrm>
                <a:off x="418372" y="734158"/>
                <a:ext cx="3825876" cy="382587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smtClean="0">
                    <a:solidFill>
                      <a:srgbClr val="00B0F0"/>
                    </a:solidFill>
                    <a:latin typeface="微软雅黑" pitchFamily="34" charset="-122"/>
                    <a:ea typeface="微软雅黑" pitchFamily="34" charset="-122"/>
                  </a:rPr>
                  <a:t>技</a:t>
                </a:r>
                <a:endParaRPr lang="zh-CN" altLang="en-US" sz="3600" dirty="0">
                  <a:solidFill>
                    <a:srgbClr val="00B0F0"/>
                  </a:solidFill>
                  <a:latin typeface="微软雅黑" pitchFamily="34" charset="-122"/>
                  <a:ea typeface="微软雅黑" pitchFamily="34" charset="-122"/>
                </a:endParaRPr>
              </a:p>
            </p:txBody>
          </p:sp>
        </p:grpSp>
        <p:sp>
          <p:nvSpPr>
            <p:cNvPr id="20" name="TextBox 19"/>
            <p:cNvSpPr txBox="1"/>
            <p:nvPr/>
          </p:nvSpPr>
          <p:spPr>
            <a:xfrm>
              <a:off x="3587342" y="946188"/>
              <a:ext cx="635927" cy="1015663"/>
            </a:xfrm>
            <a:prstGeom prst="rect">
              <a:avLst/>
            </a:prstGeom>
            <a:noFill/>
          </p:spPr>
          <p:txBody>
            <a:bodyPr wrap="square" rtlCol="0">
              <a:spAutoFit/>
            </a:bodyPr>
            <a:lstStyle/>
            <a:p>
              <a:endParaRPr lang="zh-CN" altLang="en-US" sz="6000" b="1" dirty="0">
                <a:solidFill>
                  <a:srgbClr val="0070C0"/>
                </a:solidFill>
                <a:latin typeface="微软雅黑" pitchFamily="34" charset="-122"/>
                <a:ea typeface="微软雅黑" pitchFamily="34" charset="-122"/>
              </a:endParaRPr>
            </a:p>
          </p:txBody>
        </p:sp>
      </p:grpSp>
      <p:grpSp>
        <p:nvGrpSpPr>
          <p:cNvPr id="39" name="组合 38"/>
          <p:cNvGrpSpPr/>
          <p:nvPr/>
        </p:nvGrpSpPr>
        <p:grpSpPr>
          <a:xfrm>
            <a:off x="2013476" y="925956"/>
            <a:ext cx="1289946" cy="1289946"/>
            <a:chOff x="4639950" y="849756"/>
            <a:chExt cx="1289946" cy="1289946"/>
          </a:xfrm>
        </p:grpSpPr>
        <p:grpSp>
          <p:nvGrpSpPr>
            <p:cNvPr id="10" name="组合 9"/>
            <p:cNvGrpSpPr/>
            <p:nvPr/>
          </p:nvGrpSpPr>
          <p:grpSpPr>
            <a:xfrm>
              <a:off x="4639950" y="849756"/>
              <a:ext cx="1289946" cy="1289946"/>
              <a:chOff x="278541" y="673100"/>
              <a:chExt cx="4000500" cy="4000500"/>
            </a:xfrm>
            <a:effectLst>
              <a:outerShdw blurRad="444500" dist="254000" dir="8100000" algn="tr" rotWithShape="0">
                <a:prstClr val="black">
                  <a:alpha val="50000"/>
                </a:prstClr>
              </a:outerShdw>
            </a:effectLst>
          </p:grpSpPr>
          <p:sp>
            <p:nvSpPr>
              <p:cNvPr id="11" name="同心圆 10"/>
              <p:cNvSpPr/>
              <p:nvPr/>
            </p:nvSpPr>
            <p:spPr>
              <a:xfrm>
                <a:off x="278541"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itchFamily="34" charset="-122"/>
                  <a:ea typeface="微软雅黑" pitchFamily="34" charset="-122"/>
                </a:endParaRPr>
              </a:p>
            </p:txBody>
          </p:sp>
          <p:sp>
            <p:nvSpPr>
              <p:cNvPr id="12" name="椭圆 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smtClean="0">
                    <a:solidFill>
                      <a:srgbClr val="00B0F0"/>
                    </a:solidFill>
                    <a:latin typeface="微软雅黑" pitchFamily="34" charset="-122"/>
                    <a:ea typeface="微软雅黑" pitchFamily="34" charset="-122"/>
                  </a:rPr>
                  <a:t>报</a:t>
                </a:r>
                <a:endParaRPr lang="zh-CN" altLang="en-US" sz="3600" dirty="0">
                  <a:solidFill>
                    <a:srgbClr val="00B0F0"/>
                  </a:solidFill>
                  <a:latin typeface="微软雅黑" pitchFamily="34" charset="-122"/>
                  <a:ea typeface="微软雅黑" pitchFamily="34" charset="-122"/>
                </a:endParaRPr>
              </a:p>
            </p:txBody>
          </p:sp>
        </p:grpSp>
        <p:sp>
          <p:nvSpPr>
            <p:cNvPr id="21" name="TextBox 20"/>
            <p:cNvSpPr txBox="1"/>
            <p:nvPr/>
          </p:nvSpPr>
          <p:spPr>
            <a:xfrm>
              <a:off x="4832551" y="959138"/>
              <a:ext cx="635927" cy="1015663"/>
            </a:xfrm>
            <a:prstGeom prst="rect">
              <a:avLst/>
            </a:prstGeom>
            <a:noFill/>
          </p:spPr>
          <p:txBody>
            <a:bodyPr wrap="square" rtlCol="0">
              <a:spAutoFit/>
            </a:bodyPr>
            <a:lstStyle/>
            <a:p>
              <a:endParaRPr lang="zh-CN" altLang="en-US" sz="6000" b="1" dirty="0">
                <a:solidFill>
                  <a:srgbClr val="0070C0"/>
                </a:solidFill>
                <a:latin typeface="微软雅黑" pitchFamily="34" charset="-122"/>
                <a:ea typeface="微软雅黑" pitchFamily="34" charset="-122"/>
              </a:endParaRPr>
            </a:p>
          </p:txBody>
        </p:sp>
      </p:grpSp>
      <p:grpSp>
        <p:nvGrpSpPr>
          <p:cNvPr id="40" name="组合 39"/>
          <p:cNvGrpSpPr/>
          <p:nvPr/>
        </p:nvGrpSpPr>
        <p:grpSpPr>
          <a:xfrm>
            <a:off x="2021943" y="909023"/>
            <a:ext cx="1289946" cy="1289946"/>
            <a:chOff x="5946350" y="849756"/>
            <a:chExt cx="1289946" cy="1289946"/>
          </a:xfrm>
        </p:grpSpPr>
        <p:grpSp>
          <p:nvGrpSpPr>
            <p:cNvPr id="13" name="组合 12"/>
            <p:cNvGrpSpPr/>
            <p:nvPr/>
          </p:nvGrpSpPr>
          <p:grpSpPr>
            <a:xfrm>
              <a:off x="5946350" y="849756"/>
              <a:ext cx="1289946" cy="1289946"/>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itchFamily="34" charset="-122"/>
                  <a:ea typeface="微软雅黑" pitchFamily="34" charset="-122"/>
                </a:endParaRPr>
              </a:p>
            </p:txBody>
          </p:sp>
          <p:sp>
            <p:nvSpPr>
              <p:cNvPr id="15" name="椭圆 14"/>
              <p:cNvSpPr/>
              <p:nvPr/>
            </p:nvSpPr>
            <p:spPr>
              <a:xfrm>
                <a:off x="407124" y="722147"/>
                <a:ext cx="3825876" cy="382587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smtClean="0">
                    <a:solidFill>
                      <a:srgbClr val="00B0F0"/>
                    </a:solidFill>
                    <a:latin typeface="微软雅黑" pitchFamily="34" charset="-122"/>
                    <a:ea typeface="微软雅黑" pitchFamily="34" charset="-122"/>
                  </a:rPr>
                  <a:t>告</a:t>
                </a:r>
                <a:endParaRPr lang="zh-CN" altLang="en-US" sz="3600" dirty="0">
                  <a:solidFill>
                    <a:srgbClr val="00B0F0"/>
                  </a:solidFill>
                  <a:latin typeface="微软雅黑" pitchFamily="34" charset="-122"/>
                  <a:ea typeface="微软雅黑" pitchFamily="34" charset="-122"/>
                </a:endParaRPr>
              </a:p>
            </p:txBody>
          </p:sp>
        </p:grpSp>
        <p:sp>
          <p:nvSpPr>
            <p:cNvPr id="22" name="TextBox 21"/>
            <p:cNvSpPr txBox="1"/>
            <p:nvPr/>
          </p:nvSpPr>
          <p:spPr>
            <a:xfrm>
              <a:off x="6115617" y="927817"/>
              <a:ext cx="635927" cy="400110"/>
            </a:xfrm>
            <a:prstGeom prst="rect">
              <a:avLst/>
            </a:prstGeom>
            <a:noFill/>
          </p:spPr>
          <p:txBody>
            <a:bodyPr wrap="square" rtlCol="0">
              <a:spAutoFit/>
            </a:bodyPr>
            <a:lstStyle/>
            <a:p>
              <a:endParaRPr lang="zh-CN" altLang="en-US" sz="2000" b="1" dirty="0">
                <a:solidFill>
                  <a:srgbClr val="0070C0"/>
                </a:solidFill>
                <a:latin typeface="微软雅黑" pitchFamily="34" charset="-122"/>
                <a:ea typeface="微软雅黑" pitchFamily="34" charset="-122"/>
              </a:endParaRPr>
            </a:p>
          </p:txBody>
        </p:sp>
      </p:grpSp>
      <p:sp>
        <p:nvSpPr>
          <p:cNvPr id="45" name="矩形 44"/>
          <p:cNvSpPr/>
          <p:nvPr/>
        </p:nvSpPr>
        <p:spPr>
          <a:xfrm>
            <a:off x="0" y="2453135"/>
            <a:ext cx="9144000" cy="19442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TextBox 24"/>
          <p:cNvSpPr txBox="1"/>
          <p:nvPr/>
        </p:nvSpPr>
        <p:spPr>
          <a:xfrm>
            <a:off x="1608667" y="2713015"/>
            <a:ext cx="6157477" cy="1815882"/>
          </a:xfrm>
          <a:prstGeom prst="rect">
            <a:avLst/>
          </a:prstGeom>
          <a:noFill/>
        </p:spPr>
        <p:txBody>
          <a:bodyPr wrap="square" rtlCol="0">
            <a:spAutoFit/>
          </a:bodyPr>
          <a:lstStyle/>
          <a:p>
            <a:pPr algn="ctr"/>
            <a:r>
              <a:rPr lang="zh-CN" altLang="en-US" sz="2800" b="1" dirty="0" smtClean="0">
                <a:solidFill>
                  <a:schemeClr val="bg1"/>
                </a:solidFill>
                <a:latin typeface="+mj-ea"/>
                <a:cs typeface="+mn-ea"/>
              </a:rPr>
              <a:t>山西科技报告制度建设专题培训会</a:t>
            </a:r>
            <a:endParaRPr lang="en-US" altLang="zh-CN" sz="2800" b="1" dirty="0" smtClean="0">
              <a:solidFill>
                <a:schemeClr val="bg1"/>
              </a:solidFill>
              <a:latin typeface="+mj-ea"/>
              <a:cs typeface="+mn-ea"/>
            </a:endParaRPr>
          </a:p>
          <a:p>
            <a:pPr algn="ctr"/>
            <a:endParaRPr lang="en-US" altLang="zh-CN" sz="2800" b="1" dirty="0" smtClean="0">
              <a:solidFill>
                <a:schemeClr val="bg1"/>
              </a:solidFill>
              <a:effectLst>
                <a:outerShdw blurRad="50800" dist="38100" dir="10800000" algn="r" rotWithShape="0">
                  <a:prstClr val="black">
                    <a:alpha val="40000"/>
                  </a:prstClr>
                </a:outerShdw>
              </a:effectLst>
              <a:latin typeface="+mj-ea"/>
              <a:ea typeface="方正兰亭粗黑_GBK" panose="02000000000000000000" pitchFamily="2" charset="-122"/>
              <a:cs typeface="+mn-ea"/>
            </a:endParaRPr>
          </a:p>
          <a:p>
            <a:pPr algn="ctr"/>
            <a:endParaRPr lang="en-US" altLang="zh-CN" sz="2800" b="1" dirty="0" smtClean="0">
              <a:solidFill>
                <a:schemeClr val="bg1"/>
              </a:solidFill>
              <a:effectLst>
                <a:outerShdw blurRad="50800" dist="38100" dir="10800000" algn="r" rotWithShape="0">
                  <a:prstClr val="black">
                    <a:alpha val="40000"/>
                  </a:prstClr>
                </a:outerShdw>
              </a:effectLst>
              <a:latin typeface="+mj-ea"/>
              <a:ea typeface="方正兰亭粗黑_GBK" panose="02000000000000000000" pitchFamily="2" charset="-122"/>
              <a:cs typeface="+mn-ea"/>
            </a:endParaRPr>
          </a:p>
          <a:p>
            <a:pPr algn="ctr"/>
            <a:endParaRPr lang="zh-CN" altLang="en-US" sz="2800" dirty="0">
              <a:solidFill>
                <a:schemeClr val="bg1"/>
              </a:solidFill>
              <a:effectLst>
                <a:outerShdw blurRad="50800" dist="38100" dir="10800000" algn="r" rotWithShape="0">
                  <a:prstClr val="black">
                    <a:alpha val="40000"/>
                  </a:prstClr>
                </a:outerShdw>
              </a:effectLst>
              <a:latin typeface="方正兰亭粗黑_GBK" panose="02000000000000000000" pitchFamily="2" charset="-122"/>
              <a:ea typeface="方正兰亭粗黑_GBK" panose="02000000000000000000" pitchFamily="2" charset="-122"/>
            </a:endParaRPr>
          </a:p>
        </p:txBody>
      </p:sp>
      <p:sp>
        <p:nvSpPr>
          <p:cNvPr id="46" name="TextBox 45"/>
          <p:cNvSpPr txBox="1"/>
          <p:nvPr/>
        </p:nvSpPr>
        <p:spPr>
          <a:xfrm>
            <a:off x="2636301" y="3665789"/>
            <a:ext cx="3871399" cy="261610"/>
          </a:xfrm>
          <a:prstGeom prst="rect">
            <a:avLst/>
          </a:prstGeom>
          <a:noFill/>
        </p:spPr>
        <p:txBody>
          <a:bodyPr wrap="square" rtlCol="0">
            <a:spAutoFit/>
          </a:bodyPr>
          <a:lstStyle/>
          <a:p>
            <a:pPr algn="ctr"/>
            <a:r>
              <a:rPr lang="zh-CN" altLang="en-US" sz="1100" dirty="0" smtClean="0">
                <a:solidFill>
                  <a:schemeClr val="bg1"/>
                </a:solidFill>
                <a:latin typeface="微软雅黑" pitchFamily="34" charset="-122"/>
                <a:ea typeface="微软雅黑" pitchFamily="34" charset="-122"/>
              </a:rPr>
              <a:t> </a:t>
            </a:r>
            <a:endParaRPr lang="zh-CN" altLang="en-US" sz="1100" dirty="0">
              <a:solidFill>
                <a:schemeClr val="bg1"/>
              </a:solidFill>
              <a:latin typeface="微软雅黑" pitchFamily="34" charset="-122"/>
              <a:ea typeface="微软雅黑" pitchFamily="34" charset="-122"/>
            </a:endParaRPr>
          </a:p>
        </p:txBody>
      </p:sp>
      <p:grpSp>
        <p:nvGrpSpPr>
          <p:cNvPr id="31" name="组合 30"/>
          <p:cNvGrpSpPr/>
          <p:nvPr/>
        </p:nvGrpSpPr>
        <p:grpSpPr>
          <a:xfrm>
            <a:off x="6327053" y="4110384"/>
            <a:ext cx="1179076" cy="1178917"/>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912">
                <a:defRPr/>
              </a:pPr>
              <a:endParaRPr lang="zh-CN" altLang="en-US" kern="0">
                <a:solidFill>
                  <a:sysClr val="windowText" lastClr="000000"/>
                </a:solidFill>
                <a:latin typeface="Calibri"/>
                <a:ea typeface="微软雅黑"/>
              </a:endParaRPr>
            </a:p>
          </p:txBody>
        </p:sp>
        <p:sp>
          <p:nvSpPr>
            <p:cNvPr id="33" name="椭圆 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912">
                <a:defRPr/>
              </a:pPr>
              <a:endParaRPr lang="zh-CN" altLang="en-US" kern="0">
                <a:solidFill>
                  <a:sysClr val="window" lastClr="FFFFFF"/>
                </a:solidFill>
                <a:latin typeface="Calibri"/>
                <a:ea typeface="微软雅黑"/>
              </a:endParaRPr>
            </a:p>
          </p:txBody>
        </p:sp>
      </p:grpSp>
      <p:grpSp>
        <p:nvGrpSpPr>
          <p:cNvPr id="34" name="组合 33"/>
          <p:cNvGrpSpPr/>
          <p:nvPr/>
        </p:nvGrpSpPr>
        <p:grpSpPr>
          <a:xfrm>
            <a:off x="4758018" y="4605223"/>
            <a:ext cx="630120" cy="630035"/>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sp>
          <p:nvSpPr>
            <p:cNvPr id="36" name="椭圆 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grpSp>
      <p:grpSp>
        <p:nvGrpSpPr>
          <p:cNvPr id="41" name="组合 40"/>
          <p:cNvGrpSpPr/>
          <p:nvPr/>
        </p:nvGrpSpPr>
        <p:grpSpPr>
          <a:xfrm>
            <a:off x="5436688" y="4920241"/>
            <a:ext cx="890364" cy="890244"/>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grpSp>
      <p:grpSp>
        <p:nvGrpSpPr>
          <p:cNvPr id="49" name="组合 48"/>
          <p:cNvGrpSpPr/>
          <p:nvPr/>
        </p:nvGrpSpPr>
        <p:grpSpPr>
          <a:xfrm>
            <a:off x="7758789" y="4730422"/>
            <a:ext cx="685681" cy="685588"/>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912">
                <a:defRPr/>
              </a:pPr>
              <a:endParaRPr lang="zh-CN" altLang="en-US" kern="0">
                <a:solidFill>
                  <a:sysClr val="windowText" lastClr="000000"/>
                </a:solidFill>
                <a:latin typeface="Calibri"/>
                <a:ea typeface="微软雅黑"/>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912">
                <a:defRPr/>
              </a:pPr>
              <a:endParaRPr lang="zh-CN" altLang="en-US" kern="0">
                <a:solidFill>
                  <a:sysClr val="window" lastClr="FFFFFF"/>
                </a:solidFill>
                <a:latin typeface="Calibri"/>
                <a:ea typeface="微软雅黑"/>
              </a:endParaRPr>
            </a:p>
          </p:txBody>
        </p:sp>
      </p:grpSp>
      <p:grpSp>
        <p:nvGrpSpPr>
          <p:cNvPr id="52" name="组合 51"/>
          <p:cNvGrpSpPr/>
          <p:nvPr/>
        </p:nvGrpSpPr>
        <p:grpSpPr>
          <a:xfrm>
            <a:off x="766440" y="5038934"/>
            <a:ext cx="588755" cy="58867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sp>
          <p:nvSpPr>
            <p:cNvPr id="54" name="椭圆 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grpSp>
      <p:grpSp>
        <p:nvGrpSpPr>
          <p:cNvPr id="55" name="组合 54"/>
          <p:cNvGrpSpPr/>
          <p:nvPr/>
        </p:nvGrpSpPr>
        <p:grpSpPr>
          <a:xfrm>
            <a:off x="3962506" y="4528456"/>
            <a:ext cx="252447" cy="252413"/>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sp>
          <p:nvSpPr>
            <p:cNvPr id="57" name="椭圆 5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grpSp>
      <p:grpSp>
        <p:nvGrpSpPr>
          <p:cNvPr id="58" name="组合 57"/>
          <p:cNvGrpSpPr/>
          <p:nvPr/>
        </p:nvGrpSpPr>
        <p:grpSpPr>
          <a:xfrm>
            <a:off x="3181253" y="4325716"/>
            <a:ext cx="528983" cy="528912"/>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sp>
          <p:nvSpPr>
            <p:cNvPr id="60" name="椭圆 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grpSp>
      <p:grpSp>
        <p:nvGrpSpPr>
          <p:cNvPr id="61" name="组合 60"/>
          <p:cNvGrpSpPr/>
          <p:nvPr/>
        </p:nvGrpSpPr>
        <p:grpSpPr>
          <a:xfrm>
            <a:off x="8463984" y="3830482"/>
            <a:ext cx="1179076" cy="1178917"/>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912">
                <a:defRPr/>
              </a:pPr>
              <a:endParaRPr lang="zh-CN" altLang="en-US" kern="0">
                <a:solidFill>
                  <a:sysClr val="windowText" lastClr="000000"/>
                </a:solidFill>
                <a:latin typeface="Calibri"/>
                <a:ea typeface="微软雅黑"/>
              </a:endParaRPr>
            </a:p>
          </p:txBody>
        </p:sp>
        <p:sp>
          <p:nvSpPr>
            <p:cNvPr id="63" name="椭圆 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912">
                <a:defRPr/>
              </a:pPr>
              <a:endParaRPr lang="zh-CN" altLang="en-US" kern="0">
                <a:solidFill>
                  <a:sysClr val="window" lastClr="FFFFFF"/>
                </a:solidFill>
                <a:latin typeface="Calibri"/>
                <a:ea typeface="微软雅黑"/>
              </a:endParaRPr>
            </a:p>
          </p:txBody>
        </p:sp>
      </p:grpSp>
      <p:grpSp>
        <p:nvGrpSpPr>
          <p:cNvPr id="64" name="组合 63"/>
          <p:cNvGrpSpPr/>
          <p:nvPr/>
        </p:nvGrpSpPr>
        <p:grpSpPr>
          <a:xfrm>
            <a:off x="4419626" y="4323810"/>
            <a:ext cx="223042" cy="223011"/>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sp>
          <p:nvSpPr>
            <p:cNvPr id="66" name="椭圆 6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grpSp>
      <p:grpSp>
        <p:nvGrpSpPr>
          <p:cNvPr id="67" name="组合 66"/>
          <p:cNvGrpSpPr/>
          <p:nvPr/>
        </p:nvGrpSpPr>
        <p:grpSpPr>
          <a:xfrm>
            <a:off x="1943138" y="4704693"/>
            <a:ext cx="1179076" cy="1178917"/>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912">
                <a:defRPr/>
              </a:pPr>
              <a:endParaRPr lang="zh-CN" altLang="en-US" kern="0">
                <a:solidFill>
                  <a:sysClr val="windowText" lastClr="000000"/>
                </a:solidFill>
                <a:latin typeface="Calibri"/>
                <a:ea typeface="微软雅黑"/>
              </a:endParaRPr>
            </a:p>
          </p:txBody>
        </p:sp>
        <p:sp>
          <p:nvSpPr>
            <p:cNvPr id="69" name="椭圆 68"/>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912">
                <a:defRPr/>
              </a:pPr>
              <a:endParaRPr lang="zh-CN" altLang="en-US" kern="0">
                <a:solidFill>
                  <a:sysClr val="window" lastClr="FFFFFF"/>
                </a:solidFill>
                <a:latin typeface="Calibri"/>
                <a:ea typeface="微软雅黑"/>
              </a:endParaRPr>
            </a:p>
          </p:txBody>
        </p:sp>
      </p:grpSp>
      <p:grpSp>
        <p:nvGrpSpPr>
          <p:cNvPr id="70" name="组合 69"/>
          <p:cNvGrpSpPr/>
          <p:nvPr/>
        </p:nvGrpSpPr>
        <p:grpSpPr>
          <a:xfrm>
            <a:off x="1275196" y="4605225"/>
            <a:ext cx="520102" cy="520031"/>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sp>
          <p:nvSpPr>
            <p:cNvPr id="72" name="椭圆 7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grpSp>
      <p:grpSp>
        <p:nvGrpSpPr>
          <p:cNvPr id="73" name="组合 72"/>
          <p:cNvGrpSpPr/>
          <p:nvPr/>
        </p:nvGrpSpPr>
        <p:grpSpPr>
          <a:xfrm>
            <a:off x="291078" y="4920242"/>
            <a:ext cx="316822" cy="316779"/>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sp>
          <p:nvSpPr>
            <p:cNvPr id="75" name="椭圆 7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grpSp>
      <p:grpSp>
        <p:nvGrpSpPr>
          <p:cNvPr id="76" name="组合 75"/>
          <p:cNvGrpSpPr/>
          <p:nvPr/>
        </p:nvGrpSpPr>
        <p:grpSpPr>
          <a:xfrm>
            <a:off x="117144" y="4736991"/>
            <a:ext cx="158410" cy="158389"/>
            <a:chOff x="304800" y="673100"/>
            <a:chExt cx="4000500" cy="4000500"/>
          </a:xfrm>
          <a:effectLst>
            <a:outerShdw blurRad="444500" dist="254000" dir="8100000" algn="tr" rotWithShape="0">
              <a:prstClr val="black">
                <a:alpha val="50000"/>
              </a:prstClr>
            </a:outerShdw>
          </a:effectLst>
        </p:grpSpPr>
        <p:sp>
          <p:nvSpPr>
            <p:cNvPr id="77" name="同心圆 7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sp>
          <p:nvSpPr>
            <p:cNvPr id="78" name="椭圆 7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912">
                <a:defRPr/>
              </a:pPr>
              <a:endParaRPr lang="zh-CN" altLang="en-US" sz="1200" kern="0">
                <a:solidFill>
                  <a:sysClr val="windowText" lastClr="000000"/>
                </a:solidFill>
                <a:latin typeface="Calibri"/>
                <a:ea typeface="微软雅黑"/>
              </a:endParaRPr>
            </a:p>
          </p:txBody>
        </p:sp>
      </p:grpSp>
    </p:spTree>
    <p:extLst>
      <p:ext uri="{BB962C8B-B14F-4D97-AF65-F5344CB8AC3E}">
        <p14:creationId xmlns:p14="http://schemas.microsoft.com/office/powerpoint/2010/main" xmlns="" val="235493444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fltVal val="0"/>
                                          </p:val>
                                        </p:tav>
                                        <p:tav tm="100000">
                                          <p:val>
                                            <p:strVal val="#ppt_w"/>
                                          </p:val>
                                        </p:tav>
                                      </p:tavLst>
                                    </p:anim>
                                    <p:anim calcmode="lin" valueType="num">
                                      <p:cBhvr>
                                        <p:cTn id="23" dur="500" fill="hold"/>
                                        <p:tgtEl>
                                          <p:spTgt spid="40"/>
                                        </p:tgtEl>
                                        <p:attrNameLst>
                                          <p:attrName>ppt_h</p:attrName>
                                        </p:attrNameLst>
                                      </p:cBhvr>
                                      <p:tavLst>
                                        <p:tav tm="0">
                                          <p:val>
                                            <p:fltVal val="0"/>
                                          </p:val>
                                        </p:tav>
                                        <p:tav tm="100000">
                                          <p:val>
                                            <p:strVal val="#ppt_h"/>
                                          </p:val>
                                        </p:tav>
                                      </p:tavLst>
                                    </p:anim>
                                    <p:animEffect transition="in" filter="fade">
                                      <p:cBhvr>
                                        <p:cTn id="24" dur="500"/>
                                        <p:tgtEl>
                                          <p:spTgt spid="40"/>
                                        </p:tgtEl>
                                      </p:cBhvr>
                                    </p:animEffect>
                                  </p:childTnLst>
                                </p:cTn>
                              </p:par>
                            </p:childTnLst>
                          </p:cTn>
                        </p:par>
                        <p:par>
                          <p:cTn id="25" fill="hold">
                            <p:stCondLst>
                              <p:cond delay="500"/>
                            </p:stCondLst>
                            <p:childTnLst>
                              <p:par>
                                <p:cTn id="26" presetID="63" presetClass="path" presetSubtype="0" accel="50000" decel="50000" fill="hold" nodeType="afterEffect">
                                  <p:stCondLst>
                                    <p:cond delay="0"/>
                                  </p:stCondLst>
                                  <p:childTnLst>
                                    <p:animMotion origin="layout" path="M -1.38889E-6 4.32099E-6 L 0.45 4.32099E-6 " pathEditMode="relative" rAng="0" ptsTypes="AA">
                                      <p:cBhvr>
                                        <p:cTn id="27" dur="1500" fill="hold"/>
                                        <p:tgtEl>
                                          <p:spTgt spid="40"/>
                                        </p:tgtEl>
                                        <p:attrNameLst>
                                          <p:attrName>ppt_x</p:attrName>
                                          <p:attrName>ppt_y</p:attrName>
                                        </p:attrNameLst>
                                      </p:cBhvr>
                                      <p:rCtr x="22500" y="0"/>
                                    </p:animMotion>
                                  </p:childTnLst>
                                </p:cTn>
                              </p:par>
                              <p:par>
                                <p:cTn id="28" presetID="63" presetClass="path" presetSubtype="0" accel="50000" decel="50000" fill="hold" nodeType="withEffect">
                                  <p:stCondLst>
                                    <p:cond delay="0"/>
                                  </p:stCondLst>
                                  <p:childTnLst>
                                    <p:animMotion origin="layout" path="M 3.05556E-6 4.32099E-6 L 0.29896 4.32099E-6 " pathEditMode="relative" rAng="0" ptsTypes="AA">
                                      <p:cBhvr>
                                        <p:cTn id="29" dur="1500" fill="hold"/>
                                        <p:tgtEl>
                                          <p:spTgt spid="39"/>
                                        </p:tgtEl>
                                        <p:attrNameLst>
                                          <p:attrName>ppt_x</p:attrName>
                                          <p:attrName>ppt_y</p:attrName>
                                        </p:attrNameLst>
                                      </p:cBhvr>
                                      <p:rCtr x="14948" y="0"/>
                                    </p:animMotion>
                                  </p:childTnLst>
                                </p:cTn>
                              </p:par>
                              <p:par>
                                <p:cTn id="30" presetID="63" presetClass="path" presetSubtype="0" accel="50000" decel="50000" fill="hold" nodeType="withEffect">
                                  <p:stCondLst>
                                    <p:cond delay="0"/>
                                  </p:stCondLst>
                                  <p:childTnLst>
                                    <p:animMotion origin="layout" path="M -3.33333E-6 4.32099E-6 L 0.14584 4.32099E-6 " pathEditMode="relative" rAng="0" ptsTypes="AA">
                                      <p:cBhvr>
                                        <p:cTn id="31" dur="1500" fill="hold"/>
                                        <p:tgtEl>
                                          <p:spTgt spid="3"/>
                                        </p:tgtEl>
                                        <p:attrNameLst>
                                          <p:attrName>ppt_x</p:attrName>
                                          <p:attrName>ppt_y</p:attrName>
                                        </p:attrNameLst>
                                      </p:cBhvr>
                                      <p:rCtr x="7292" y="0"/>
                                    </p:animMotion>
                                  </p:childTnLst>
                                </p:cTn>
                              </p:par>
                            </p:childTnLst>
                          </p:cTn>
                        </p:par>
                        <p:par>
                          <p:cTn id="32" fill="hold">
                            <p:stCondLst>
                              <p:cond delay="2000"/>
                            </p:stCondLst>
                            <p:childTnLst>
                              <p:par>
                                <p:cTn id="33" presetID="16" presetClass="entr" presetSubtype="37"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outVertical)">
                                      <p:cBhvr>
                                        <p:cTn id="35" dur="500"/>
                                        <p:tgtEl>
                                          <p:spTgt spid="45"/>
                                        </p:tgtEl>
                                      </p:cBhvr>
                                    </p:animEffect>
                                  </p:childTnLst>
                                </p:cTn>
                              </p:par>
                            </p:childTnLst>
                          </p:cTn>
                        </p:par>
                        <p:par>
                          <p:cTn id="36" fill="hold">
                            <p:stCondLst>
                              <p:cond delay="25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25"/>
                                        </p:tgtEl>
                                        <p:attrNameLst>
                                          <p:attrName>ppt_y</p:attrName>
                                        </p:attrNameLst>
                                      </p:cBhvr>
                                      <p:tavLst>
                                        <p:tav tm="0">
                                          <p:val>
                                            <p:strVal val="#ppt_y"/>
                                          </p:val>
                                        </p:tav>
                                        <p:tav tm="100000">
                                          <p:val>
                                            <p:strVal val="#ppt_y"/>
                                          </p:val>
                                        </p:tav>
                                      </p:tavLst>
                                    </p:anim>
                                    <p:anim calcmode="lin" valueType="num">
                                      <p:cBhvr>
                                        <p:cTn id="41"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25"/>
                                        </p:tgtEl>
                                      </p:cBhvr>
                                    </p:animEffect>
                                  </p:childTnLst>
                                </p:cTn>
                              </p:par>
                            </p:childTnLst>
                          </p:cTn>
                        </p:par>
                        <p:par>
                          <p:cTn id="44" fill="hold">
                            <p:stCondLst>
                              <p:cond delay="3700"/>
                            </p:stCondLst>
                            <p:childTnLst>
                              <p:par>
                                <p:cTn id="45" presetID="22" presetClass="entr" presetSubtype="1"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up)">
                                      <p:cBhvr>
                                        <p:cTn id="47" dur="500"/>
                                        <p:tgtEl>
                                          <p:spTgt spid="46"/>
                                        </p:tgtEl>
                                      </p:cBhvr>
                                    </p:animEffect>
                                  </p:childTnLst>
                                </p:cTn>
                              </p:par>
                            </p:childTnLst>
                          </p:cTn>
                        </p:par>
                        <p:par>
                          <p:cTn id="48" fill="hold">
                            <p:stCondLst>
                              <p:cond delay="4200"/>
                            </p:stCondLst>
                            <p:childTnLst>
                              <p:par>
                                <p:cTn id="49" presetID="23" presetClass="entr" presetSubtype="528"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 calcmode="lin" valueType="num">
                                      <p:cBhvr>
                                        <p:cTn id="53" dur="500" fill="hold"/>
                                        <p:tgtEl>
                                          <p:spTgt spid="31"/>
                                        </p:tgtEl>
                                        <p:attrNameLst>
                                          <p:attrName>ppt_x</p:attrName>
                                        </p:attrNameLst>
                                      </p:cBhvr>
                                      <p:tavLst>
                                        <p:tav tm="0">
                                          <p:val>
                                            <p:fltVal val="0.5"/>
                                          </p:val>
                                        </p:tav>
                                        <p:tav tm="100000">
                                          <p:val>
                                            <p:strVal val="#ppt_x"/>
                                          </p:val>
                                        </p:tav>
                                      </p:tavLst>
                                    </p:anim>
                                    <p:anim calcmode="lin" valueType="num">
                                      <p:cBhvr>
                                        <p:cTn id="54" dur="500" fill="hold"/>
                                        <p:tgtEl>
                                          <p:spTgt spid="31"/>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 calcmode="lin" valueType="num">
                                      <p:cBhvr>
                                        <p:cTn id="59" dur="500" fill="hold"/>
                                        <p:tgtEl>
                                          <p:spTgt spid="34"/>
                                        </p:tgtEl>
                                        <p:attrNameLst>
                                          <p:attrName>ppt_x</p:attrName>
                                        </p:attrNameLst>
                                      </p:cBhvr>
                                      <p:tavLst>
                                        <p:tav tm="0">
                                          <p:val>
                                            <p:fltVal val="0.5"/>
                                          </p:val>
                                        </p:tav>
                                        <p:tav tm="100000">
                                          <p:val>
                                            <p:strVal val="#ppt_x"/>
                                          </p:val>
                                        </p:tav>
                                      </p:tavLst>
                                    </p:anim>
                                    <p:anim calcmode="lin" valueType="num">
                                      <p:cBhvr>
                                        <p:cTn id="60" dur="500" fill="hold"/>
                                        <p:tgtEl>
                                          <p:spTgt spid="34"/>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70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 calcmode="lin" valueType="num">
                                      <p:cBhvr>
                                        <p:cTn id="65" dur="500" fill="hold"/>
                                        <p:tgtEl>
                                          <p:spTgt spid="41"/>
                                        </p:tgtEl>
                                        <p:attrNameLst>
                                          <p:attrName>ppt_x</p:attrName>
                                        </p:attrNameLst>
                                      </p:cBhvr>
                                      <p:tavLst>
                                        <p:tav tm="0">
                                          <p:val>
                                            <p:fltVal val="0.5"/>
                                          </p:val>
                                        </p:tav>
                                        <p:tav tm="100000">
                                          <p:val>
                                            <p:strVal val="#ppt_x"/>
                                          </p:val>
                                        </p:tav>
                                      </p:tavLst>
                                    </p:anim>
                                    <p:anim calcmode="lin" valueType="num">
                                      <p:cBhvr>
                                        <p:cTn id="66" dur="500" fill="hold"/>
                                        <p:tgtEl>
                                          <p:spTgt spid="41"/>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300"/>
                                  </p:stCondLst>
                                  <p:childTnLst>
                                    <p:set>
                                      <p:cBhvr>
                                        <p:cTn id="68" dur="1" fill="hold">
                                          <p:stCondLst>
                                            <p:cond delay="0"/>
                                          </p:stCondLst>
                                        </p:cTn>
                                        <p:tgtEl>
                                          <p:spTgt spid="49"/>
                                        </p:tgtEl>
                                        <p:attrNameLst>
                                          <p:attrName>style.visibility</p:attrName>
                                        </p:attrNameLst>
                                      </p:cBhvr>
                                      <p:to>
                                        <p:strVal val="visible"/>
                                      </p:to>
                                    </p:set>
                                    <p:anim calcmode="lin" valueType="num">
                                      <p:cBhvr>
                                        <p:cTn id="69" dur="500" fill="hold"/>
                                        <p:tgtEl>
                                          <p:spTgt spid="49"/>
                                        </p:tgtEl>
                                        <p:attrNameLst>
                                          <p:attrName>ppt_w</p:attrName>
                                        </p:attrNameLst>
                                      </p:cBhvr>
                                      <p:tavLst>
                                        <p:tav tm="0">
                                          <p:val>
                                            <p:fltVal val="0"/>
                                          </p:val>
                                        </p:tav>
                                        <p:tav tm="100000">
                                          <p:val>
                                            <p:strVal val="#ppt_w"/>
                                          </p:val>
                                        </p:tav>
                                      </p:tavLst>
                                    </p:anim>
                                    <p:anim calcmode="lin" valueType="num">
                                      <p:cBhvr>
                                        <p:cTn id="70" dur="500" fill="hold"/>
                                        <p:tgtEl>
                                          <p:spTgt spid="49"/>
                                        </p:tgtEl>
                                        <p:attrNameLst>
                                          <p:attrName>ppt_h</p:attrName>
                                        </p:attrNameLst>
                                      </p:cBhvr>
                                      <p:tavLst>
                                        <p:tav tm="0">
                                          <p:val>
                                            <p:fltVal val="0"/>
                                          </p:val>
                                        </p:tav>
                                        <p:tav tm="100000">
                                          <p:val>
                                            <p:strVal val="#ppt_h"/>
                                          </p:val>
                                        </p:tav>
                                      </p:tavLst>
                                    </p:anim>
                                    <p:anim calcmode="lin" valueType="num">
                                      <p:cBhvr>
                                        <p:cTn id="71" dur="500" fill="hold"/>
                                        <p:tgtEl>
                                          <p:spTgt spid="49"/>
                                        </p:tgtEl>
                                        <p:attrNameLst>
                                          <p:attrName>ppt_x</p:attrName>
                                        </p:attrNameLst>
                                      </p:cBhvr>
                                      <p:tavLst>
                                        <p:tav tm="0">
                                          <p:val>
                                            <p:fltVal val="0.5"/>
                                          </p:val>
                                        </p:tav>
                                        <p:tav tm="100000">
                                          <p:val>
                                            <p:strVal val="#ppt_x"/>
                                          </p:val>
                                        </p:tav>
                                      </p:tavLst>
                                    </p:anim>
                                    <p:anim calcmode="lin" valueType="num">
                                      <p:cBhvr>
                                        <p:cTn id="72" dur="500" fill="hold"/>
                                        <p:tgtEl>
                                          <p:spTgt spid="49"/>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10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ppt_w</p:attrName>
                                        </p:attrNameLst>
                                      </p:cBhvr>
                                      <p:tavLst>
                                        <p:tav tm="0">
                                          <p:val>
                                            <p:fltVal val="0"/>
                                          </p:val>
                                        </p:tav>
                                        <p:tav tm="100000">
                                          <p:val>
                                            <p:strVal val="#ppt_w"/>
                                          </p:val>
                                        </p:tav>
                                      </p:tavLst>
                                    </p:anim>
                                    <p:anim calcmode="lin" valueType="num">
                                      <p:cBhvr>
                                        <p:cTn id="76" dur="500" fill="hold"/>
                                        <p:tgtEl>
                                          <p:spTgt spid="52"/>
                                        </p:tgtEl>
                                        <p:attrNameLst>
                                          <p:attrName>ppt_h</p:attrName>
                                        </p:attrNameLst>
                                      </p:cBhvr>
                                      <p:tavLst>
                                        <p:tav tm="0">
                                          <p:val>
                                            <p:fltVal val="0"/>
                                          </p:val>
                                        </p:tav>
                                        <p:tav tm="100000">
                                          <p:val>
                                            <p:strVal val="#ppt_h"/>
                                          </p:val>
                                        </p:tav>
                                      </p:tavLst>
                                    </p:anim>
                                    <p:anim calcmode="lin" valueType="num">
                                      <p:cBhvr>
                                        <p:cTn id="77" dur="500" fill="hold"/>
                                        <p:tgtEl>
                                          <p:spTgt spid="52"/>
                                        </p:tgtEl>
                                        <p:attrNameLst>
                                          <p:attrName>ppt_x</p:attrName>
                                        </p:attrNameLst>
                                      </p:cBhvr>
                                      <p:tavLst>
                                        <p:tav tm="0">
                                          <p:val>
                                            <p:fltVal val="0.5"/>
                                          </p:val>
                                        </p:tav>
                                        <p:tav tm="100000">
                                          <p:val>
                                            <p:strVal val="#ppt_x"/>
                                          </p:val>
                                        </p:tav>
                                      </p:tavLst>
                                    </p:anim>
                                    <p:anim calcmode="lin" valueType="num">
                                      <p:cBhvr>
                                        <p:cTn id="78" dur="500" fill="hold"/>
                                        <p:tgtEl>
                                          <p:spTgt spid="52"/>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600"/>
                                  </p:stCondLst>
                                  <p:childTnLst>
                                    <p:set>
                                      <p:cBhvr>
                                        <p:cTn id="80" dur="1" fill="hold">
                                          <p:stCondLst>
                                            <p:cond delay="0"/>
                                          </p:stCondLst>
                                        </p:cTn>
                                        <p:tgtEl>
                                          <p:spTgt spid="55"/>
                                        </p:tgtEl>
                                        <p:attrNameLst>
                                          <p:attrName>style.visibility</p:attrName>
                                        </p:attrNameLst>
                                      </p:cBhvr>
                                      <p:to>
                                        <p:strVal val="visible"/>
                                      </p:to>
                                    </p:set>
                                    <p:anim calcmode="lin" valueType="num">
                                      <p:cBhvr>
                                        <p:cTn id="81" dur="500" fill="hold"/>
                                        <p:tgtEl>
                                          <p:spTgt spid="55"/>
                                        </p:tgtEl>
                                        <p:attrNameLst>
                                          <p:attrName>ppt_w</p:attrName>
                                        </p:attrNameLst>
                                      </p:cBhvr>
                                      <p:tavLst>
                                        <p:tav tm="0">
                                          <p:val>
                                            <p:fltVal val="0"/>
                                          </p:val>
                                        </p:tav>
                                        <p:tav tm="100000">
                                          <p:val>
                                            <p:strVal val="#ppt_w"/>
                                          </p:val>
                                        </p:tav>
                                      </p:tavLst>
                                    </p:anim>
                                    <p:anim calcmode="lin" valueType="num">
                                      <p:cBhvr>
                                        <p:cTn id="82" dur="500" fill="hold"/>
                                        <p:tgtEl>
                                          <p:spTgt spid="55"/>
                                        </p:tgtEl>
                                        <p:attrNameLst>
                                          <p:attrName>ppt_h</p:attrName>
                                        </p:attrNameLst>
                                      </p:cBhvr>
                                      <p:tavLst>
                                        <p:tav tm="0">
                                          <p:val>
                                            <p:fltVal val="0"/>
                                          </p:val>
                                        </p:tav>
                                        <p:tav tm="100000">
                                          <p:val>
                                            <p:strVal val="#ppt_h"/>
                                          </p:val>
                                        </p:tav>
                                      </p:tavLst>
                                    </p:anim>
                                    <p:anim calcmode="lin" valueType="num">
                                      <p:cBhvr>
                                        <p:cTn id="83" dur="500" fill="hold"/>
                                        <p:tgtEl>
                                          <p:spTgt spid="55"/>
                                        </p:tgtEl>
                                        <p:attrNameLst>
                                          <p:attrName>ppt_x</p:attrName>
                                        </p:attrNameLst>
                                      </p:cBhvr>
                                      <p:tavLst>
                                        <p:tav tm="0">
                                          <p:val>
                                            <p:fltVal val="0.5"/>
                                          </p:val>
                                        </p:tav>
                                        <p:tav tm="100000">
                                          <p:val>
                                            <p:strVal val="#ppt_x"/>
                                          </p:val>
                                        </p:tav>
                                      </p:tavLst>
                                    </p:anim>
                                    <p:anim calcmode="lin" valueType="num">
                                      <p:cBhvr>
                                        <p:cTn id="84" dur="500" fill="hold"/>
                                        <p:tgtEl>
                                          <p:spTgt spid="55"/>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300"/>
                                  </p:stCondLst>
                                  <p:childTnLst>
                                    <p:set>
                                      <p:cBhvr>
                                        <p:cTn id="86" dur="1" fill="hold">
                                          <p:stCondLst>
                                            <p:cond delay="0"/>
                                          </p:stCondLst>
                                        </p:cTn>
                                        <p:tgtEl>
                                          <p:spTgt spid="58"/>
                                        </p:tgtEl>
                                        <p:attrNameLst>
                                          <p:attrName>style.visibility</p:attrName>
                                        </p:attrNameLst>
                                      </p:cBhvr>
                                      <p:to>
                                        <p:strVal val="visible"/>
                                      </p:to>
                                    </p:set>
                                    <p:anim calcmode="lin" valueType="num">
                                      <p:cBhvr>
                                        <p:cTn id="87" dur="500" fill="hold"/>
                                        <p:tgtEl>
                                          <p:spTgt spid="58"/>
                                        </p:tgtEl>
                                        <p:attrNameLst>
                                          <p:attrName>ppt_w</p:attrName>
                                        </p:attrNameLst>
                                      </p:cBhvr>
                                      <p:tavLst>
                                        <p:tav tm="0">
                                          <p:val>
                                            <p:fltVal val="0"/>
                                          </p:val>
                                        </p:tav>
                                        <p:tav tm="100000">
                                          <p:val>
                                            <p:strVal val="#ppt_w"/>
                                          </p:val>
                                        </p:tav>
                                      </p:tavLst>
                                    </p:anim>
                                    <p:anim calcmode="lin" valueType="num">
                                      <p:cBhvr>
                                        <p:cTn id="88" dur="500" fill="hold"/>
                                        <p:tgtEl>
                                          <p:spTgt spid="58"/>
                                        </p:tgtEl>
                                        <p:attrNameLst>
                                          <p:attrName>ppt_h</p:attrName>
                                        </p:attrNameLst>
                                      </p:cBhvr>
                                      <p:tavLst>
                                        <p:tav tm="0">
                                          <p:val>
                                            <p:fltVal val="0"/>
                                          </p:val>
                                        </p:tav>
                                        <p:tav tm="100000">
                                          <p:val>
                                            <p:strVal val="#ppt_h"/>
                                          </p:val>
                                        </p:tav>
                                      </p:tavLst>
                                    </p:anim>
                                    <p:anim calcmode="lin" valueType="num">
                                      <p:cBhvr>
                                        <p:cTn id="89" dur="500" fill="hold"/>
                                        <p:tgtEl>
                                          <p:spTgt spid="58"/>
                                        </p:tgtEl>
                                        <p:attrNameLst>
                                          <p:attrName>ppt_x</p:attrName>
                                        </p:attrNameLst>
                                      </p:cBhvr>
                                      <p:tavLst>
                                        <p:tav tm="0">
                                          <p:val>
                                            <p:fltVal val="0.5"/>
                                          </p:val>
                                        </p:tav>
                                        <p:tav tm="100000">
                                          <p:val>
                                            <p:strVal val="#ppt_x"/>
                                          </p:val>
                                        </p:tav>
                                      </p:tavLst>
                                    </p:anim>
                                    <p:anim calcmode="lin" valueType="num">
                                      <p:cBhvr>
                                        <p:cTn id="90" dur="500" fill="hold"/>
                                        <p:tgtEl>
                                          <p:spTgt spid="58"/>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300"/>
                                  </p:stCondLst>
                                  <p:childTnLst>
                                    <p:set>
                                      <p:cBhvr>
                                        <p:cTn id="92" dur="1" fill="hold">
                                          <p:stCondLst>
                                            <p:cond delay="0"/>
                                          </p:stCondLst>
                                        </p:cTn>
                                        <p:tgtEl>
                                          <p:spTgt spid="61"/>
                                        </p:tgtEl>
                                        <p:attrNameLst>
                                          <p:attrName>style.visibility</p:attrName>
                                        </p:attrNameLst>
                                      </p:cBhvr>
                                      <p:to>
                                        <p:strVal val="visible"/>
                                      </p:to>
                                    </p:set>
                                    <p:anim calcmode="lin" valueType="num">
                                      <p:cBhvr>
                                        <p:cTn id="93" dur="500" fill="hold"/>
                                        <p:tgtEl>
                                          <p:spTgt spid="61"/>
                                        </p:tgtEl>
                                        <p:attrNameLst>
                                          <p:attrName>ppt_w</p:attrName>
                                        </p:attrNameLst>
                                      </p:cBhvr>
                                      <p:tavLst>
                                        <p:tav tm="0">
                                          <p:val>
                                            <p:fltVal val="0"/>
                                          </p:val>
                                        </p:tav>
                                        <p:tav tm="100000">
                                          <p:val>
                                            <p:strVal val="#ppt_w"/>
                                          </p:val>
                                        </p:tav>
                                      </p:tavLst>
                                    </p:anim>
                                    <p:anim calcmode="lin" valueType="num">
                                      <p:cBhvr>
                                        <p:cTn id="94" dur="500" fill="hold"/>
                                        <p:tgtEl>
                                          <p:spTgt spid="61"/>
                                        </p:tgtEl>
                                        <p:attrNameLst>
                                          <p:attrName>ppt_h</p:attrName>
                                        </p:attrNameLst>
                                      </p:cBhvr>
                                      <p:tavLst>
                                        <p:tav tm="0">
                                          <p:val>
                                            <p:fltVal val="0"/>
                                          </p:val>
                                        </p:tav>
                                        <p:tav tm="100000">
                                          <p:val>
                                            <p:strVal val="#ppt_h"/>
                                          </p:val>
                                        </p:tav>
                                      </p:tavLst>
                                    </p:anim>
                                    <p:anim calcmode="lin" valueType="num">
                                      <p:cBhvr>
                                        <p:cTn id="95" dur="500" fill="hold"/>
                                        <p:tgtEl>
                                          <p:spTgt spid="61"/>
                                        </p:tgtEl>
                                        <p:attrNameLst>
                                          <p:attrName>ppt_x</p:attrName>
                                        </p:attrNameLst>
                                      </p:cBhvr>
                                      <p:tavLst>
                                        <p:tav tm="0">
                                          <p:val>
                                            <p:fltVal val="0.5"/>
                                          </p:val>
                                        </p:tav>
                                        <p:tav tm="100000">
                                          <p:val>
                                            <p:strVal val="#ppt_x"/>
                                          </p:val>
                                        </p:tav>
                                      </p:tavLst>
                                    </p:anim>
                                    <p:anim calcmode="lin" valueType="num">
                                      <p:cBhvr>
                                        <p:cTn id="96" dur="500" fill="hold"/>
                                        <p:tgtEl>
                                          <p:spTgt spid="61"/>
                                        </p:tgtEl>
                                        <p:attrNameLst>
                                          <p:attrName>ppt_y</p:attrName>
                                        </p:attrNameLst>
                                      </p:cBhvr>
                                      <p:tavLst>
                                        <p:tav tm="0">
                                          <p:val>
                                            <p:fltVal val="0.5"/>
                                          </p:val>
                                        </p:tav>
                                        <p:tav tm="100000">
                                          <p:val>
                                            <p:strVal val="#ppt_y"/>
                                          </p:val>
                                        </p:tav>
                                      </p:tavLst>
                                    </p:anim>
                                  </p:childTnLst>
                                </p:cTn>
                              </p:par>
                              <p:par>
                                <p:cTn id="97" presetID="23" presetClass="entr" presetSubtype="528" fill="hold" nodeType="withEffect">
                                  <p:stCondLst>
                                    <p:cond delay="600"/>
                                  </p:stCondLst>
                                  <p:childTnLst>
                                    <p:set>
                                      <p:cBhvr>
                                        <p:cTn id="98" dur="1" fill="hold">
                                          <p:stCondLst>
                                            <p:cond delay="0"/>
                                          </p:stCondLst>
                                        </p:cTn>
                                        <p:tgtEl>
                                          <p:spTgt spid="64"/>
                                        </p:tgtEl>
                                        <p:attrNameLst>
                                          <p:attrName>style.visibility</p:attrName>
                                        </p:attrNameLst>
                                      </p:cBhvr>
                                      <p:to>
                                        <p:strVal val="visible"/>
                                      </p:to>
                                    </p:set>
                                    <p:anim calcmode="lin" valueType="num">
                                      <p:cBhvr>
                                        <p:cTn id="99" dur="500" fill="hold"/>
                                        <p:tgtEl>
                                          <p:spTgt spid="64"/>
                                        </p:tgtEl>
                                        <p:attrNameLst>
                                          <p:attrName>ppt_w</p:attrName>
                                        </p:attrNameLst>
                                      </p:cBhvr>
                                      <p:tavLst>
                                        <p:tav tm="0">
                                          <p:val>
                                            <p:fltVal val="0"/>
                                          </p:val>
                                        </p:tav>
                                        <p:tav tm="100000">
                                          <p:val>
                                            <p:strVal val="#ppt_w"/>
                                          </p:val>
                                        </p:tav>
                                      </p:tavLst>
                                    </p:anim>
                                    <p:anim calcmode="lin" valueType="num">
                                      <p:cBhvr>
                                        <p:cTn id="100" dur="500" fill="hold"/>
                                        <p:tgtEl>
                                          <p:spTgt spid="64"/>
                                        </p:tgtEl>
                                        <p:attrNameLst>
                                          <p:attrName>ppt_h</p:attrName>
                                        </p:attrNameLst>
                                      </p:cBhvr>
                                      <p:tavLst>
                                        <p:tav tm="0">
                                          <p:val>
                                            <p:fltVal val="0"/>
                                          </p:val>
                                        </p:tav>
                                        <p:tav tm="100000">
                                          <p:val>
                                            <p:strVal val="#ppt_h"/>
                                          </p:val>
                                        </p:tav>
                                      </p:tavLst>
                                    </p:anim>
                                    <p:anim calcmode="lin" valueType="num">
                                      <p:cBhvr>
                                        <p:cTn id="101" dur="500" fill="hold"/>
                                        <p:tgtEl>
                                          <p:spTgt spid="64"/>
                                        </p:tgtEl>
                                        <p:attrNameLst>
                                          <p:attrName>ppt_x</p:attrName>
                                        </p:attrNameLst>
                                      </p:cBhvr>
                                      <p:tavLst>
                                        <p:tav tm="0">
                                          <p:val>
                                            <p:fltVal val="0.5"/>
                                          </p:val>
                                        </p:tav>
                                        <p:tav tm="100000">
                                          <p:val>
                                            <p:strVal val="#ppt_x"/>
                                          </p:val>
                                        </p:tav>
                                      </p:tavLst>
                                    </p:anim>
                                    <p:anim calcmode="lin" valueType="num">
                                      <p:cBhvr>
                                        <p:cTn id="102" dur="500" fill="hold"/>
                                        <p:tgtEl>
                                          <p:spTgt spid="64"/>
                                        </p:tgtEl>
                                        <p:attrNameLst>
                                          <p:attrName>ppt_y</p:attrName>
                                        </p:attrNameLst>
                                      </p:cBhvr>
                                      <p:tavLst>
                                        <p:tav tm="0">
                                          <p:val>
                                            <p:fltVal val="0.5"/>
                                          </p:val>
                                        </p:tav>
                                        <p:tav tm="100000">
                                          <p:val>
                                            <p:strVal val="#ppt_y"/>
                                          </p:val>
                                        </p:tav>
                                      </p:tavLst>
                                    </p:anim>
                                  </p:childTnLst>
                                </p:cTn>
                              </p:par>
                              <p:par>
                                <p:cTn id="103" presetID="23" presetClass="entr" presetSubtype="528" fill="hold" nodeType="withEffect">
                                  <p:stCondLst>
                                    <p:cond delay="600"/>
                                  </p:stCondLst>
                                  <p:childTnLst>
                                    <p:set>
                                      <p:cBhvr>
                                        <p:cTn id="104" dur="1" fill="hold">
                                          <p:stCondLst>
                                            <p:cond delay="0"/>
                                          </p:stCondLst>
                                        </p:cTn>
                                        <p:tgtEl>
                                          <p:spTgt spid="67"/>
                                        </p:tgtEl>
                                        <p:attrNameLst>
                                          <p:attrName>style.visibility</p:attrName>
                                        </p:attrNameLst>
                                      </p:cBhvr>
                                      <p:to>
                                        <p:strVal val="visible"/>
                                      </p:to>
                                    </p:set>
                                    <p:anim calcmode="lin" valueType="num">
                                      <p:cBhvr>
                                        <p:cTn id="105" dur="500" fill="hold"/>
                                        <p:tgtEl>
                                          <p:spTgt spid="67"/>
                                        </p:tgtEl>
                                        <p:attrNameLst>
                                          <p:attrName>ppt_w</p:attrName>
                                        </p:attrNameLst>
                                      </p:cBhvr>
                                      <p:tavLst>
                                        <p:tav tm="0">
                                          <p:val>
                                            <p:fltVal val="0"/>
                                          </p:val>
                                        </p:tav>
                                        <p:tav tm="100000">
                                          <p:val>
                                            <p:strVal val="#ppt_w"/>
                                          </p:val>
                                        </p:tav>
                                      </p:tavLst>
                                    </p:anim>
                                    <p:anim calcmode="lin" valueType="num">
                                      <p:cBhvr>
                                        <p:cTn id="106" dur="500" fill="hold"/>
                                        <p:tgtEl>
                                          <p:spTgt spid="67"/>
                                        </p:tgtEl>
                                        <p:attrNameLst>
                                          <p:attrName>ppt_h</p:attrName>
                                        </p:attrNameLst>
                                      </p:cBhvr>
                                      <p:tavLst>
                                        <p:tav tm="0">
                                          <p:val>
                                            <p:fltVal val="0"/>
                                          </p:val>
                                        </p:tav>
                                        <p:tav tm="100000">
                                          <p:val>
                                            <p:strVal val="#ppt_h"/>
                                          </p:val>
                                        </p:tav>
                                      </p:tavLst>
                                    </p:anim>
                                    <p:anim calcmode="lin" valueType="num">
                                      <p:cBhvr>
                                        <p:cTn id="107" dur="500" fill="hold"/>
                                        <p:tgtEl>
                                          <p:spTgt spid="67"/>
                                        </p:tgtEl>
                                        <p:attrNameLst>
                                          <p:attrName>ppt_x</p:attrName>
                                        </p:attrNameLst>
                                      </p:cBhvr>
                                      <p:tavLst>
                                        <p:tav tm="0">
                                          <p:val>
                                            <p:fltVal val="0.5"/>
                                          </p:val>
                                        </p:tav>
                                        <p:tav tm="100000">
                                          <p:val>
                                            <p:strVal val="#ppt_x"/>
                                          </p:val>
                                        </p:tav>
                                      </p:tavLst>
                                    </p:anim>
                                    <p:anim calcmode="lin" valueType="num">
                                      <p:cBhvr>
                                        <p:cTn id="108" dur="500" fill="hold"/>
                                        <p:tgtEl>
                                          <p:spTgt spid="67"/>
                                        </p:tgtEl>
                                        <p:attrNameLst>
                                          <p:attrName>ppt_y</p:attrName>
                                        </p:attrNameLst>
                                      </p:cBhvr>
                                      <p:tavLst>
                                        <p:tav tm="0">
                                          <p:val>
                                            <p:fltVal val="0.5"/>
                                          </p:val>
                                        </p:tav>
                                        <p:tav tm="100000">
                                          <p:val>
                                            <p:strVal val="#ppt_y"/>
                                          </p:val>
                                        </p:tav>
                                      </p:tavLst>
                                    </p:anim>
                                  </p:childTnLst>
                                </p:cTn>
                              </p:par>
                              <p:par>
                                <p:cTn id="109" presetID="23" presetClass="entr" presetSubtype="528" fill="hold" nodeType="withEffect">
                                  <p:stCondLst>
                                    <p:cond delay="300"/>
                                  </p:stCondLst>
                                  <p:childTnLst>
                                    <p:set>
                                      <p:cBhvr>
                                        <p:cTn id="110" dur="1" fill="hold">
                                          <p:stCondLst>
                                            <p:cond delay="0"/>
                                          </p:stCondLst>
                                        </p:cTn>
                                        <p:tgtEl>
                                          <p:spTgt spid="70"/>
                                        </p:tgtEl>
                                        <p:attrNameLst>
                                          <p:attrName>style.visibility</p:attrName>
                                        </p:attrNameLst>
                                      </p:cBhvr>
                                      <p:to>
                                        <p:strVal val="visible"/>
                                      </p:to>
                                    </p:set>
                                    <p:anim calcmode="lin" valueType="num">
                                      <p:cBhvr>
                                        <p:cTn id="111" dur="500" fill="hold"/>
                                        <p:tgtEl>
                                          <p:spTgt spid="70"/>
                                        </p:tgtEl>
                                        <p:attrNameLst>
                                          <p:attrName>ppt_w</p:attrName>
                                        </p:attrNameLst>
                                      </p:cBhvr>
                                      <p:tavLst>
                                        <p:tav tm="0">
                                          <p:val>
                                            <p:fltVal val="0"/>
                                          </p:val>
                                        </p:tav>
                                        <p:tav tm="100000">
                                          <p:val>
                                            <p:strVal val="#ppt_w"/>
                                          </p:val>
                                        </p:tav>
                                      </p:tavLst>
                                    </p:anim>
                                    <p:anim calcmode="lin" valueType="num">
                                      <p:cBhvr>
                                        <p:cTn id="112" dur="500" fill="hold"/>
                                        <p:tgtEl>
                                          <p:spTgt spid="70"/>
                                        </p:tgtEl>
                                        <p:attrNameLst>
                                          <p:attrName>ppt_h</p:attrName>
                                        </p:attrNameLst>
                                      </p:cBhvr>
                                      <p:tavLst>
                                        <p:tav tm="0">
                                          <p:val>
                                            <p:fltVal val="0"/>
                                          </p:val>
                                        </p:tav>
                                        <p:tav tm="100000">
                                          <p:val>
                                            <p:strVal val="#ppt_h"/>
                                          </p:val>
                                        </p:tav>
                                      </p:tavLst>
                                    </p:anim>
                                    <p:anim calcmode="lin" valueType="num">
                                      <p:cBhvr>
                                        <p:cTn id="113" dur="500" fill="hold"/>
                                        <p:tgtEl>
                                          <p:spTgt spid="70"/>
                                        </p:tgtEl>
                                        <p:attrNameLst>
                                          <p:attrName>ppt_x</p:attrName>
                                        </p:attrNameLst>
                                      </p:cBhvr>
                                      <p:tavLst>
                                        <p:tav tm="0">
                                          <p:val>
                                            <p:fltVal val="0.5"/>
                                          </p:val>
                                        </p:tav>
                                        <p:tav tm="100000">
                                          <p:val>
                                            <p:strVal val="#ppt_x"/>
                                          </p:val>
                                        </p:tav>
                                      </p:tavLst>
                                    </p:anim>
                                    <p:anim calcmode="lin" valueType="num">
                                      <p:cBhvr>
                                        <p:cTn id="114" dur="500" fill="hold"/>
                                        <p:tgtEl>
                                          <p:spTgt spid="70"/>
                                        </p:tgtEl>
                                        <p:attrNameLst>
                                          <p:attrName>ppt_y</p:attrName>
                                        </p:attrNameLst>
                                      </p:cBhvr>
                                      <p:tavLst>
                                        <p:tav tm="0">
                                          <p:val>
                                            <p:fltVal val="0.5"/>
                                          </p:val>
                                        </p:tav>
                                        <p:tav tm="100000">
                                          <p:val>
                                            <p:strVal val="#ppt_y"/>
                                          </p:val>
                                        </p:tav>
                                      </p:tavLst>
                                    </p:anim>
                                  </p:childTnLst>
                                </p:cTn>
                              </p:par>
                              <p:par>
                                <p:cTn id="115" presetID="23" presetClass="entr" presetSubtype="528" fill="hold" nodeType="withEffect">
                                  <p:stCondLst>
                                    <p:cond delay="600"/>
                                  </p:stCondLst>
                                  <p:childTnLst>
                                    <p:set>
                                      <p:cBhvr>
                                        <p:cTn id="116" dur="1" fill="hold">
                                          <p:stCondLst>
                                            <p:cond delay="0"/>
                                          </p:stCondLst>
                                        </p:cTn>
                                        <p:tgtEl>
                                          <p:spTgt spid="73"/>
                                        </p:tgtEl>
                                        <p:attrNameLst>
                                          <p:attrName>style.visibility</p:attrName>
                                        </p:attrNameLst>
                                      </p:cBhvr>
                                      <p:to>
                                        <p:strVal val="visible"/>
                                      </p:to>
                                    </p:set>
                                    <p:anim calcmode="lin" valueType="num">
                                      <p:cBhvr>
                                        <p:cTn id="117" dur="500" fill="hold"/>
                                        <p:tgtEl>
                                          <p:spTgt spid="73"/>
                                        </p:tgtEl>
                                        <p:attrNameLst>
                                          <p:attrName>ppt_w</p:attrName>
                                        </p:attrNameLst>
                                      </p:cBhvr>
                                      <p:tavLst>
                                        <p:tav tm="0">
                                          <p:val>
                                            <p:fltVal val="0"/>
                                          </p:val>
                                        </p:tav>
                                        <p:tav tm="100000">
                                          <p:val>
                                            <p:strVal val="#ppt_w"/>
                                          </p:val>
                                        </p:tav>
                                      </p:tavLst>
                                    </p:anim>
                                    <p:anim calcmode="lin" valueType="num">
                                      <p:cBhvr>
                                        <p:cTn id="118" dur="500" fill="hold"/>
                                        <p:tgtEl>
                                          <p:spTgt spid="73"/>
                                        </p:tgtEl>
                                        <p:attrNameLst>
                                          <p:attrName>ppt_h</p:attrName>
                                        </p:attrNameLst>
                                      </p:cBhvr>
                                      <p:tavLst>
                                        <p:tav tm="0">
                                          <p:val>
                                            <p:fltVal val="0"/>
                                          </p:val>
                                        </p:tav>
                                        <p:tav tm="100000">
                                          <p:val>
                                            <p:strVal val="#ppt_h"/>
                                          </p:val>
                                        </p:tav>
                                      </p:tavLst>
                                    </p:anim>
                                    <p:anim calcmode="lin" valueType="num">
                                      <p:cBhvr>
                                        <p:cTn id="119" dur="500" fill="hold"/>
                                        <p:tgtEl>
                                          <p:spTgt spid="73"/>
                                        </p:tgtEl>
                                        <p:attrNameLst>
                                          <p:attrName>ppt_x</p:attrName>
                                        </p:attrNameLst>
                                      </p:cBhvr>
                                      <p:tavLst>
                                        <p:tav tm="0">
                                          <p:val>
                                            <p:fltVal val="0.5"/>
                                          </p:val>
                                        </p:tav>
                                        <p:tav tm="100000">
                                          <p:val>
                                            <p:strVal val="#ppt_x"/>
                                          </p:val>
                                        </p:tav>
                                      </p:tavLst>
                                    </p:anim>
                                    <p:anim calcmode="lin" valueType="num">
                                      <p:cBhvr>
                                        <p:cTn id="120" dur="500" fill="hold"/>
                                        <p:tgtEl>
                                          <p:spTgt spid="73"/>
                                        </p:tgtEl>
                                        <p:attrNameLst>
                                          <p:attrName>ppt_y</p:attrName>
                                        </p:attrNameLst>
                                      </p:cBhvr>
                                      <p:tavLst>
                                        <p:tav tm="0">
                                          <p:val>
                                            <p:fltVal val="0.5"/>
                                          </p:val>
                                        </p:tav>
                                        <p:tav tm="100000">
                                          <p:val>
                                            <p:strVal val="#ppt_y"/>
                                          </p:val>
                                        </p:tav>
                                      </p:tavLst>
                                    </p:anim>
                                  </p:childTnLst>
                                </p:cTn>
                              </p:par>
                              <p:par>
                                <p:cTn id="121" presetID="23" presetClass="entr" presetSubtype="528" fill="hold" nodeType="withEffect">
                                  <p:stCondLst>
                                    <p:cond delay="600"/>
                                  </p:stCondLst>
                                  <p:childTnLst>
                                    <p:set>
                                      <p:cBhvr>
                                        <p:cTn id="122" dur="1" fill="hold">
                                          <p:stCondLst>
                                            <p:cond delay="0"/>
                                          </p:stCondLst>
                                        </p:cTn>
                                        <p:tgtEl>
                                          <p:spTgt spid="76"/>
                                        </p:tgtEl>
                                        <p:attrNameLst>
                                          <p:attrName>style.visibility</p:attrName>
                                        </p:attrNameLst>
                                      </p:cBhvr>
                                      <p:to>
                                        <p:strVal val="visible"/>
                                      </p:to>
                                    </p:set>
                                    <p:anim calcmode="lin" valueType="num">
                                      <p:cBhvr>
                                        <p:cTn id="123" dur="500" fill="hold"/>
                                        <p:tgtEl>
                                          <p:spTgt spid="76"/>
                                        </p:tgtEl>
                                        <p:attrNameLst>
                                          <p:attrName>ppt_w</p:attrName>
                                        </p:attrNameLst>
                                      </p:cBhvr>
                                      <p:tavLst>
                                        <p:tav tm="0">
                                          <p:val>
                                            <p:fltVal val="0"/>
                                          </p:val>
                                        </p:tav>
                                        <p:tav tm="100000">
                                          <p:val>
                                            <p:strVal val="#ppt_w"/>
                                          </p:val>
                                        </p:tav>
                                      </p:tavLst>
                                    </p:anim>
                                    <p:anim calcmode="lin" valueType="num">
                                      <p:cBhvr>
                                        <p:cTn id="124" dur="500" fill="hold"/>
                                        <p:tgtEl>
                                          <p:spTgt spid="76"/>
                                        </p:tgtEl>
                                        <p:attrNameLst>
                                          <p:attrName>ppt_h</p:attrName>
                                        </p:attrNameLst>
                                      </p:cBhvr>
                                      <p:tavLst>
                                        <p:tav tm="0">
                                          <p:val>
                                            <p:fltVal val="0"/>
                                          </p:val>
                                        </p:tav>
                                        <p:tav tm="100000">
                                          <p:val>
                                            <p:strVal val="#ppt_h"/>
                                          </p:val>
                                        </p:tav>
                                      </p:tavLst>
                                    </p:anim>
                                    <p:anim calcmode="lin" valueType="num">
                                      <p:cBhvr>
                                        <p:cTn id="125" dur="500" fill="hold"/>
                                        <p:tgtEl>
                                          <p:spTgt spid="76"/>
                                        </p:tgtEl>
                                        <p:attrNameLst>
                                          <p:attrName>ppt_x</p:attrName>
                                        </p:attrNameLst>
                                      </p:cBhvr>
                                      <p:tavLst>
                                        <p:tav tm="0">
                                          <p:val>
                                            <p:fltVal val="0.5"/>
                                          </p:val>
                                        </p:tav>
                                        <p:tav tm="100000">
                                          <p:val>
                                            <p:strVal val="#ppt_x"/>
                                          </p:val>
                                        </p:tav>
                                      </p:tavLst>
                                    </p:anim>
                                    <p:anim calcmode="lin" valueType="num">
                                      <p:cBhvr>
                                        <p:cTn id="126" dur="500" fill="hold"/>
                                        <p:tgtEl>
                                          <p:spTgt spid="76"/>
                                        </p:tgtEl>
                                        <p:attrNameLst>
                                          <p:attrName>ppt_y</p:attrName>
                                        </p:attrNameLst>
                                      </p:cBhvr>
                                      <p:tavLst>
                                        <p:tav tm="0">
                                          <p:val>
                                            <p:fltVal val="0.5"/>
                                          </p:val>
                                        </p:tav>
                                        <p:tav tm="100000">
                                          <p:val>
                                            <p:strVal val="#ppt_y"/>
                                          </p:val>
                                        </p:tav>
                                      </p:tavLst>
                                    </p:anim>
                                  </p:childTnLst>
                                </p:cTn>
                              </p:par>
                              <p:par>
                                <p:cTn id="127" presetID="26" presetClass="emph" presetSubtype="0" repeatCount="3000" fill="hold" nodeType="withEffect">
                                  <p:stCondLst>
                                    <p:cond delay="600"/>
                                  </p:stCondLst>
                                  <p:childTnLst>
                                    <p:animEffect transition="out" filter="fade">
                                      <p:cBhvr>
                                        <p:cTn id="128" dur="500" tmFilter="0, 0; .2, .5; .8, .5; 1, 0"/>
                                        <p:tgtEl>
                                          <p:spTgt spid="31"/>
                                        </p:tgtEl>
                                      </p:cBhvr>
                                    </p:animEffect>
                                    <p:animScale>
                                      <p:cBhvr>
                                        <p:cTn id="129" dur="250" autoRev="1" fill="hold"/>
                                        <p:tgtEl>
                                          <p:spTgt spid="31"/>
                                        </p:tgtEl>
                                      </p:cBhvr>
                                      <p:by x="105000" y="105000"/>
                                    </p:animScale>
                                  </p:childTnLst>
                                </p:cTn>
                              </p:par>
                              <p:par>
                                <p:cTn id="130" presetID="26" presetClass="emph" presetSubtype="0" repeatCount="3000" fill="hold" nodeType="withEffect">
                                  <p:stCondLst>
                                    <p:cond delay="710"/>
                                  </p:stCondLst>
                                  <p:childTnLst>
                                    <p:animEffect transition="out" filter="fade">
                                      <p:cBhvr>
                                        <p:cTn id="131" dur="500" tmFilter="0, 0; .2, .5; .8, .5; 1, 0"/>
                                        <p:tgtEl>
                                          <p:spTgt spid="61"/>
                                        </p:tgtEl>
                                      </p:cBhvr>
                                    </p:animEffect>
                                    <p:animScale>
                                      <p:cBhvr>
                                        <p:cTn id="132" dur="250" autoRev="1" fill="hold"/>
                                        <p:tgtEl>
                                          <p:spTgt spid="61"/>
                                        </p:tgtEl>
                                      </p:cBhvr>
                                      <p:by x="105000" y="105000"/>
                                    </p:animScale>
                                  </p:childTnLst>
                                </p:cTn>
                              </p:par>
                              <p:par>
                                <p:cTn id="133" presetID="26" presetClass="emph" presetSubtype="0" repeatCount="3000" fill="hold" nodeType="withEffect">
                                  <p:stCondLst>
                                    <p:cond delay="410"/>
                                  </p:stCondLst>
                                  <p:childTnLst>
                                    <p:animEffect transition="out" filter="fade">
                                      <p:cBhvr>
                                        <p:cTn id="134" dur="500" tmFilter="0, 0; .2, .5; .8, .5; 1, 0"/>
                                        <p:tgtEl>
                                          <p:spTgt spid="67"/>
                                        </p:tgtEl>
                                      </p:cBhvr>
                                    </p:animEffect>
                                    <p:animScale>
                                      <p:cBhvr>
                                        <p:cTn id="135" dur="250" autoRev="1" fill="hold"/>
                                        <p:tgtEl>
                                          <p:spTgt spid="67"/>
                                        </p:tgtEl>
                                      </p:cBhvr>
                                      <p:by x="105000" y="105000"/>
                                    </p:animScale>
                                  </p:childTnLst>
                                </p:cTn>
                              </p:par>
                              <p:par>
                                <p:cTn id="136" presetID="26" presetClass="emph" presetSubtype="0" repeatCount="3000" fill="hold" nodeType="withEffect">
                                  <p:stCondLst>
                                    <p:cond delay="810"/>
                                  </p:stCondLst>
                                  <p:childTnLst>
                                    <p:animEffect transition="out" filter="fade">
                                      <p:cBhvr>
                                        <p:cTn id="137" dur="500" tmFilter="0, 0; .2, .5; .8, .5; 1, 0"/>
                                        <p:tgtEl>
                                          <p:spTgt spid="70"/>
                                        </p:tgtEl>
                                      </p:cBhvr>
                                    </p:animEffect>
                                    <p:animScale>
                                      <p:cBhvr>
                                        <p:cTn id="138" dur="250" autoRev="1" fill="hold"/>
                                        <p:tgtEl>
                                          <p:spTgt spid="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5" grpId="0"/>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a:grpSpLocks/>
          </p:cNvGrpSpPr>
          <p:nvPr/>
        </p:nvGrpSpPr>
        <p:grpSpPr bwMode="auto">
          <a:xfrm>
            <a:off x="2820988" y="829734"/>
            <a:ext cx="3410479" cy="147056"/>
            <a:chOff x="0" y="0"/>
            <a:chExt cx="3580582" cy="158874"/>
          </a:xfrm>
        </p:grpSpPr>
        <p:grpSp>
          <p:nvGrpSpPr>
            <p:cNvPr id="3" name="组合 61"/>
            <p:cNvGrpSpPr>
              <a:grpSpLocks/>
            </p:cNvGrpSpPr>
            <p:nvPr/>
          </p:nvGrpSpPr>
          <p:grpSpPr bwMode="auto">
            <a:xfrm>
              <a:off x="0" y="0"/>
              <a:ext cx="792088" cy="158874"/>
              <a:chOff x="0" y="0"/>
              <a:chExt cx="792088" cy="158874"/>
            </a:xfrm>
          </p:grpSpPr>
          <p:sp>
            <p:nvSpPr>
              <p:cNvPr id="12" name="直接连接符 70"/>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3" name="直接连接符 71"/>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4" name="直接连接符 72"/>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grpSp>
        <p:grpSp>
          <p:nvGrpSpPr>
            <p:cNvPr id="4" name="组合 62"/>
            <p:cNvGrpSpPr>
              <a:grpSpLocks/>
            </p:cNvGrpSpPr>
            <p:nvPr/>
          </p:nvGrpSpPr>
          <p:grpSpPr bwMode="auto">
            <a:xfrm rot="10800000">
              <a:off x="2788494" y="0"/>
              <a:ext cx="792088" cy="158874"/>
              <a:chOff x="0" y="0"/>
              <a:chExt cx="792088" cy="158874"/>
            </a:xfrm>
          </p:grpSpPr>
          <p:sp>
            <p:nvSpPr>
              <p:cNvPr id="9" name="直接连接符 67"/>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0" name="直接连接符 68"/>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 name="直接连接符 69"/>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grpSp>
      </p:grpSp>
      <p:sp>
        <p:nvSpPr>
          <p:cNvPr id="15" name="矩形 14"/>
          <p:cNvSpPr/>
          <p:nvPr/>
        </p:nvSpPr>
        <p:spPr>
          <a:xfrm>
            <a:off x="3928533" y="744550"/>
            <a:ext cx="1278467" cy="369332"/>
          </a:xfrm>
          <a:prstGeom prst="rect">
            <a:avLst/>
          </a:prstGeom>
        </p:spPr>
        <p:txBody>
          <a:bodyPr wrap="square">
            <a:spAutoFit/>
          </a:bodyPr>
          <a:lstStyle/>
          <a:p>
            <a:pPr>
              <a:defRPr/>
            </a:pPr>
            <a:r>
              <a:rPr lang="zh-CN" altLang="en-US" dirty="0" smtClean="0">
                <a:latin typeface="微软雅黑" pitchFamily="34" charset="-122"/>
                <a:ea typeface="微软雅黑" pitchFamily="34" charset="-122"/>
                <a:cs typeface="+mn-ea"/>
              </a:rPr>
              <a:t>政策法规</a:t>
            </a:r>
            <a:endParaRPr lang="zh-CN" altLang="en-US" dirty="0">
              <a:latin typeface="微软雅黑" pitchFamily="34" charset="-122"/>
              <a:ea typeface="微软雅黑" pitchFamily="34" charset="-122"/>
              <a:cs typeface="+mn-ea"/>
            </a:endParaRPr>
          </a:p>
        </p:txBody>
      </p:sp>
      <p:sp>
        <p:nvSpPr>
          <p:cNvPr id="16" name="矩形 15"/>
          <p:cNvSpPr/>
          <p:nvPr/>
        </p:nvSpPr>
        <p:spPr>
          <a:xfrm>
            <a:off x="601133" y="304284"/>
            <a:ext cx="7916334" cy="461665"/>
          </a:xfrm>
          <a:prstGeom prst="rect">
            <a:avLst/>
          </a:prstGeom>
        </p:spPr>
        <p:txBody>
          <a:bodyPr wrap="square">
            <a:spAutoFit/>
          </a:bodyPr>
          <a:lstStyle/>
          <a:p>
            <a:pPr algn="ctr">
              <a:defRPr/>
            </a:pPr>
            <a:r>
              <a:rPr lang="zh-CN" altLang="en-US" sz="2400" dirty="0" smtClean="0">
                <a:latin typeface="微软雅黑" pitchFamily="34" charset="-122"/>
                <a:ea typeface="微软雅黑" pitchFamily="34" charset="-122"/>
                <a:cs typeface="+mn-ea"/>
              </a:rPr>
              <a:t>山西省科技报告建设</a:t>
            </a:r>
            <a:endParaRPr lang="zh-CN" altLang="en-US" sz="2400" dirty="0">
              <a:latin typeface="微软雅黑" pitchFamily="34" charset="-122"/>
              <a:ea typeface="微软雅黑" pitchFamily="34" charset="-122"/>
              <a:cs typeface="+mn-ea"/>
            </a:endParaRPr>
          </a:p>
        </p:txBody>
      </p:sp>
      <p:pic>
        <p:nvPicPr>
          <p:cNvPr id="17" name="Picture 2"/>
          <p:cNvPicPr>
            <a:picLocks noChangeAspect="1" noChangeArrowheads="1"/>
          </p:cNvPicPr>
          <p:nvPr/>
        </p:nvPicPr>
        <p:blipFill>
          <a:blip r:embed="rId4" cstate="print"/>
          <a:srcRect/>
          <a:stretch>
            <a:fillRect/>
          </a:stretch>
        </p:blipFill>
        <p:spPr bwMode="auto">
          <a:xfrm>
            <a:off x="260350" y="1066800"/>
            <a:ext cx="5464175" cy="3848100"/>
          </a:xfrm>
          <a:prstGeom prst="rect">
            <a:avLst/>
          </a:prstGeom>
          <a:noFill/>
          <a:ln w="9525">
            <a:noFill/>
            <a:miter lim="800000"/>
            <a:headEnd/>
            <a:tailEnd/>
          </a:ln>
        </p:spPr>
      </p:pic>
      <p:sp>
        <p:nvSpPr>
          <p:cNvPr id="18" name="AutoShape 4"/>
          <p:cNvSpPr>
            <a:spLocks noChangeArrowheads="1"/>
          </p:cNvSpPr>
          <p:nvPr>
            <p:custDataLst>
              <p:tags r:id="rId1"/>
            </p:custDataLst>
          </p:nvPr>
        </p:nvSpPr>
        <p:spPr bwMode="white">
          <a:xfrm flipH="1">
            <a:off x="688948" y="2638423"/>
            <a:ext cx="1928826" cy="428628"/>
          </a:xfrm>
          <a:prstGeom prst="borderCallout2">
            <a:avLst>
              <a:gd name="adj1" fmla="val 49702"/>
              <a:gd name="adj2" fmla="val -833"/>
              <a:gd name="adj3" fmla="val 79465"/>
              <a:gd name="adj4" fmla="val 476"/>
              <a:gd name="adj5" fmla="val 74724"/>
              <a:gd name="adj6" fmla="val -335440"/>
            </a:avLst>
          </a:prstGeom>
          <a:noFill/>
          <a:ln w="38100">
            <a:gradFill>
              <a:gsLst>
                <a:gs pos="50000">
                  <a:srgbClr val="FFCF01"/>
                </a:gs>
                <a:gs pos="100000">
                  <a:srgbClr val="E22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n"/>
              <a:tabLst>
                <a:tab pos="136525" algn="l"/>
              </a:tabLst>
              <a:defRPr/>
            </a:pPr>
            <a:endParaRPr lang="zh-CN" altLang="en-US" sz="1400" dirty="0">
              <a:solidFill>
                <a:schemeClr val="tx1"/>
              </a:solidFill>
              <a:latin typeface="微软雅黑" pitchFamily="34" charset="-122"/>
              <a:ea typeface="微软雅黑" pitchFamily="34" charset="-122"/>
            </a:endParaRPr>
          </a:p>
        </p:txBody>
      </p:sp>
      <p:sp>
        <p:nvSpPr>
          <p:cNvPr id="19" name="矩形 18"/>
          <p:cNvSpPr/>
          <p:nvPr/>
        </p:nvSpPr>
        <p:spPr>
          <a:xfrm>
            <a:off x="6046798" y="2495547"/>
            <a:ext cx="2723823" cy="369332"/>
          </a:xfrm>
          <a:prstGeom prst="rect">
            <a:avLst/>
          </a:prstGeom>
        </p:spPr>
        <p:txBody>
          <a:bodyPr wrap="none">
            <a:spAutoFit/>
          </a:bodyPr>
          <a:lstStyle/>
          <a:p>
            <a:pPr>
              <a:defRPr/>
            </a:pPr>
            <a:r>
              <a:rPr lang="zh-CN" altLang="en-US"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微软雅黑" pitchFamily="34" charset="-122"/>
                <a:ea typeface="微软雅黑" pitchFamily="34" charset="-122"/>
                <a:cs typeface="+mj-cs"/>
              </a:rPr>
              <a:t>山西省科技报告有章可循</a:t>
            </a:r>
          </a:p>
        </p:txBody>
      </p:sp>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a:grpSpLocks/>
          </p:cNvGrpSpPr>
          <p:nvPr/>
        </p:nvGrpSpPr>
        <p:grpSpPr bwMode="auto">
          <a:xfrm>
            <a:off x="2804055" y="850848"/>
            <a:ext cx="3579812" cy="142875"/>
            <a:chOff x="0" y="0"/>
            <a:chExt cx="3580582" cy="158874"/>
          </a:xfrm>
        </p:grpSpPr>
        <p:grpSp>
          <p:nvGrpSpPr>
            <p:cNvPr id="3" name="组合 61"/>
            <p:cNvGrpSpPr>
              <a:grpSpLocks/>
            </p:cNvGrpSpPr>
            <p:nvPr/>
          </p:nvGrpSpPr>
          <p:grpSpPr bwMode="auto">
            <a:xfrm>
              <a:off x="0" y="0"/>
              <a:ext cx="792088" cy="158874"/>
              <a:chOff x="0" y="0"/>
              <a:chExt cx="792088" cy="158874"/>
            </a:xfrm>
          </p:grpSpPr>
          <p:sp>
            <p:nvSpPr>
              <p:cNvPr id="12" name="直接连接符 70"/>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3" name="直接连接符 71"/>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4" name="直接连接符 72"/>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grpSp>
        <p:grpSp>
          <p:nvGrpSpPr>
            <p:cNvPr id="4" name="组合 62"/>
            <p:cNvGrpSpPr>
              <a:grpSpLocks/>
            </p:cNvGrpSpPr>
            <p:nvPr/>
          </p:nvGrpSpPr>
          <p:grpSpPr bwMode="auto">
            <a:xfrm rot="10800000">
              <a:off x="2788494" y="0"/>
              <a:ext cx="792088" cy="158874"/>
              <a:chOff x="0" y="0"/>
              <a:chExt cx="792088" cy="158874"/>
            </a:xfrm>
          </p:grpSpPr>
          <p:sp>
            <p:nvSpPr>
              <p:cNvPr id="9" name="直接连接符 67"/>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0" name="直接连接符 68"/>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 name="直接连接符 69"/>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grpSp>
      </p:grpSp>
      <p:sp>
        <p:nvSpPr>
          <p:cNvPr id="15" name="矩形 14"/>
          <p:cNvSpPr/>
          <p:nvPr/>
        </p:nvSpPr>
        <p:spPr>
          <a:xfrm>
            <a:off x="4001069" y="769952"/>
            <a:ext cx="1107996" cy="369332"/>
          </a:xfrm>
          <a:prstGeom prst="rect">
            <a:avLst/>
          </a:prstGeom>
        </p:spPr>
        <p:txBody>
          <a:bodyPr wrap="none">
            <a:spAutoFit/>
          </a:bodyPr>
          <a:lstStyle/>
          <a:p>
            <a:r>
              <a:rPr lang="zh-CN" altLang="en-US" dirty="0" smtClean="0">
                <a:latin typeface="微软雅黑" pitchFamily="34" charset="-122"/>
                <a:ea typeface="微软雅黑" pitchFamily="34" charset="-122"/>
                <a:cs typeface="+mn-ea"/>
              </a:rPr>
              <a:t>组织管理</a:t>
            </a:r>
            <a:endParaRPr lang="zh-CN" altLang="en-US" dirty="0"/>
          </a:p>
        </p:txBody>
      </p:sp>
      <p:sp>
        <p:nvSpPr>
          <p:cNvPr id="16" name="矩形 15"/>
          <p:cNvSpPr/>
          <p:nvPr/>
        </p:nvSpPr>
        <p:spPr>
          <a:xfrm>
            <a:off x="601133" y="304284"/>
            <a:ext cx="7916334" cy="461665"/>
          </a:xfrm>
          <a:prstGeom prst="rect">
            <a:avLst/>
          </a:prstGeom>
        </p:spPr>
        <p:txBody>
          <a:bodyPr wrap="square">
            <a:spAutoFit/>
          </a:bodyPr>
          <a:lstStyle/>
          <a:p>
            <a:pPr algn="ctr">
              <a:defRPr/>
            </a:pPr>
            <a:r>
              <a:rPr lang="zh-CN" altLang="en-US" sz="2400" dirty="0" smtClean="0">
                <a:latin typeface="微软雅黑" pitchFamily="34" charset="-122"/>
                <a:ea typeface="微软雅黑" pitchFamily="34" charset="-122"/>
                <a:cs typeface="+mn-ea"/>
              </a:rPr>
              <a:t>山西省科技报告建设</a:t>
            </a:r>
            <a:endParaRPr lang="zh-CN" altLang="en-US" sz="2400" dirty="0">
              <a:latin typeface="微软雅黑" pitchFamily="34" charset="-122"/>
              <a:ea typeface="微软雅黑" pitchFamily="34" charset="-122"/>
              <a:cs typeface="+mn-ea"/>
            </a:endParaRPr>
          </a:p>
        </p:txBody>
      </p:sp>
      <p:sp>
        <p:nvSpPr>
          <p:cNvPr id="17" name="AutoShape 5"/>
          <p:cNvSpPr>
            <a:spLocks noChangeArrowheads="1"/>
          </p:cNvSpPr>
          <p:nvPr/>
        </p:nvSpPr>
        <p:spPr bwMode="auto">
          <a:xfrm>
            <a:off x="288925" y="1546755"/>
            <a:ext cx="2711450" cy="2525712"/>
          </a:xfrm>
          <a:prstGeom prst="roundRect">
            <a:avLst>
              <a:gd name="adj" fmla="val 4690"/>
            </a:avLst>
          </a:prstGeom>
          <a:noFill/>
          <a:ln w="57150">
            <a:solidFill>
              <a:schemeClr val="accent3">
                <a:lumMod val="60000"/>
                <a:lumOff val="40000"/>
              </a:schemeClr>
            </a:solidFill>
            <a:round/>
            <a:headEnd/>
            <a:tailEnd/>
          </a:ln>
        </p:spPr>
        <p:txBody>
          <a:bodyPr wrap="none" anchor="ctr"/>
          <a:lstStyle/>
          <a:p>
            <a:pPr>
              <a:defRPr/>
            </a:pPr>
            <a:endParaRPr lang="zh-CN" altLang="en-US">
              <a:latin typeface="Arial" charset="0"/>
              <a:ea typeface="宋体" charset="-122"/>
            </a:endParaRPr>
          </a:p>
        </p:txBody>
      </p:sp>
      <p:sp>
        <p:nvSpPr>
          <p:cNvPr id="18" name="AutoShape 6"/>
          <p:cNvSpPr>
            <a:spLocks noChangeArrowheads="1"/>
          </p:cNvSpPr>
          <p:nvPr/>
        </p:nvSpPr>
        <p:spPr bwMode="gray">
          <a:xfrm>
            <a:off x="528638" y="1357842"/>
            <a:ext cx="2200275" cy="433388"/>
          </a:xfrm>
          <a:prstGeom prst="roundRect">
            <a:avLst>
              <a:gd name="adj" fmla="val 50000"/>
            </a:avLst>
          </a:prstGeom>
          <a:solidFill>
            <a:schemeClr val="accent3">
              <a:lumMod val="60000"/>
              <a:lumOff val="40000"/>
            </a:schemeClr>
          </a:solidFill>
          <a:ln w="9525">
            <a:noFill/>
            <a:round/>
            <a:headEnd/>
            <a:tailEnd/>
          </a:ln>
          <a:effectLst/>
        </p:spPr>
        <p:txBody>
          <a:bodyPr wrap="none" anchor="ctr"/>
          <a:lstStyle/>
          <a:p>
            <a:pPr>
              <a:defRPr/>
            </a:pPr>
            <a:endParaRPr lang="zh-CN" altLang="en-US">
              <a:latin typeface="Arial" charset="0"/>
              <a:ea typeface="宋体" charset="-122"/>
            </a:endParaRPr>
          </a:p>
        </p:txBody>
      </p:sp>
      <p:sp>
        <p:nvSpPr>
          <p:cNvPr id="19" name="AutoShape 7"/>
          <p:cNvSpPr>
            <a:spLocks noChangeArrowheads="1"/>
          </p:cNvSpPr>
          <p:nvPr/>
        </p:nvSpPr>
        <p:spPr bwMode="auto">
          <a:xfrm flipH="1">
            <a:off x="2557463" y="1503892"/>
            <a:ext cx="85725" cy="114300"/>
          </a:xfrm>
          <a:prstGeom prst="octagon">
            <a:avLst>
              <a:gd name="adj" fmla="val 29287"/>
            </a:avLst>
          </a:prstGeom>
          <a:solidFill>
            <a:schemeClr val="bg1"/>
          </a:solidFill>
          <a:ln w="9525">
            <a:noFill/>
            <a:miter lim="800000"/>
            <a:headEnd/>
            <a:tailEnd/>
          </a:ln>
        </p:spPr>
        <p:txBody>
          <a:bodyPr wrap="none" anchor="ctr"/>
          <a:lstStyle/>
          <a:p>
            <a:endParaRPr lang="zh-CN" altLang="en-US"/>
          </a:p>
        </p:txBody>
      </p:sp>
      <p:sp>
        <p:nvSpPr>
          <p:cNvPr id="20" name="AutoShape 8"/>
          <p:cNvSpPr>
            <a:spLocks noChangeArrowheads="1"/>
          </p:cNvSpPr>
          <p:nvPr/>
        </p:nvSpPr>
        <p:spPr bwMode="auto">
          <a:xfrm flipH="1">
            <a:off x="615950" y="1495955"/>
            <a:ext cx="85725" cy="115887"/>
          </a:xfrm>
          <a:prstGeom prst="octagon">
            <a:avLst>
              <a:gd name="adj" fmla="val 29287"/>
            </a:avLst>
          </a:prstGeom>
          <a:solidFill>
            <a:schemeClr val="bg1"/>
          </a:solidFill>
          <a:ln w="9525">
            <a:noFill/>
            <a:miter lim="800000"/>
            <a:headEnd/>
            <a:tailEnd/>
          </a:ln>
        </p:spPr>
        <p:txBody>
          <a:bodyPr wrap="none" anchor="ctr"/>
          <a:lstStyle/>
          <a:p>
            <a:endParaRPr lang="zh-CN" altLang="en-US"/>
          </a:p>
        </p:txBody>
      </p:sp>
      <p:sp>
        <p:nvSpPr>
          <p:cNvPr id="21" name="AutoShape 9"/>
          <p:cNvSpPr>
            <a:spLocks noChangeArrowheads="1"/>
          </p:cNvSpPr>
          <p:nvPr/>
        </p:nvSpPr>
        <p:spPr bwMode="auto">
          <a:xfrm>
            <a:off x="3289300" y="1540405"/>
            <a:ext cx="2711450" cy="2532062"/>
          </a:xfrm>
          <a:prstGeom prst="roundRect">
            <a:avLst>
              <a:gd name="adj" fmla="val 4690"/>
            </a:avLst>
          </a:prstGeom>
          <a:noFill/>
          <a:ln w="57150">
            <a:solidFill>
              <a:schemeClr val="tx2">
                <a:lumMod val="40000"/>
                <a:lumOff val="60000"/>
              </a:schemeClr>
            </a:solidFill>
            <a:round/>
            <a:headEnd/>
            <a:tailEnd/>
          </a:ln>
        </p:spPr>
        <p:txBody>
          <a:bodyPr wrap="none" anchor="ctr"/>
          <a:lstStyle/>
          <a:p>
            <a:pPr>
              <a:defRPr/>
            </a:pPr>
            <a:endParaRPr lang="zh-CN" altLang="en-US">
              <a:latin typeface="Arial" charset="0"/>
              <a:ea typeface="宋体" charset="-122"/>
            </a:endParaRPr>
          </a:p>
        </p:txBody>
      </p:sp>
      <p:sp>
        <p:nvSpPr>
          <p:cNvPr id="22" name="AutoShape 10"/>
          <p:cNvSpPr>
            <a:spLocks noChangeArrowheads="1"/>
          </p:cNvSpPr>
          <p:nvPr/>
        </p:nvSpPr>
        <p:spPr bwMode="gray">
          <a:xfrm>
            <a:off x="3511550" y="1329267"/>
            <a:ext cx="2200275" cy="433388"/>
          </a:xfrm>
          <a:prstGeom prst="roundRect">
            <a:avLst>
              <a:gd name="adj" fmla="val 50000"/>
            </a:avLst>
          </a:prstGeom>
          <a:solidFill>
            <a:schemeClr val="tx2">
              <a:lumMod val="40000"/>
              <a:lumOff val="60000"/>
              <a:tint val="66000"/>
              <a:satMod val="160000"/>
            </a:schemeClr>
          </a:solidFill>
          <a:ln w="9525">
            <a:noFill/>
            <a:round/>
            <a:headEnd/>
            <a:tailEnd/>
          </a:ln>
          <a:effectLst/>
        </p:spPr>
        <p:txBody>
          <a:bodyPr wrap="none" anchor="ctr"/>
          <a:lstStyle/>
          <a:p>
            <a:pPr>
              <a:defRPr/>
            </a:pPr>
            <a:endParaRPr lang="zh-CN" altLang="en-US">
              <a:latin typeface="Arial" charset="0"/>
              <a:ea typeface="宋体" charset="-122"/>
            </a:endParaRPr>
          </a:p>
        </p:txBody>
      </p:sp>
      <p:sp>
        <p:nvSpPr>
          <p:cNvPr id="23" name="AutoShape 11"/>
          <p:cNvSpPr>
            <a:spLocks noChangeArrowheads="1"/>
          </p:cNvSpPr>
          <p:nvPr/>
        </p:nvSpPr>
        <p:spPr bwMode="auto">
          <a:xfrm flipH="1">
            <a:off x="5487988" y="1489605"/>
            <a:ext cx="84137" cy="114300"/>
          </a:xfrm>
          <a:prstGeom prst="octagon">
            <a:avLst>
              <a:gd name="adj" fmla="val 29287"/>
            </a:avLst>
          </a:prstGeom>
          <a:solidFill>
            <a:schemeClr val="bg1"/>
          </a:solidFill>
          <a:ln w="9525">
            <a:noFill/>
            <a:miter lim="800000"/>
            <a:headEnd/>
            <a:tailEnd/>
          </a:ln>
        </p:spPr>
        <p:txBody>
          <a:bodyPr wrap="none" anchor="ctr"/>
          <a:lstStyle/>
          <a:p>
            <a:endParaRPr lang="zh-CN" altLang="en-US"/>
          </a:p>
        </p:txBody>
      </p:sp>
      <p:sp>
        <p:nvSpPr>
          <p:cNvPr id="24" name="AutoShape 12"/>
          <p:cNvSpPr>
            <a:spLocks noChangeArrowheads="1"/>
          </p:cNvSpPr>
          <p:nvPr/>
        </p:nvSpPr>
        <p:spPr bwMode="auto">
          <a:xfrm flipH="1">
            <a:off x="3616325" y="1489605"/>
            <a:ext cx="85725" cy="114300"/>
          </a:xfrm>
          <a:prstGeom prst="octagon">
            <a:avLst>
              <a:gd name="adj" fmla="val 29287"/>
            </a:avLst>
          </a:prstGeom>
          <a:solidFill>
            <a:schemeClr val="bg1"/>
          </a:solidFill>
          <a:ln w="9525">
            <a:noFill/>
            <a:miter lim="800000"/>
            <a:headEnd/>
            <a:tailEnd/>
          </a:ln>
        </p:spPr>
        <p:txBody>
          <a:bodyPr wrap="none" anchor="ctr"/>
          <a:lstStyle/>
          <a:p>
            <a:endParaRPr lang="zh-CN" altLang="en-US"/>
          </a:p>
        </p:txBody>
      </p:sp>
      <p:sp>
        <p:nvSpPr>
          <p:cNvPr id="25" name="Text Box 14"/>
          <p:cNvSpPr txBox="1">
            <a:spLocks noChangeArrowheads="1"/>
          </p:cNvSpPr>
          <p:nvPr/>
        </p:nvSpPr>
        <p:spPr bwMode="gray">
          <a:xfrm>
            <a:off x="714347" y="1357147"/>
            <a:ext cx="1717389" cy="411762"/>
          </a:xfrm>
          <a:prstGeom prst="rect">
            <a:avLst/>
          </a:prstGeom>
          <a:noFill/>
          <a:ln w="9525" algn="ctr">
            <a:noFill/>
            <a:miter lim="800000"/>
            <a:headEnd/>
            <a:tailEnd/>
          </a:ln>
        </p:spPr>
        <p:txBody>
          <a:bodyPr>
            <a:spAutoFit/>
          </a:bodyPr>
          <a:lstStyle/>
          <a:p>
            <a:pPr algn="ctr" eaLnBrk="0" hangingPunct="0">
              <a:defRPr/>
            </a:pPr>
            <a:r>
              <a:rPr lang="en-US" altLang="zh-CN" sz="2000" b="1" dirty="0">
                <a:ln>
                  <a:solidFill>
                    <a:schemeClr val="accent6">
                      <a:lumMod val="75000"/>
                    </a:schemeClr>
                  </a:solidFill>
                </a:ln>
                <a:solidFill>
                  <a:schemeClr val="accent6">
                    <a:lumMod val="75000"/>
                  </a:schemeClr>
                </a:solidFill>
                <a:latin typeface="微软雅黑" pitchFamily="34" charset="-122"/>
                <a:ea typeface="微软雅黑" pitchFamily="34" charset="-122"/>
              </a:rPr>
              <a:t>2016</a:t>
            </a:r>
            <a:r>
              <a:rPr lang="zh-CN" altLang="en-US" sz="2000" b="1" dirty="0">
                <a:ln>
                  <a:solidFill>
                    <a:schemeClr val="accent6">
                      <a:lumMod val="75000"/>
                    </a:schemeClr>
                  </a:solidFill>
                </a:ln>
                <a:solidFill>
                  <a:schemeClr val="accent6">
                    <a:lumMod val="75000"/>
                  </a:schemeClr>
                </a:solidFill>
                <a:latin typeface="微软雅黑" pitchFamily="34" charset="-122"/>
                <a:ea typeface="微软雅黑" pitchFamily="34" charset="-122"/>
              </a:rPr>
              <a:t>年</a:t>
            </a:r>
            <a:r>
              <a:rPr lang="en-US" altLang="zh-CN" sz="2000" b="1" dirty="0">
                <a:ln>
                  <a:solidFill>
                    <a:schemeClr val="accent6">
                      <a:lumMod val="75000"/>
                    </a:schemeClr>
                  </a:solidFill>
                </a:ln>
                <a:solidFill>
                  <a:schemeClr val="accent6">
                    <a:lumMod val="75000"/>
                  </a:schemeClr>
                </a:solidFill>
                <a:latin typeface="微软雅黑" pitchFamily="34" charset="-122"/>
                <a:ea typeface="微软雅黑" pitchFamily="34" charset="-122"/>
              </a:rPr>
              <a:t>3</a:t>
            </a:r>
            <a:r>
              <a:rPr lang="zh-CN" altLang="en-US" sz="2000" b="1" dirty="0">
                <a:ln>
                  <a:solidFill>
                    <a:schemeClr val="accent6">
                      <a:lumMod val="75000"/>
                    </a:schemeClr>
                  </a:solidFill>
                </a:ln>
                <a:solidFill>
                  <a:schemeClr val="accent6">
                    <a:lumMod val="75000"/>
                  </a:schemeClr>
                </a:solidFill>
                <a:latin typeface="微软雅黑" pitchFamily="34" charset="-122"/>
                <a:ea typeface="微软雅黑" pitchFamily="34" charset="-122"/>
              </a:rPr>
              <a:t>月</a:t>
            </a:r>
            <a:endParaRPr lang="en-US" altLang="zh-CN" sz="2000" b="1" dirty="0">
              <a:ln>
                <a:solidFill>
                  <a:schemeClr val="accent6">
                    <a:lumMod val="75000"/>
                  </a:schemeClr>
                </a:solidFill>
              </a:ln>
              <a:solidFill>
                <a:schemeClr val="accent6">
                  <a:lumMod val="75000"/>
                </a:schemeClr>
              </a:solidFill>
              <a:latin typeface="微软雅黑" pitchFamily="34" charset="-122"/>
              <a:ea typeface="微软雅黑" pitchFamily="34" charset="-122"/>
            </a:endParaRPr>
          </a:p>
        </p:txBody>
      </p:sp>
      <p:sp>
        <p:nvSpPr>
          <p:cNvPr id="26" name="Text Box 15"/>
          <p:cNvSpPr txBox="1">
            <a:spLocks noChangeArrowheads="1"/>
          </p:cNvSpPr>
          <p:nvPr/>
        </p:nvSpPr>
        <p:spPr bwMode="gray">
          <a:xfrm>
            <a:off x="3571868" y="1357147"/>
            <a:ext cx="2000264" cy="400110"/>
          </a:xfrm>
          <a:prstGeom prst="rect">
            <a:avLst/>
          </a:prstGeom>
          <a:noFill/>
          <a:ln w="9525" algn="ctr">
            <a:noFill/>
            <a:miter lim="800000"/>
            <a:headEnd/>
            <a:tailEnd/>
          </a:ln>
        </p:spPr>
        <p:txBody>
          <a:bodyPr>
            <a:spAutoFit/>
          </a:bodyPr>
          <a:lstStyle/>
          <a:p>
            <a:pPr algn="ctr" eaLnBrk="0" hangingPunct="0">
              <a:defRPr/>
            </a:pPr>
            <a:r>
              <a:rPr lang="en-US" altLang="zh-CN" sz="2000" b="1" dirty="0">
                <a:ln>
                  <a:solidFill>
                    <a:schemeClr val="accent6">
                      <a:lumMod val="75000"/>
                    </a:schemeClr>
                  </a:solidFill>
                </a:ln>
                <a:solidFill>
                  <a:schemeClr val="accent6">
                    <a:lumMod val="75000"/>
                  </a:schemeClr>
                </a:solidFill>
                <a:latin typeface="微软雅黑" pitchFamily="34" charset="-122"/>
                <a:ea typeface="微软雅黑" pitchFamily="34" charset="-122"/>
              </a:rPr>
              <a:t>2016</a:t>
            </a:r>
            <a:r>
              <a:rPr lang="zh-CN" altLang="en-US" sz="2000" b="1" dirty="0">
                <a:ln>
                  <a:solidFill>
                    <a:schemeClr val="accent6">
                      <a:lumMod val="75000"/>
                    </a:schemeClr>
                  </a:solidFill>
                </a:ln>
                <a:solidFill>
                  <a:schemeClr val="accent6">
                    <a:lumMod val="75000"/>
                  </a:schemeClr>
                </a:solidFill>
                <a:latin typeface="微软雅黑" pitchFamily="34" charset="-122"/>
                <a:ea typeface="微软雅黑" pitchFamily="34" charset="-122"/>
              </a:rPr>
              <a:t>年</a:t>
            </a:r>
            <a:r>
              <a:rPr lang="en-US" altLang="zh-CN" sz="2000" b="1" dirty="0">
                <a:ln>
                  <a:solidFill>
                    <a:schemeClr val="accent6">
                      <a:lumMod val="75000"/>
                    </a:schemeClr>
                  </a:solidFill>
                </a:ln>
                <a:solidFill>
                  <a:schemeClr val="accent6">
                    <a:lumMod val="75000"/>
                  </a:schemeClr>
                </a:solidFill>
                <a:latin typeface="微软雅黑" pitchFamily="34" charset="-122"/>
                <a:ea typeface="微软雅黑" pitchFamily="34" charset="-122"/>
              </a:rPr>
              <a:t>6</a:t>
            </a:r>
            <a:r>
              <a:rPr lang="zh-CN" altLang="en-US" sz="2000" b="1" dirty="0">
                <a:ln>
                  <a:solidFill>
                    <a:schemeClr val="accent6">
                      <a:lumMod val="75000"/>
                    </a:schemeClr>
                  </a:solidFill>
                </a:ln>
                <a:solidFill>
                  <a:schemeClr val="accent6">
                    <a:lumMod val="75000"/>
                  </a:schemeClr>
                </a:solidFill>
                <a:latin typeface="微软雅黑" pitchFamily="34" charset="-122"/>
                <a:ea typeface="微软雅黑" pitchFamily="34" charset="-122"/>
              </a:rPr>
              <a:t>月</a:t>
            </a:r>
            <a:endParaRPr lang="en-US" altLang="zh-CN" sz="2000" b="1" dirty="0">
              <a:ln>
                <a:solidFill>
                  <a:schemeClr val="accent6">
                    <a:lumMod val="75000"/>
                  </a:schemeClr>
                </a:solidFill>
              </a:ln>
              <a:solidFill>
                <a:schemeClr val="accent6">
                  <a:lumMod val="75000"/>
                </a:schemeClr>
              </a:solidFill>
              <a:latin typeface="微软雅黑" pitchFamily="34" charset="-122"/>
              <a:ea typeface="微软雅黑" pitchFamily="34" charset="-122"/>
            </a:endParaRPr>
          </a:p>
        </p:txBody>
      </p:sp>
      <p:sp>
        <p:nvSpPr>
          <p:cNvPr id="27" name="Text Box 23"/>
          <p:cNvSpPr txBox="1">
            <a:spLocks noChangeArrowheads="1"/>
          </p:cNvSpPr>
          <p:nvPr/>
        </p:nvSpPr>
        <p:spPr bwMode="auto">
          <a:xfrm>
            <a:off x="373063" y="1857905"/>
            <a:ext cx="2519362" cy="1843087"/>
          </a:xfrm>
          <a:prstGeom prst="rect">
            <a:avLst/>
          </a:prstGeom>
          <a:noFill/>
          <a:ln w="9525" algn="ctr">
            <a:noFill/>
            <a:miter lim="800000"/>
            <a:headEnd/>
            <a:tailEnd/>
          </a:ln>
        </p:spPr>
        <p:txBody>
          <a:bodyPr>
            <a:spAutoFit/>
          </a:bodyPr>
          <a:lstStyle/>
          <a:p>
            <a:pPr eaLnBrk="0" hangingPunct="0">
              <a:lnSpc>
                <a:spcPct val="150000"/>
              </a:lnSpc>
              <a:defRPr/>
            </a:pPr>
            <a:r>
              <a:rPr lang="zh-CN" altLang="en-US" b="1" dirty="0">
                <a:solidFill>
                  <a:schemeClr val="tx2"/>
                </a:solidFill>
                <a:latin typeface="+mn-ea"/>
                <a:ea typeface="+mn-ea"/>
                <a:cs typeface="+mn-ea"/>
              </a:rPr>
              <a:t>成立“</a:t>
            </a:r>
            <a:r>
              <a:rPr lang="zh-CN" altLang="en-US" b="1" dirty="0">
                <a:solidFill>
                  <a:srgbClr val="984807"/>
                </a:solidFill>
                <a:latin typeface="+mn-ea"/>
                <a:ea typeface="+mn-ea"/>
                <a:cs typeface="+mn-ea"/>
              </a:rPr>
              <a:t>科技报告中心</a:t>
            </a:r>
            <a:r>
              <a:rPr lang="zh-CN" altLang="en-US" b="1" dirty="0">
                <a:solidFill>
                  <a:schemeClr val="tx2"/>
                </a:solidFill>
                <a:latin typeface="+mn-ea"/>
                <a:ea typeface="+mn-ea"/>
                <a:cs typeface="+mn-ea"/>
              </a:rPr>
              <a:t>”</a:t>
            </a:r>
            <a:endParaRPr lang="en-US" altLang="zh-CN" b="1" dirty="0">
              <a:solidFill>
                <a:schemeClr val="tx2"/>
              </a:solidFill>
              <a:latin typeface="+mn-ea"/>
              <a:ea typeface="+mn-ea"/>
              <a:cs typeface="+mn-ea"/>
            </a:endParaRPr>
          </a:p>
          <a:p>
            <a:pPr eaLnBrk="0" hangingPunct="0">
              <a:lnSpc>
                <a:spcPct val="150000"/>
              </a:lnSpc>
              <a:defRPr/>
            </a:pPr>
            <a:r>
              <a:rPr lang="zh-CN" altLang="en-US" b="1" dirty="0">
                <a:solidFill>
                  <a:schemeClr val="tx2"/>
                </a:solidFill>
                <a:latin typeface="+mn-ea"/>
                <a:ea typeface="+mn-ea"/>
                <a:cs typeface="+mn-ea"/>
              </a:rPr>
              <a:t>共</a:t>
            </a:r>
            <a:r>
              <a:rPr lang="en-US" altLang="zh-CN" sz="2400" b="1" dirty="0">
                <a:solidFill>
                  <a:srgbClr val="984807"/>
                </a:solidFill>
                <a:latin typeface="+mn-ea"/>
                <a:ea typeface="+mn-ea"/>
                <a:cs typeface="+mn-ea"/>
              </a:rPr>
              <a:t>9</a:t>
            </a:r>
            <a:r>
              <a:rPr lang="zh-CN" altLang="en-US" b="1" dirty="0">
                <a:solidFill>
                  <a:schemeClr val="tx2"/>
                </a:solidFill>
                <a:latin typeface="+mn-ea"/>
                <a:ea typeface="+mn-ea"/>
                <a:cs typeface="+mn-ea"/>
              </a:rPr>
              <a:t>人，其中</a:t>
            </a:r>
            <a:r>
              <a:rPr lang="en-US" altLang="zh-CN" sz="2400" b="1" dirty="0">
                <a:solidFill>
                  <a:srgbClr val="E46C0A"/>
                </a:solidFill>
                <a:latin typeface="+mn-ea"/>
                <a:ea typeface="+mn-ea"/>
                <a:cs typeface="+mn-ea"/>
              </a:rPr>
              <a:t>4</a:t>
            </a:r>
            <a:r>
              <a:rPr lang="zh-CN" altLang="en-US" b="1" dirty="0">
                <a:solidFill>
                  <a:schemeClr val="tx2"/>
                </a:solidFill>
                <a:latin typeface="+mn-ea"/>
                <a:ea typeface="+mn-ea"/>
                <a:cs typeface="+mn-ea"/>
              </a:rPr>
              <a:t>人获得“</a:t>
            </a:r>
            <a:r>
              <a:rPr lang="zh-CN" altLang="en-US" b="1" dirty="0">
                <a:solidFill>
                  <a:srgbClr val="984807"/>
                </a:solidFill>
                <a:latin typeface="+mn-ea"/>
                <a:ea typeface="+mn-ea"/>
                <a:cs typeface="+mn-ea"/>
              </a:rPr>
              <a:t>国家科技报告指导人员研修班结业证书</a:t>
            </a:r>
            <a:r>
              <a:rPr lang="zh-CN" altLang="en-US" b="1" dirty="0">
                <a:solidFill>
                  <a:schemeClr val="tx2"/>
                </a:solidFill>
                <a:latin typeface="+mn-ea"/>
                <a:ea typeface="+mn-ea"/>
                <a:cs typeface="+mn-ea"/>
              </a:rPr>
              <a:t>”</a:t>
            </a:r>
            <a:endParaRPr lang="en-US" altLang="zh-CN" b="1" dirty="0">
              <a:solidFill>
                <a:schemeClr val="tx2"/>
              </a:solidFill>
              <a:latin typeface="+mn-ea"/>
              <a:ea typeface="+mn-ea"/>
              <a:cs typeface="+mn-ea"/>
            </a:endParaRPr>
          </a:p>
        </p:txBody>
      </p:sp>
      <p:sp>
        <p:nvSpPr>
          <p:cNvPr id="28" name="Text Box 24"/>
          <p:cNvSpPr txBox="1">
            <a:spLocks noChangeArrowheads="1"/>
          </p:cNvSpPr>
          <p:nvPr/>
        </p:nvSpPr>
        <p:spPr bwMode="auto">
          <a:xfrm>
            <a:off x="3286125" y="1791230"/>
            <a:ext cx="2786063" cy="2338387"/>
          </a:xfrm>
          <a:prstGeom prst="rect">
            <a:avLst/>
          </a:prstGeom>
          <a:noFill/>
          <a:ln w="9525" algn="ctr">
            <a:noFill/>
            <a:miter lim="800000"/>
            <a:headEnd/>
            <a:tailEnd/>
          </a:ln>
        </p:spPr>
        <p:txBody>
          <a:bodyPr>
            <a:spAutoFit/>
          </a:bodyPr>
          <a:lstStyle/>
          <a:p>
            <a:pPr eaLnBrk="0" hangingPunct="0">
              <a:defRPr/>
            </a:pPr>
            <a:r>
              <a:rPr lang="en-US" altLang="zh-CN" b="1">
                <a:solidFill>
                  <a:schemeClr val="tx2"/>
                </a:solidFill>
                <a:latin typeface="+mn-ea"/>
                <a:ea typeface="+mn-ea"/>
                <a:cs typeface="+mn-ea"/>
              </a:rPr>
              <a:t>21</a:t>
            </a:r>
            <a:r>
              <a:rPr lang="zh-CN" altLang="en-US" b="1">
                <a:solidFill>
                  <a:schemeClr val="tx2"/>
                </a:solidFill>
                <a:latin typeface="+mn-ea"/>
                <a:ea typeface="+mn-ea"/>
                <a:cs typeface="+mn-ea"/>
              </a:rPr>
              <a:t>日，省科技厅发布</a:t>
            </a:r>
            <a:r>
              <a:rPr lang="en-US" altLang="zh-CN" b="1">
                <a:solidFill>
                  <a:schemeClr val="tx2"/>
                </a:solidFill>
                <a:latin typeface="+mn-ea"/>
                <a:ea typeface="+mn-ea"/>
                <a:cs typeface="+mn-ea"/>
              </a:rPr>
              <a:t>《</a:t>
            </a:r>
            <a:r>
              <a:rPr lang="zh-CN" altLang="en-US" b="1">
                <a:solidFill>
                  <a:srgbClr val="C00000"/>
                </a:solidFill>
                <a:latin typeface="+mn-ea"/>
                <a:ea typeface="+mn-ea"/>
                <a:cs typeface="+mn-ea"/>
              </a:rPr>
              <a:t>关于召开国家科技报告培训会暨山西科技报告工作启动会的通知</a:t>
            </a:r>
            <a:r>
              <a:rPr lang="en-US" altLang="zh-CN" b="1">
                <a:solidFill>
                  <a:schemeClr val="tx2"/>
                </a:solidFill>
                <a:latin typeface="+mn-ea"/>
                <a:ea typeface="+mn-ea"/>
                <a:cs typeface="+mn-ea"/>
              </a:rPr>
              <a:t>》</a:t>
            </a:r>
          </a:p>
          <a:p>
            <a:pPr eaLnBrk="0" hangingPunct="0">
              <a:defRPr/>
            </a:pPr>
            <a:endParaRPr lang="en-US" altLang="zh-CN" b="1">
              <a:solidFill>
                <a:schemeClr val="tx2"/>
              </a:solidFill>
              <a:latin typeface="+mn-ea"/>
              <a:ea typeface="+mn-ea"/>
              <a:cs typeface="+mn-ea"/>
            </a:endParaRPr>
          </a:p>
          <a:p>
            <a:pPr eaLnBrk="0" hangingPunct="0">
              <a:defRPr/>
            </a:pPr>
            <a:r>
              <a:rPr lang="en-US" altLang="zh-CN" b="1">
                <a:solidFill>
                  <a:schemeClr val="tx2"/>
                </a:solidFill>
                <a:latin typeface="+mn-ea"/>
                <a:ea typeface="+mn-ea"/>
                <a:cs typeface="+mn-ea"/>
              </a:rPr>
              <a:t>27</a:t>
            </a:r>
            <a:r>
              <a:rPr lang="zh-CN" altLang="en-US" b="1">
                <a:solidFill>
                  <a:schemeClr val="tx2"/>
                </a:solidFill>
                <a:latin typeface="+mn-ea"/>
                <a:ea typeface="+mn-ea"/>
                <a:cs typeface="+mn-ea"/>
              </a:rPr>
              <a:t>日，召开</a:t>
            </a:r>
            <a:r>
              <a:rPr lang="zh-CN" altLang="en-US" b="1">
                <a:solidFill>
                  <a:srgbClr val="E46C0A"/>
                </a:solidFill>
                <a:latin typeface="+mn-ea"/>
                <a:ea typeface="+mn-ea"/>
                <a:cs typeface="+mn-ea"/>
              </a:rPr>
              <a:t>国家科技报告培训会暨山西科技报告工作启动会</a:t>
            </a:r>
            <a:r>
              <a:rPr lang="zh-CN" altLang="en-US" b="1">
                <a:solidFill>
                  <a:schemeClr val="tx2"/>
                </a:solidFill>
                <a:latin typeface="+mn-ea"/>
                <a:ea typeface="+mn-ea"/>
                <a:cs typeface="+mn-ea"/>
              </a:rPr>
              <a:t>，</a:t>
            </a:r>
            <a:r>
              <a:rPr lang="en-US" altLang="zh-CN" sz="2000" b="1">
                <a:solidFill>
                  <a:srgbClr val="FF0000"/>
                </a:solidFill>
                <a:latin typeface="+mn-ea"/>
                <a:ea typeface="+mn-ea"/>
                <a:cs typeface="+mn-ea"/>
              </a:rPr>
              <a:t>300</a:t>
            </a:r>
            <a:r>
              <a:rPr lang="zh-CN" altLang="en-US" b="1">
                <a:solidFill>
                  <a:schemeClr val="tx2"/>
                </a:solidFill>
                <a:latin typeface="+mn-ea"/>
                <a:ea typeface="+mn-ea"/>
                <a:cs typeface="+mn-ea"/>
              </a:rPr>
              <a:t>余人参加</a:t>
            </a:r>
            <a:endParaRPr lang="en-US" altLang="zh-CN" b="1">
              <a:solidFill>
                <a:schemeClr val="tx2"/>
              </a:solidFill>
              <a:latin typeface="+mn-ea"/>
              <a:ea typeface="+mn-ea"/>
              <a:cs typeface="+mn-ea"/>
            </a:endParaRPr>
          </a:p>
        </p:txBody>
      </p:sp>
      <p:pic>
        <p:nvPicPr>
          <p:cNvPr id="29" name="Picture 3" descr="E:\科技\山西省科技报告制度建立20141114\科技报告ppt\A00_6689.JPG"/>
          <p:cNvPicPr>
            <a:picLocks noChangeAspect="1" noChangeArrowheads="1"/>
          </p:cNvPicPr>
          <p:nvPr/>
        </p:nvPicPr>
        <p:blipFill>
          <a:blip r:embed="rId3" cstate="print"/>
          <a:srcRect/>
          <a:stretch>
            <a:fillRect/>
          </a:stretch>
        </p:blipFill>
        <p:spPr bwMode="auto">
          <a:xfrm>
            <a:off x="6072188" y="571500"/>
            <a:ext cx="2936875" cy="4071938"/>
          </a:xfrm>
          <a:prstGeom prst="rect">
            <a:avLst/>
          </a:prstGeom>
          <a:noFill/>
          <a:ln w="9525">
            <a:noFill/>
            <a:miter lim="800000"/>
            <a:headEnd/>
            <a:tailEnd/>
          </a:ln>
        </p:spPr>
      </p:pic>
      <p:pic>
        <p:nvPicPr>
          <p:cNvPr id="30" name="Picture 5" descr="E:\科技\山西省科技报告制度建立20141114\科技报告ppt\2山西7~1.JPG"/>
          <p:cNvPicPr>
            <a:picLocks noChangeAspect="1" noChangeArrowheads="1"/>
          </p:cNvPicPr>
          <p:nvPr/>
        </p:nvPicPr>
        <p:blipFill>
          <a:blip r:embed="rId4" cstate="print"/>
          <a:srcRect/>
          <a:stretch>
            <a:fillRect/>
          </a:stretch>
        </p:blipFill>
        <p:spPr bwMode="auto">
          <a:xfrm>
            <a:off x="648144" y="0"/>
            <a:ext cx="8102600" cy="5170488"/>
          </a:xfrm>
          <a:prstGeom prst="rect">
            <a:avLst/>
          </a:prstGeom>
          <a:noFill/>
          <a:ln w="9525">
            <a:noFill/>
            <a:miter lim="800000"/>
            <a:headEnd/>
            <a:tailEnd/>
          </a:ln>
        </p:spPr>
      </p:pic>
      <p:pic>
        <p:nvPicPr>
          <p:cNvPr id="31" name="Picture 4" descr="E:\科技\山西省科技报告制度建立20141114\科技报告ppt\A00_3596.JPG"/>
          <p:cNvPicPr>
            <a:picLocks noChangeAspect="1" noChangeArrowheads="1"/>
          </p:cNvPicPr>
          <p:nvPr/>
        </p:nvPicPr>
        <p:blipFill>
          <a:blip r:embed="rId5" cstate="print"/>
          <a:srcRect/>
          <a:stretch>
            <a:fillRect/>
          </a:stretch>
        </p:blipFill>
        <p:spPr bwMode="auto">
          <a:xfrm>
            <a:off x="687455" y="0"/>
            <a:ext cx="7689850" cy="5119687"/>
          </a:xfrm>
          <a:prstGeom prst="rect">
            <a:avLst/>
          </a:prstGeom>
          <a:noFill/>
          <a:ln w="9525">
            <a:noFill/>
            <a:miter lim="800000"/>
            <a:headEnd/>
            <a:tailEnd/>
          </a:ln>
        </p:spPr>
      </p:pic>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lide(fromBottom)">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ppt_x"/>
                                          </p:val>
                                        </p:tav>
                                        <p:tav tm="100000">
                                          <p:val>
                                            <p:strVal val="#ppt_x"/>
                                          </p:val>
                                        </p:tav>
                                      </p:tavLst>
                                    </p:anim>
                                    <p:anim calcmode="lin" valueType="num">
                                      <p:cBhvr additive="base">
                                        <p:cTn id="2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19432" y="277245"/>
            <a:ext cx="7895303" cy="400110"/>
          </a:xfrm>
          <a:prstGeom prst="rect">
            <a:avLst/>
          </a:prstGeom>
        </p:spPr>
        <p:txBody>
          <a:bodyPr wrap="square">
            <a:spAutoFit/>
          </a:bodyPr>
          <a:lstStyle/>
          <a:p>
            <a:pPr algn="ctr">
              <a:defRPr/>
            </a:pPr>
            <a:r>
              <a:rPr lang="zh-CN" altLang="en-US" sz="2000" dirty="0" smtClean="0">
                <a:latin typeface="微软雅黑" pitchFamily="34" charset="-122"/>
                <a:ea typeface="微软雅黑" pitchFamily="34" charset="-122"/>
                <a:cs typeface="+mn-ea"/>
              </a:rPr>
              <a:t>山西省科技报告主要做法</a:t>
            </a:r>
            <a:endParaRPr lang="zh-CN" altLang="en-US" sz="2000" dirty="0">
              <a:latin typeface="微软雅黑" pitchFamily="34" charset="-122"/>
              <a:ea typeface="微软雅黑" pitchFamily="34" charset="-122"/>
              <a:cs typeface="+mn-ea"/>
            </a:endParaRPr>
          </a:p>
        </p:txBody>
      </p:sp>
      <p:pic>
        <p:nvPicPr>
          <p:cNvPr id="16" name="Picture 2" descr="E:\科技\山西省科技报告制度建立20141114\科技报告ppt\图片1.png"/>
          <p:cNvPicPr>
            <a:picLocks noChangeAspect="1" noChangeArrowheads="1"/>
          </p:cNvPicPr>
          <p:nvPr/>
        </p:nvPicPr>
        <p:blipFill>
          <a:blip r:embed="rId3" cstate="print"/>
          <a:srcRect/>
          <a:stretch>
            <a:fillRect/>
          </a:stretch>
        </p:blipFill>
        <p:spPr bwMode="auto">
          <a:xfrm>
            <a:off x="635000" y="661988"/>
            <a:ext cx="6223000" cy="4052887"/>
          </a:xfrm>
          <a:prstGeom prst="rect">
            <a:avLst/>
          </a:prstGeom>
          <a:noFill/>
          <a:ln w="9525">
            <a:noFill/>
            <a:miter lim="800000"/>
            <a:headEnd/>
            <a:tailEnd/>
          </a:ln>
        </p:spPr>
      </p:pic>
      <p:sp>
        <p:nvSpPr>
          <p:cNvPr id="18" name="Rectangle 8"/>
          <p:cNvSpPr>
            <a:spLocks noChangeArrowheads="1"/>
          </p:cNvSpPr>
          <p:nvPr/>
        </p:nvSpPr>
        <p:spPr bwMode="auto">
          <a:xfrm>
            <a:off x="6643670" y="1633370"/>
            <a:ext cx="2500330" cy="1652760"/>
          </a:xfrm>
          <a:prstGeom prst="rect">
            <a:avLst/>
          </a:prstGeom>
          <a:solidFill>
            <a:srgbClr val="FFFFFF">
              <a:alpha val="94116"/>
            </a:srgbClr>
          </a:solidFill>
          <a:ln w="38100" algn="ctr">
            <a:solidFill>
              <a:srgbClr val="5F5F5F"/>
            </a:solidFill>
            <a:miter lim="800000"/>
            <a:headEnd/>
            <a:tailEnd/>
          </a:ln>
          <a:scene3d>
            <a:camera prst="orthographicFront"/>
            <a:lightRig rig="threePt" dir="t"/>
          </a:scene3d>
          <a:sp3d>
            <a:bevelT w="114300" prst="artDeco"/>
          </a:sp3d>
        </p:spPr>
        <p:txBody>
          <a:bodyPr>
            <a:spAutoFit/>
          </a:bodyPr>
          <a:lstStyle/>
          <a:p>
            <a:pPr algn="ctr">
              <a:lnSpc>
                <a:spcPct val="110000"/>
              </a:lnSpc>
              <a:spcBef>
                <a:spcPct val="20000"/>
              </a:spcBef>
              <a:defRPr/>
            </a:pPr>
            <a:r>
              <a:rPr lang="zh-CN" altLang="en-US" dirty="0">
                <a:solidFill>
                  <a:srgbClr val="FF0000"/>
                </a:solidFill>
              </a:rPr>
              <a:t>六</a:t>
            </a:r>
            <a:r>
              <a:rPr lang="zh-CN" altLang="en-US" dirty="0">
                <a:solidFill>
                  <a:schemeClr val="tx1">
                    <a:lumMod val="95000"/>
                    <a:lumOff val="5000"/>
                  </a:schemeClr>
                </a:solidFill>
              </a:rPr>
              <a:t>大类</a:t>
            </a:r>
          </a:p>
          <a:p>
            <a:pPr>
              <a:lnSpc>
                <a:spcPct val="110000"/>
              </a:lnSpc>
              <a:spcBef>
                <a:spcPct val="20000"/>
              </a:spcBef>
              <a:defRPr/>
            </a:pPr>
            <a:r>
              <a:rPr lang="zh-CN" altLang="en-US"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t>应用基础研究计划</a:t>
            </a:r>
            <a:r>
              <a:rPr lang="en-US" altLang="zh-CN"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t/>
            </a:r>
            <a:br>
              <a:rPr lang="en-US" altLang="zh-CN"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br>
            <a:r>
              <a:rPr lang="zh-CN" altLang="en-US"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t>科技重大专项</a:t>
            </a:r>
            <a:br>
              <a:rPr lang="zh-CN" altLang="en-US"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br>
            <a:r>
              <a:rPr lang="zh-CN" altLang="en-US"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t>重点研发计划</a:t>
            </a:r>
            <a:r>
              <a:rPr lang="en-US" altLang="zh-CN"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t/>
            </a:r>
            <a:br>
              <a:rPr lang="en-US" altLang="zh-CN"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br>
            <a:r>
              <a:rPr lang="zh-CN" altLang="en-US"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t>科技成果转化引导专项（基金）</a:t>
            </a:r>
            <a:br>
              <a:rPr lang="zh-CN" altLang="en-US"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br>
            <a:r>
              <a:rPr lang="zh-CN" altLang="en-US"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t>平台基地和人才专项</a:t>
            </a:r>
            <a:r>
              <a:rPr lang="en-US" altLang="zh-CN"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t/>
            </a:r>
            <a:br>
              <a:rPr lang="en-US" altLang="zh-CN"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br>
            <a:r>
              <a:rPr lang="zh-CN" altLang="en-US" sz="12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rPr>
              <a:t>软科学研究 </a:t>
            </a:r>
          </a:p>
        </p:txBody>
      </p:sp>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19433" y="253208"/>
            <a:ext cx="7895302" cy="400110"/>
          </a:xfrm>
          <a:prstGeom prst="rect">
            <a:avLst/>
          </a:prstGeom>
        </p:spPr>
        <p:txBody>
          <a:bodyPr wrap="square">
            <a:spAutoFit/>
          </a:bodyPr>
          <a:lstStyle/>
          <a:p>
            <a:pPr algn="ctr">
              <a:defRPr/>
            </a:pPr>
            <a:r>
              <a:rPr lang="zh-CN" altLang="en-US" sz="2000" dirty="0" smtClean="0">
                <a:latin typeface="微软雅黑" pitchFamily="34" charset="-122"/>
                <a:ea typeface="微软雅黑" pitchFamily="34" charset="-122"/>
                <a:cs typeface="+mn-ea"/>
              </a:rPr>
              <a:t>山西省科技报告工作流程</a:t>
            </a:r>
            <a:endParaRPr lang="zh-CN" altLang="en-US" sz="2000" dirty="0">
              <a:latin typeface="微软雅黑" pitchFamily="34" charset="-122"/>
              <a:ea typeface="微软雅黑" pitchFamily="34" charset="-122"/>
              <a:cs typeface="+mn-ea"/>
            </a:endParaRPr>
          </a:p>
        </p:txBody>
      </p:sp>
      <p:pic>
        <p:nvPicPr>
          <p:cNvPr id="16" name="Picture 10"/>
          <p:cNvPicPr>
            <a:picLocks noChangeAspect="1" noChangeArrowheads="1"/>
          </p:cNvPicPr>
          <p:nvPr/>
        </p:nvPicPr>
        <p:blipFill>
          <a:blip r:embed="rId3" cstate="print"/>
          <a:srcRect/>
          <a:stretch>
            <a:fillRect/>
          </a:stretch>
        </p:blipFill>
        <p:spPr bwMode="auto">
          <a:xfrm>
            <a:off x="5214938" y="714375"/>
            <a:ext cx="1873250" cy="2592388"/>
          </a:xfrm>
          <a:prstGeom prst="rect">
            <a:avLst/>
          </a:prstGeom>
          <a:noFill/>
          <a:ln w="9525">
            <a:noFill/>
            <a:miter lim="800000"/>
            <a:headEnd/>
            <a:tailEnd/>
          </a:ln>
        </p:spPr>
      </p:pic>
      <p:sp>
        <p:nvSpPr>
          <p:cNvPr id="17" name="圆角右箭头 42"/>
          <p:cNvSpPr>
            <a:spLocks noChangeArrowheads="1"/>
          </p:cNvSpPr>
          <p:nvPr/>
        </p:nvSpPr>
        <p:spPr bwMode="auto">
          <a:xfrm>
            <a:off x="1763713" y="642938"/>
            <a:ext cx="3379787" cy="1071562"/>
          </a:xfrm>
          <a:custGeom>
            <a:avLst/>
            <a:gdLst>
              <a:gd name="T0" fmla="*/ 2147483647 w 21600"/>
              <a:gd name="T1" fmla="*/ 2147483647 h 21600"/>
              <a:gd name="T2" fmla="*/ 2147483647 w 21600"/>
              <a:gd name="T3" fmla="*/ 0 h 21600"/>
              <a:gd name="T4" fmla="*/ 2147483647 w 21600"/>
              <a:gd name="T5" fmla="*/ 2147483647 h 21600"/>
              <a:gd name="T6" fmla="*/ 2147483647 w 21600"/>
              <a:gd name="T7" fmla="*/ 2147483647 h 21600"/>
              <a:gd name="T8" fmla="*/ 0 w 21600"/>
              <a:gd name="T9" fmla="*/ 2147483647 h 21600"/>
              <a:gd name="T10" fmla="*/ 0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0"/>
              <a:gd name="T34" fmla="*/ 0 h 21600"/>
              <a:gd name="T35" fmla="*/ 21600 w 21600"/>
              <a:gd name="T36" fmla="*/ 21600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a:moveTo>
                  <a:pt x="21600" y="6079"/>
                </a:moveTo>
                <a:lnTo>
                  <a:pt x="15025" y="0"/>
                </a:lnTo>
                <a:lnTo>
                  <a:pt x="15025" y="4266"/>
                </a:lnTo>
                <a:lnTo>
                  <a:pt x="12427" y="4266"/>
                </a:lnTo>
                <a:cubicBezTo>
                  <a:pt x="5564" y="4266"/>
                  <a:pt x="0" y="7799"/>
                  <a:pt x="0" y="12158"/>
                </a:cubicBezTo>
                <a:lnTo>
                  <a:pt x="0" y="21600"/>
                </a:lnTo>
                <a:lnTo>
                  <a:pt x="3706" y="21600"/>
                </a:lnTo>
                <a:lnTo>
                  <a:pt x="3706" y="12158"/>
                </a:lnTo>
                <a:cubicBezTo>
                  <a:pt x="3706" y="9802"/>
                  <a:pt x="7611" y="7892"/>
                  <a:pt x="12427" y="7892"/>
                </a:cubicBezTo>
                <a:lnTo>
                  <a:pt x="15025" y="7892"/>
                </a:lnTo>
                <a:lnTo>
                  <a:pt x="15025" y="12158"/>
                </a:lnTo>
                <a:close/>
              </a:path>
            </a:pathLst>
          </a:custGeom>
          <a:solidFill>
            <a:srgbClr val="B6DDE7"/>
          </a:solidFill>
          <a:ln w="25400">
            <a:solidFill>
              <a:srgbClr val="395E8A"/>
            </a:solidFill>
            <a:round/>
            <a:headEnd/>
            <a:tailEnd/>
          </a:ln>
        </p:spPr>
        <p:txBody>
          <a:bodyPr/>
          <a:lstStyle/>
          <a:p>
            <a:endParaRPr lang="zh-CN" altLang="en-US"/>
          </a:p>
        </p:txBody>
      </p:sp>
      <p:pic>
        <p:nvPicPr>
          <p:cNvPr id="18" name="图片 13" descr="20131016125341156_easyicon_net_96.png"/>
          <p:cNvPicPr>
            <a:picLocks noChangeAspect="1" noChangeArrowheads="1"/>
          </p:cNvPicPr>
          <p:nvPr/>
        </p:nvPicPr>
        <p:blipFill>
          <a:blip r:embed="rId4" cstate="print"/>
          <a:srcRect/>
          <a:stretch>
            <a:fillRect/>
          </a:stretch>
        </p:blipFill>
        <p:spPr bwMode="auto">
          <a:xfrm>
            <a:off x="900113" y="714375"/>
            <a:ext cx="720725" cy="719138"/>
          </a:xfrm>
          <a:prstGeom prst="rect">
            <a:avLst/>
          </a:prstGeom>
          <a:noFill/>
          <a:ln w="9525">
            <a:noFill/>
            <a:miter lim="800000"/>
            <a:headEnd/>
            <a:tailEnd/>
          </a:ln>
        </p:spPr>
      </p:pic>
      <p:pic>
        <p:nvPicPr>
          <p:cNvPr id="19" name="图片 16" descr="20131016125326753_easyicon_net_96.png"/>
          <p:cNvPicPr>
            <a:picLocks noChangeAspect="1" noChangeArrowheads="1"/>
          </p:cNvPicPr>
          <p:nvPr/>
        </p:nvPicPr>
        <p:blipFill>
          <a:blip r:embed="rId5" cstate="print"/>
          <a:srcRect/>
          <a:stretch>
            <a:fillRect/>
          </a:stretch>
        </p:blipFill>
        <p:spPr bwMode="auto">
          <a:xfrm>
            <a:off x="2484438" y="1938338"/>
            <a:ext cx="658812" cy="658812"/>
          </a:xfrm>
          <a:prstGeom prst="rect">
            <a:avLst/>
          </a:prstGeom>
          <a:noFill/>
          <a:ln w="9525">
            <a:noFill/>
            <a:miter lim="800000"/>
            <a:headEnd/>
            <a:tailEnd/>
          </a:ln>
        </p:spPr>
      </p:pic>
      <p:sp>
        <p:nvSpPr>
          <p:cNvPr id="20" name="矩形 17"/>
          <p:cNvSpPr>
            <a:spLocks noChangeArrowheads="1"/>
          </p:cNvSpPr>
          <p:nvPr/>
        </p:nvSpPr>
        <p:spPr bwMode="auto">
          <a:xfrm>
            <a:off x="2651125" y="2709863"/>
            <a:ext cx="2444750" cy="576262"/>
          </a:xfrm>
          <a:prstGeom prst="rect">
            <a:avLst/>
          </a:prstGeom>
          <a:solidFill>
            <a:schemeClr val="accent1"/>
          </a:solidFill>
          <a:ln w="25400">
            <a:solidFill>
              <a:srgbClr val="395E8A"/>
            </a:solidFill>
            <a:miter lim="800000"/>
            <a:headEnd/>
            <a:tailEnd/>
          </a:ln>
        </p:spPr>
        <p:txBody>
          <a:bodyPr anchor="ctr"/>
          <a:lstStyle/>
          <a:p>
            <a:pPr algn="ctr" eaLnBrk="0" hangingPunct="0"/>
            <a:r>
              <a:rPr lang="zh-CN" altLang="en-US" sz="1400" b="1">
                <a:solidFill>
                  <a:srgbClr val="FF0000"/>
                </a:solidFill>
                <a:latin typeface="Calibri" pitchFamily="34" charset="0"/>
                <a:sym typeface="Calibri" pitchFamily="34" charset="0"/>
              </a:rPr>
              <a:t>科技报告审核</a:t>
            </a:r>
          </a:p>
          <a:p>
            <a:pPr algn="ctr" eaLnBrk="0" hangingPunct="0"/>
            <a:r>
              <a:rPr lang="zh-CN" altLang="en-US" sz="1400" b="1"/>
              <a:t>（项目承担单位）</a:t>
            </a:r>
          </a:p>
        </p:txBody>
      </p:sp>
      <p:sp>
        <p:nvSpPr>
          <p:cNvPr id="21" name="直角上箭头 22"/>
          <p:cNvSpPr>
            <a:spLocks noChangeArrowheads="1"/>
          </p:cNvSpPr>
          <p:nvPr/>
        </p:nvSpPr>
        <p:spPr bwMode="auto">
          <a:xfrm>
            <a:off x="1928813" y="3286125"/>
            <a:ext cx="1714500" cy="6429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w 21600"/>
              <a:gd name="T9" fmla="*/ 2147483647 h 21600"/>
              <a:gd name="T10" fmla="*/ 0 w 21600"/>
              <a:gd name="T11" fmla="*/ 2147483647 h 21600"/>
              <a:gd name="T12" fmla="*/ 2147483647 w 21600"/>
              <a:gd name="T13" fmla="*/ 2147483647 h 21600"/>
              <a:gd name="T14" fmla="*/ 2147483647 w 21600"/>
              <a:gd name="T15" fmla="*/ 2147483647 h 21600"/>
              <a:gd name="T16" fmla="*/ 2147483647 w 21600"/>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9790" y="0"/>
                </a:moveTo>
                <a:lnTo>
                  <a:pt x="17980" y="4120"/>
                </a:lnTo>
                <a:lnTo>
                  <a:pt x="18843" y="4120"/>
                </a:lnTo>
                <a:lnTo>
                  <a:pt x="18843" y="19627"/>
                </a:lnTo>
                <a:lnTo>
                  <a:pt x="0" y="19627"/>
                </a:lnTo>
                <a:lnTo>
                  <a:pt x="0" y="21600"/>
                </a:lnTo>
                <a:lnTo>
                  <a:pt x="20737" y="21600"/>
                </a:lnTo>
                <a:lnTo>
                  <a:pt x="20737" y="4120"/>
                </a:lnTo>
                <a:lnTo>
                  <a:pt x="21600" y="4120"/>
                </a:lnTo>
                <a:close/>
              </a:path>
            </a:pathLst>
          </a:custGeom>
          <a:solidFill>
            <a:srgbClr val="B6DDE7"/>
          </a:solidFill>
          <a:ln w="25400">
            <a:solidFill>
              <a:srgbClr val="395E8A"/>
            </a:solidFill>
            <a:round/>
            <a:headEnd/>
            <a:tailEnd/>
          </a:ln>
        </p:spPr>
        <p:txBody>
          <a:bodyPr/>
          <a:lstStyle/>
          <a:p>
            <a:endParaRPr lang="zh-CN" altLang="en-US"/>
          </a:p>
        </p:txBody>
      </p:sp>
      <p:pic>
        <p:nvPicPr>
          <p:cNvPr id="22" name="Picture 3"/>
          <p:cNvPicPr>
            <a:picLocks noChangeAspect="1" noChangeArrowheads="1"/>
          </p:cNvPicPr>
          <p:nvPr/>
        </p:nvPicPr>
        <p:blipFill>
          <a:blip r:embed="rId6" cstate="print"/>
          <a:srcRect/>
          <a:stretch>
            <a:fillRect/>
          </a:stretch>
        </p:blipFill>
        <p:spPr bwMode="auto">
          <a:xfrm>
            <a:off x="3143250" y="2143125"/>
            <a:ext cx="1511300" cy="612775"/>
          </a:xfrm>
          <a:prstGeom prst="rect">
            <a:avLst/>
          </a:prstGeom>
          <a:noFill/>
          <a:ln w="9525">
            <a:noFill/>
            <a:miter lim="800000"/>
            <a:headEnd/>
            <a:tailEnd/>
          </a:ln>
        </p:spPr>
      </p:pic>
      <p:grpSp>
        <p:nvGrpSpPr>
          <p:cNvPr id="23" name="组合 44"/>
          <p:cNvGrpSpPr>
            <a:grpSpLocks noChangeAspect="1"/>
          </p:cNvGrpSpPr>
          <p:nvPr/>
        </p:nvGrpSpPr>
        <p:grpSpPr bwMode="auto">
          <a:xfrm>
            <a:off x="214313" y="4143375"/>
            <a:ext cx="1785937" cy="663575"/>
            <a:chOff x="0" y="0"/>
            <a:chExt cx="2462064" cy="914400"/>
          </a:xfrm>
        </p:grpSpPr>
        <p:pic>
          <p:nvPicPr>
            <p:cNvPr id="24" name="图片 11" descr="2013101612531295_easyicon_net_96.png"/>
            <p:cNvPicPr>
              <a:picLocks noChangeAspect="1" noChangeArrowheads="1"/>
            </p:cNvPicPr>
            <p:nvPr/>
          </p:nvPicPr>
          <p:blipFill>
            <a:blip r:embed="rId7" cstate="print"/>
            <a:srcRect/>
            <a:stretch>
              <a:fillRect/>
            </a:stretch>
          </p:blipFill>
          <p:spPr bwMode="auto">
            <a:xfrm>
              <a:off x="539552" y="0"/>
              <a:ext cx="914400" cy="914400"/>
            </a:xfrm>
            <a:prstGeom prst="rect">
              <a:avLst/>
            </a:prstGeom>
            <a:noFill/>
            <a:ln w="9525">
              <a:noFill/>
              <a:miter lim="800000"/>
              <a:headEnd/>
              <a:tailEnd/>
            </a:ln>
          </p:spPr>
        </p:pic>
        <p:pic>
          <p:nvPicPr>
            <p:cNvPr id="25" name="图片 18" descr="2013101612531295_easyicon_net_96.png"/>
            <p:cNvPicPr>
              <a:picLocks noChangeAspect="1" noChangeArrowheads="1"/>
            </p:cNvPicPr>
            <p:nvPr/>
          </p:nvPicPr>
          <p:blipFill>
            <a:blip r:embed="rId7" cstate="print"/>
            <a:srcRect/>
            <a:stretch>
              <a:fillRect/>
            </a:stretch>
          </p:blipFill>
          <p:spPr bwMode="auto">
            <a:xfrm>
              <a:off x="0" y="0"/>
              <a:ext cx="914400" cy="914400"/>
            </a:xfrm>
            <a:prstGeom prst="rect">
              <a:avLst/>
            </a:prstGeom>
            <a:noFill/>
            <a:ln w="9525">
              <a:noFill/>
              <a:miter lim="800000"/>
              <a:headEnd/>
              <a:tailEnd/>
            </a:ln>
          </p:spPr>
        </p:pic>
        <p:pic>
          <p:nvPicPr>
            <p:cNvPr id="26" name="图片 19" descr="2013101612531295_easyicon_net_96.png"/>
            <p:cNvPicPr>
              <a:picLocks noChangeAspect="1" noChangeArrowheads="1"/>
            </p:cNvPicPr>
            <p:nvPr/>
          </p:nvPicPr>
          <p:blipFill>
            <a:blip r:embed="rId7" cstate="print"/>
            <a:srcRect/>
            <a:stretch>
              <a:fillRect/>
            </a:stretch>
          </p:blipFill>
          <p:spPr bwMode="auto">
            <a:xfrm>
              <a:off x="1115616" y="0"/>
              <a:ext cx="914400" cy="914400"/>
            </a:xfrm>
            <a:prstGeom prst="rect">
              <a:avLst/>
            </a:prstGeom>
            <a:noFill/>
            <a:ln w="9525">
              <a:noFill/>
              <a:miter lim="800000"/>
              <a:headEnd/>
              <a:tailEnd/>
            </a:ln>
          </p:spPr>
        </p:pic>
        <p:pic>
          <p:nvPicPr>
            <p:cNvPr id="27" name="图片 20" descr="2013101612531295_easyicon_net_96.png"/>
            <p:cNvPicPr>
              <a:picLocks noChangeAspect="1" noChangeArrowheads="1"/>
            </p:cNvPicPr>
            <p:nvPr/>
          </p:nvPicPr>
          <p:blipFill>
            <a:blip r:embed="rId7" cstate="print"/>
            <a:srcRect/>
            <a:stretch>
              <a:fillRect/>
            </a:stretch>
          </p:blipFill>
          <p:spPr bwMode="auto">
            <a:xfrm>
              <a:off x="1547664" y="0"/>
              <a:ext cx="914400" cy="914400"/>
            </a:xfrm>
            <a:prstGeom prst="rect">
              <a:avLst/>
            </a:prstGeom>
            <a:noFill/>
            <a:ln w="9525">
              <a:noFill/>
              <a:miter lim="800000"/>
              <a:headEnd/>
              <a:tailEnd/>
            </a:ln>
          </p:spPr>
        </p:pic>
      </p:grpSp>
      <p:grpSp>
        <p:nvGrpSpPr>
          <p:cNvPr id="28" name="组合 45"/>
          <p:cNvGrpSpPr>
            <a:grpSpLocks/>
          </p:cNvGrpSpPr>
          <p:nvPr/>
        </p:nvGrpSpPr>
        <p:grpSpPr bwMode="auto">
          <a:xfrm>
            <a:off x="250825" y="1290638"/>
            <a:ext cx="2089150" cy="1006475"/>
            <a:chOff x="0" y="0"/>
            <a:chExt cx="2088232" cy="1008112"/>
          </a:xfrm>
        </p:grpSpPr>
        <p:sp>
          <p:nvSpPr>
            <p:cNvPr id="29" name="矩形 10"/>
            <p:cNvSpPr>
              <a:spLocks noChangeArrowheads="1"/>
            </p:cNvSpPr>
            <p:nvPr/>
          </p:nvSpPr>
          <p:spPr bwMode="auto">
            <a:xfrm>
              <a:off x="0" y="431821"/>
              <a:ext cx="2088232" cy="576291"/>
            </a:xfrm>
            <a:prstGeom prst="rect">
              <a:avLst/>
            </a:prstGeom>
            <a:solidFill>
              <a:schemeClr val="accent1"/>
            </a:solidFill>
            <a:ln w="25400">
              <a:solidFill>
                <a:srgbClr val="395E8A"/>
              </a:solidFill>
              <a:miter lim="800000"/>
              <a:headEnd/>
              <a:tailEnd/>
            </a:ln>
          </p:spPr>
          <p:txBody>
            <a:bodyPr anchor="ctr"/>
            <a:lstStyle/>
            <a:p>
              <a:pPr algn="ctr" eaLnBrk="0" hangingPunct="0"/>
              <a:r>
                <a:rPr lang="zh-CN" altLang="en-US" sz="1400" b="1" dirty="0">
                  <a:solidFill>
                    <a:srgbClr val="FF0000"/>
                  </a:solidFill>
                  <a:latin typeface="Calibri" pitchFamily="34" charset="0"/>
                  <a:sym typeface="Calibri" pitchFamily="34" charset="0"/>
                </a:rPr>
                <a:t>科技报告任务下达</a:t>
              </a:r>
            </a:p>
            <a:p>
              <a:pPr algn="ctr" eaLnBrk="0" hangingPunct="0"/>
              <a:r>
                <a:rPr lang="zh-CN" altLang="en-US" sz="1200" dirty="0"/>
                <a:t>（</a:t>
              </a:r>
              <a:r>
                <a:rPr lang="zh-CN" altLang="en-US" sz="1200" b="1" dirty="0"/>
                <a:t>计划管理部门</a:t>
              </a:r>
              <a:r>
                <a:rPr lang="zh-CN" altLang="en-US" sz="1200" dirty="0"/>
                <a:t>）</a:t>
              </a:r>
            </a:p>
          </p:txBody>
        </p:sp>
        <p:pic>
          <p:nvPicPr>
            <p:cNvPr id="30" name="Picture 3"/>
            <p:cNvPicPr>
              <a:picLocks noChangeAspect="1" noChangeArrowheads="1"/>
            </p:cNvPicPr>
            <p:nvPr/>
          </p:nvPicPr>
          <p:blipFill>
            <a:blip r:embed="rId8" cstate="print"/>
            <a:srcRect/>
            <a:stretch>
              <a:fillRect/>
            </a:stretch>
          </p:blipFill>
          <p:spPr bwMode="auto">
            <a:xfrm>
              <a:off x="504056" y="0"/>
              <a:ext cx="979378" cy="397097"/>
            </a:xfrm>
            <a:prstGeom prst="rect">
              <a:avLst/>
            </a:prstGeom>
            <a:noFill/>
            <a:ln w="9525">
              <a:noFill/>
              <a:miter lim="800000"/>
              <a:headEnd/>
              <a:tailEnd/>
            </a:ln>
          </p:spPr>
        </p:pic>
      </p:grpSp>
      <p:sp>
        <p:nvSpPr>
          <p:cNvPr id="31" name="矩形 25"/>
          <p:cNvSpPr>
            <a:spLocks noChangeArrowheads="1"/>
          </p:cNvSpPr>
          <p:nvPr/>
        </p:nvSpPr>
        <p:spPr bwMode="auto">
          <a:xfrm>
            <a:off x="5186363" y="642938"/>
            <a:ext cx="1922462" cy="3857625"/>
          </a:xfrm>
          <a:prstGeom prst="rect">
            <a:avLst/>
          </a:prstGeom>
          <a:noFill/>
          <a:ln w="22225">
            <a:solidFill>
              <a:schemeClr val="tx1"/>
            </a:solidFill>
            <a:prstDash val="dash"/>
            <a:miter lim="800000"/>
            <a:headEnd/>
            <a:tailEnd/>
          </a:ln>
        </p:spPr>
        <p:txBody>
          <a:bodyPr anchor="ctr"/>
          <a:lstStyle/>
          <a:p>
            <a:pPr algn="ctr" eaLnBrk="0" hangingPunct="0"/>
            <a:endParaRPr lang="zh-CN" altLang="en-US">
              <a:solidFill>
                <a:srgbClr val="FFFFFF"/>
              </a:solidFill>
              <a:latin typeface="Calibri" pitchFamily="34" charset="0"/>
              <a:sym typeface="Calibri" pitchFamily="34" charset="0"/>
            </a:endParaRPr>
          </a:p>
        </p:txBody>
      </p:sp>
      <p:sp>
        <p:nvSpPr>
          <p:cNvPr id="32" name="直角上箭头 27"/>
          <p:cNvSpPr>
            <a:spLocks noChangeArrowheads="1"/>
          </p:cNvSpPr>
          <p:nvPr/>
        </p:nvSpPr>
        <p:spPr bwMode="auto">
          <a:xfrm>
            <a:off x="7143750" y="3286125"/>
            <a:ext cx="1317625" cy="9286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w 21600"/>
              <a:gd name="T9" fmla="*/ 2147483647 h 21600"/>
              <a:gd name="T10" fmla="*/ 0 w 21600"/>
              <a:gd name="T11" fmla="*/ 2147483647 h 21600"/>
              <a:gd name="T12" fmla="*/ 2147483647 w 21600"/>
              <a:gd name="T13" fmla="*/ 2147483647 h 21600"/>
              <a:gd name="T14" fmla="*/ 2147483647 w 21600"/>
              <a:gd name="T15" fmla="*/ 2147483647 h 21600"/>
              <a:gd name="T16" fmla="*/ 2147483647 w 21600"/>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8850" y="0"/>
                </a:moveTo>
                <a:lnTo>
                  <a:pt x="16099" y="3107"/>
                </a:lnTo>
                <a:lnTo>
                  <a:pt x="17716" y="3107"/>
                </a:lnTo>
                <a:lnTo>
                  <a:pt x="17716" y="19150"/>
                </a:lnTo>
                <a:lnTo>
                  <a:pt x="0" y="19150"/>
                </a:lnTo>
                <a:lnTo>
                  <a:pt x="0" y="21600"/>
                </a:lnTo>
                <a:lnTo>
                  <a:pt x="19983" y="21600"/>
                </a:lnTo>
                <a:lnTo>
                  <a:pt x="19983" y="3107"/>
                </a:lnTo>
                <a:lnTo>
                  <a:pt x="21600" y="3107"/>
                </a:lnTo>
                <a:close/>
              </a:path>
            </a:pathLst>
          </a:custGeom>
          <a:solidFill>
            <a:srgbClr val="B6DDE7"/>
          </a:solidFill>
          <a:ln w="25400">
            <a:solidFill>
              <a:srgbClr val="395E8A"/>
            </a:solidFill>
            <a:round/>
            <a:headEnd/>
            <a:tailEnd/>
          </a:ln>
        </p:spPr>
        <p:txBody>
          <a:bodyPr/>
          <a:lstStyle/>
          <a:p>
            <a:endParaRPr lang="zh-CN" altLang="en-US"/>
          </a:p>
        </p:txBody>
      </p:sp>
      <p:sp>
        <p:nvSpPr>
          <p:cNvPr id="33" name="矩形 7"/>
          <p:cNvSpPr>
            <a:spLocks noChangeArrowheads="1"/>
          </p:cNvSpPr>
          <p:nvPr/>
        </p:nvSpPr>
        <p:spPr bwMode="auto">
          <a:xfrm>
            <a:off x="5162550" y="3295650"/>
            <a:ext cx="1944688" cy="1163638"/>
          </a:xfrm>
          <a:prstGeom prst="rect">
            <a:avLst/>
          </a:prstGeom>
          <a:solidFill>
            <a:schemeClr val="accent1"/>
          </a:solidFill>
          <a:ln w="25400">
            <a:solidFill>
              <a:srgbClr val="395E8A"/>
            </a:solidFill>
            <a:miter lim="800000"/>
            <a:headEnd/>
            <a:tailEnd/>
          </a:ln>
        </p:spPr>
        <p:txBody>
          <a:bodyPr anchor="ctr"/>
          <a:lstStyle/>
          <a:p>
            <a:pPr algn="ctr" eaLnBrk="0" hangingPunct="0"/>
            <a:r>
              <a:rPr lang="zh-CN" altLang="en-US" sz="1400" b="1">
                <a:solidFill>
                  <a:srgbClr val="FF0000"/>
                </a:solidFill>
                <a:latin typeface="Calibri" pitchFamily="34" charset="0"/>
                <a:sym typeface="Calibri" pitchFamily="34" charset="0"/>
              </a:rPr>
              <a:t>科技报告共享利用</a:t>
            </a:r>
          </a:p>
          <a:p>
            <a:pPr algn="ctr" eaLnBrk="0" hangingPunct="0"/>
            <a:r>
              <a:rPr lang="zh-CN" altLang="en-US" sz="1400" b="1"/>
              <a:t>（收藏服务单位）</a:t>
            </a:r>
          </a:p>
        </p:txBody>
      </p:sp>
      <p:sp>
        <p:nvSpPr>
          <p:cNvPr id="34" name="下箭头 21"/>
          <p:cNvSpPr>
            <a:spLocks noChangeArrowheads="1"/>
          </p:cNvSpPr>
          <p:nvPr/>
        </p:nvSpPr>
        <p:spPr bwMode="auto">
          <a:xfrm>
            <a:off x="1044575" y="2303463"/>
            <a:ext cx="241300" cy="768350"/>
          </a:xfrm>
          <a:prstGeom prst="downArrow">
            <a:avLst>
              <a:gd name="adj1" fmla="val 50000"/>
              <a:gd name="adj2" fmla="val 49989"/>
            </a:avLst>
          </a:prstGeom>
          <a:solidFill>
            <a:srgbClr val="B6DDE7"/>
          </a:solidFill>
          <a:ln w="25400">
            <a:solidFill>
              <a:srgbClr val="395E8A"/>
            </a:solidFill>
            <a:miter lim="800000"/>
            <a:headEnd/>
            <a:tailEnd/>
          </a:ln>
        </p:spPr>
        <p:txBody>
          <a:bodyPr anchor="ctr"/>
          <a:lstStyle/>
          <a:p>
            <a:pPr algn="ctr" eaLnBrk="0" hangingPunct="0"/>
            <a:endParaRPr lang="zh-CN" altLang="en-US">
              <a:solidFill>
                <a:srgbClr val="FFFFFF"/>
              </a:solidFill>
              <a:latin typeface="Calibri" pitchFamily="34" charset="0"/>
              <a:sym typeface="Calibri" pitchFamily="34" charset="0"/>
            </a:endParaRPr>
          </a:p>
        </p:txBody>
      </p:sp>
      <p:grpSp>
        <p:nvGrpSpPr>
          <p:cNvPr id="35" name="组合 46"/>
          <p:cNvGrpSpPr>
            <a:grpSpLocks/>
          </p:cNvGrpSpPr>
          <p:nvPr/>
        </p:nvGrpSpPr>
        <p:grpSpPr bwMode="auto">
          <a:xfrm>
            <a:off x="428625" y="3071813"/>
            <a:ext cx="1500188" cy="1000125"/>
            <a:chOff x="0" y="0"/>
            <a:chExt cx="1728192" cy="1224136"/>
          </a:xfrm>
        </p:grpSpPr>
        <p:sp>
          <p:nvSpPr>
            <p:cNvPr id="36" name="矩形 5"/>
            <p:cNvSpPr>
              <a:spLocks noChangeArrowheads="1"/>
            </p:cNvSpPr>
            <p:nvPr/>
          </p:nvSpPr>
          <p:spPr bwMode="auto">
            <a:xfrm>
              <a:off x="0" y="431861"/>
              <a:ext cx="1728192" cy="792275"/>
            </a:xfrm>
            <a:prstGeom prst="rect">
              <a:avLst/>
            </a:prstGeom>
            <a:solidFill>
              <a:schemeClr val="accent1"/>
            </a:solidFill>
            <a:ln w="25400">
              <a:solidFill>
                <a:srgbClr val="395E8A"/>
              </a:solidFill>
              <a:miter lim="800000"/>
              <a:headEnd/>
              <a:tailEnd/>
            </a:ln>
          </p:spPr>
          <p:txBody>
            <a:bodyPr anchor="ctr"/>
            <a:lstStyle/>
            <a:p>
              <a:pPr algn="ctr" eaLnBrk="0" hangingPunct="0"/>
              <a:endParaRPr lang="zh-CN" altLang="en-US" b="1">
                <a:solidFill>
                  <a:srgbClr val="FF0000"/>
                </a:solidFill>
                <a:latin typeface="Calibri" pitchFamily="34" charset="0"/>
                <a:sym typeface="Calibri" pitchFamily="34" charset="0"/>
              </a:endParaRPr>
            </a:p>
            <a:p>
              <a:pPr algn="ctr" eaLnBrk="0" hangingPunct="0"/>
              <a:r>
                <a:rPr lang="zh-CN" altLang="en-US" sz="1400" b="1">
                  <a:solidFill>
                    <a:srgbClr val="FF0000"/>
                  </a:solidFill>
                  <a:latin typeface="Calibri" pitchFamily="34" charset="0"/>
                  <a:sym typeface="Calibri" pitchFamily="34" charset="0"/>
                </a:rPr>
                <a:t>科技报告撰写</a:t>
              </a:r>
            </a:p>
            <a:p>
              <a:pPr algn="ctr" eaLnBrk="0" hangingPunct="0"/>
              <a:r>
                <a:rPr lang="zh-CN" altLang="en-US" sz="1200" b="1"/>
                <a:t>（科研人员）</a:t>
              </a:r>
            </a:p>
          </p:txBody>
        </p:sp>
        <p:pic>
          <p:nvPicPr>
            <p:cNvPr id="37" name="Picture 3"/>
            <p:cNvPicPr>
              <a:picLocks noChangeAspect="1" noChangeArrowheads="1"/>
            </p:cNvPicPr>
            <p:nvPr/>
          </p:nvPicPr>
          <p:blipFill>
            <a:blip r:embed="rId9" cstate="print"/>
            <a:srcRect/>
            <a:stretch>
              <a:fillRect/>
            </a:stretch>
          </p:blipFill>
          <p:spPr bwMode="auto">
            <a:xfrm>
              <a:off x="144016" y="0"/>
              <a:ext cx="1512168" cy="613121"/>
            </a:xfrm>
            <a:prstGeom prst="rect">
              <a:avLst/>
            </a:prstGeom>
            <a:noFill/>
            <a:ln w="9525">
              <a:noFill/>
              <a:miter lim="800000"/>
              <a:headEnd/>
              <a:tailEnd/>
            </a:ln>
          </p:spPr>
        </p:pic>
      </p:grpSp>
      <p:sp>
        <p:nvSpPr>
          <p:cNvPr id="38" name="流程图: 多文档 29"/>
          <p:cNvSpPr>
            <a:spLocks noChangeArrowheads="1"/>
          </p:cNvSpPr>
          <p:nvPr/>
        </p:nvSpPr>
        <p:spPr bwMode="auto">
          <a:xfrm>
            <a:off x="1928813" y="3643313"/>
            <a:ext cx="447675" cy="433387"/>
          </a:xfrm>
          <a:prstGeom prst="flowChartMultidocument">
            <a:avLst/>
          </a:prstGeom>
          <a:solidFill>
            <a:schemeClr val="accent1"/>
          </a:solidFill>
          <a:ln w="25400">
            <a:solidFill>
              <a:srgbClr val="395E8A"/>
            </a:solidFill>
            <a:miter lim="800000"/>
            <a:headEnd/>
            <a:tailEnd/>
          </a:ln>
        </p:spPr>
        <p:txBody>
          <a:bodyPr anchor="ctr"/>
          <a:lstStyle/>
          <a:p>
            <a:pPr algn="ctr" eaLnBrk="0" hangingPunct="0"/>
            <a:endParaRPr lang="zh-CN" altLang="en-US">
              <a:solidFill>
                <a:srgbClr val="FFFFFF"/>
              </a:solidFill>
              <a:latin typeface="Calibri" pitchFamily="34" charset="0"/>
              <a:sym typeface="Calibri" pitchFamily="34" charset="0"/>
            </a:endParaRPr>
          </a:p>
        </p:txBody>
      </p:sp>
      <p:sp>
        <p:nvSpPr>
          <p:cNvPr id="39" name="流程图: 多文档 30"/>
          <p:cNvSpPr>
            <a:spLocks noChangeArrowheads="1"/>
          </p:cNvSpPr>
          <p:nvPr/>
        </p:nvSpPr>
        <p:spPr bwMode="auto">
          <a:xfrm>
            <a:off x="7143750" y="3954463"/>
            <a:ext cx="360363" cy="288925"/>
          </a:xfrm>
          <a:prstGeom prst="flowChartMultidocument">
            <a:avLst/>
          </a:prstGeom>
          <a:solidFill>
            <a:schemeClr val="accent1"/>
          </a:solidFill>
          <a:ln w="25400">
            <a:solidFill>
              <a:srgbClr val="395E8A"/>
            </a:solidFill>
            <a:miter lim="800000"/>
            <a:headEnd/>
            <a:tailEnd/>
          </a:ln>
        </p:spPr>
        <p:txBody>
          <a:bodyPr anchor="ctr"/>
          <a:lstStyle/>
          <a:p>
            <a:pPr algn="ctr" eaLnBrk="0" hangingPunct="0"/>
            <a:endParaRPr lang="zh-CN" altLang="en-US">
              <a:solidFill>
                <a:srgbClr val="FFFFFF"/>
              </a:solidFill>
              <a:latin typeface="Calibri" pitchFamily="34" charset="0"/>
              <a:sym typeface="Calibri" pitchFamily="34" charset="0"/>
            </a:endParaRPr>
          </a:p>
        </p:txBody>
      </p:sp>
      <p:sp>
        <p:nvSpPr>
          <p:cNvPr id="40" name="流程图: 多文档 31"/>
          <p:cNvSpPr>
            <a:spLocks noChangeArrowheads="1"/>
          </p:cNvSpPr>
          <p:nvPr/>
        </p:nvSpPr>
        <p:spPr bwMode="auto">
          <a:xfrm>
            <a:off x="2339975" y="928688"/>
            <a:ext cx="517525" cy="357187"/>
          </a:xfrm>
          <a:prstGeom prst="flowChartMultidocument">
            <a:avLst/>
          </a:prstGeom>
          <a:solidFill>
            <a:schemeClr val="accent1"/>
          </a:solidFill>
          <a:ln w="25400">
            <a:solidFill>
              <a:srgbClr val="395E8A"/>
            </a:solidFill>
            <a:miter lim="800000"/>
            <a:headEnd/>
            <a:tailEnd/>
          </a:ln>
        </p:spPr>
        <p:txBody>
          <a:bodyPr anchor="ctr"/>
          <a:lstStyle/>
          <a:p>
            <a:pPr algn="ctr" eaLnBrk="0" hangingPunct="0"/>
            <a:endParaRPr lang="zh-CN" altLang="en-US">
              <a:solidFill>
                <a:srgbClr val="FFFFFF"/>
              </a:solidFill>
              <a:latin typeface="Calibri" pitchFamily="34" charset="0"/>
              <a:sym typeface="Calibri" pitchFamily="34" charset="0"/>
            </a:endParaRPr>
          </a:p>
        </p:txBody>
      </p:sp>
      <p:sp>
        <p:nvSpPr>
          <p:cNvPr id="41" name="流程图: 预定义过程 37"/>
          <p:cNvSpPr>
            <a:spLocks noChangeArrowheads="1"/>
          </p:cNvSpPr>
          <p:nvPr/>
        </p:nvSpPr>
        <p:spPr bwMode="auto">
          <a:xfrm>
            <a:off x="754063" y="2081213"/>
            <a:ext cx="460375" cy="276225"/>
          </a:xfrm>
          <a:prstGeom prst="flowChartPredefinedProcess">
            <a:avLst/>
          </a:prstGeom>
          <a:noFill/>
          <a:ln w="25400">
            <a:solidFill>
              <a:srgbClr val="395E8A"/>
            </a:solidFill>
            <a:miter lim="800000"/>
            <a:headEnd/>
            <a:tailEnd/>
          </a:ln>
        </p:spPr>
        <p:txBody>
          <a:bodyPr anchor="ctr"/>
          <a:lstStyle/>
          <a:p>
            <a:pPr algn="ctr" eaLnBrk="0" hangingPunct="0"/>
            <a:endParaRPr lang="zh-CN" altLang="en-US">
              <a:solidFill>
                <a:srgbClr val="FFFFFF"/>
              </a:solidFill>
              <a:latin typeface="Calibri" pitchFamily="34" charset="0"/>
              <a:sym typeface="Calibri" pitchFamily="34" charset="0"/>
            </a:endParaRPr>
          </a:p>
        </p:txBody>
      </p:sp>
      <p:pic>
        <p:nvPicPr>
          <p:cNvPr id="42" name="图片 38" descr="20131016125241175_easyicon_net_96.ico"/>
          <p:cNvPicPr>
            <a:picLocks noChangeAspect="1" noChangeArrowheads="1"/>
          </p:cNvPicPr>
          <p:nvPr/>
        </p:nvPicPr>
        <p:blipFill>
          <a:blip r:embed="rId10" cstate="print"/>
          <a:srcRect/>
          <a:stretch>
            <a:fillRect/>
          </a:stretch>
        </p:blipFill>
        <p:spPr bwMode="auto">
          <a:xfrm>
            <a:off x="7885113" y="1157288"/>
            <a:ext cx="914400" cy="914400"/>
          </a:xfrm>
          <a:prstGeom prst="rect">
            <a:avLst/>
          </a:prstGeom>
          <a:noFill/>
          <a:ln w="9525">
            <a:noFill/>
            <a:miter lim="800000"/>
            <a:headEnd/>
            <a:tailEnd/>
          </a:ln>
        </p:spPr>
      </p:pic>
      <p:sp>
        <p:nvSpPr>
          <p:cNvPr id="43" name="直角上箭头 39"/>
          <p:cNvSpPr>
            <a:spLocks noChangeArrowheads="1"/>
          </p:cNvSpPr>
          <p:nvPr/>
        </p:nvSpPr>
        <p:spPr bwMode="auto">
          <a:xfrm rot="16200000">
            <a:off x="2847976" y="1204912"/>
            <a:ext cx="571500" cy="15906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w 21600"/>
              <a:gd name="T9" fmla="*/ 2147483647 h 21600"/>
              <a:gd name="T10" fmla="*/ 0 w 21600"/>
              <a:gd name="T11" fmla="*/ 2147483647 h 21600"/>
              <a:gd name="T12" fmla="*/ 2147483647 w 21600"/>
              <a:gd name="T13" fmla="*/ 2147483647 h 21600"/>
              <a:gd name="T14" fmla="*/ 2147483647 w 21600"/>
              <a:gd name="T15" fmla="*/ 2147483647 h 21600"/>
              <a:gd name="T16" fmla="*/ 2147483647 w 21600"/>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8020" y="0"/>
                </a:moveTo>
                <a:lnTo>
                  <a:pt x="14440" y="2885"/>
                </a:lnTo>
                <a:lnTo>
                  <a:pt x="16458" y="2885"/>
                </a:lnTo>
                <a:lnTo>
                  <a:pt x="16458" y="18154"/>
                </a:lnTo>
                <a:lnTo>
                  <a:pt x="0" y="18154"/>
                </a:lnTo>
                <a:lnTo>
                  <a:pt x="0" y="21600"/>
                </a:lnTo>
                <a:lnTo>
                  <a:pt x="19582" y="21600"/>
                </a:lnTo>
                <a:lnTo>
                  <a:pt x="19582" y="2885"/>
                </a:lnTo>
                <a:lnTo>
                  <a:pt x="21600" y="2885"/>
                </a:lnTo>
                <a:close/>
              </a:path>
            </a:pathLst>
          </a:custGeom>
          <a:solidFill>
            <a:srgbClr val="B6DDE7"/>
          </a:solidFill>
          <a:ln w="25400">
            <a:solidFill>
              <a:srgbClr val="395E8A"/>
            </a:solidFill>
            <a:round/>
            <a:headEnd/>
            <a:tailEnd/>
          </a:ln>
        </p:spPr>
        <p:txBody>
          <a:bodyPr/>
          <a:lstStyle/>
          <a:p>
            <a:endParaRPr lang="zh-CN" altLang="en-US"/>
          </a:p>
        </p:txBody>
      </p:sp>
      <p:sp>
        <p:nvSpPr>
          <p:cNvPr id="44" name="矩形 43"/>
          <p:cNvSpPr>
            <a:spLocks noChangeArrowheads="1"/>
          </p:cNvSpPr>
          <p:nvPr/>
        </p:nvSpPr>
        <p:spPr bwMode="auto">
          <a:xfrm>
            <a:off x="7358063" y="2143125"/>
            <a:ext cx="1679575" cy="1165225"/>
          </a:xfrm>
          <a:prstGeom prst="rect">
            <a:avLst/>
          </a:prstGeom>
          <a:solidFill>
            <a:schemeClr val="accent1"/>
          </a:solidFill>
          <a:ln w="25400">
            <a:solidFill>
              <a:srgbClr val="395E8A"/>
            </a:solidFill>
            <a:miter lim="800000"/>
            <a:headEnd/>
            <a:tailEnd/>
          </a:ln>
        </p:spPr>
        <p:txBody>
          <a:bodyPr anchor="ctr"/>
          <a:lstStyle/>
          <a:p>
            <a:pPr algn="ctr" eaLnBrk="0" hangingPunct="0"/>
            <a:r>
              <a:rPr lang="zh-CN" altLang="en-US" sz="1400" b="1">
                <a:solidFill>
                  <a:srgbClr val="FF0000"/>
                </a:solidFill>
              </a:rPr>
              <a:t>科技报告利用</a:t>
            </a:r>
          </a:p>
          <a:p>
            <a:pPr algn="ctr" eaLnBrk="0" hangingPunct="0"/>
            <a:r>
              <a:rPr lang="zh-CN" altLang="en-US" sz="1400" b="1"/>
              <a:t>（科研人员等）</a:t>
            </a:r>
          </a:p>
        </p:txBody>
      </p:sp>
      <p:sp>
        <p:nvSpPr>
          <p:cNvPr id="45" name="流程图: 预定义过程 50"/>
          <p:cNvSpPr>
            <a:spLocks noChangeArrowheads="1"/>
          </p:cNvSpPr>
          <p:nvPr/>
        </p:nvSpPr>
        <p:spPr bwMode="auto">
          <a:xfrm>
            <a:off x="3425825" y="2009775"/>
            <a:ext cx="503238" cy="360363"/>
          </a:xfrm>
          <a:prstGeom prst="flowChartPredefinedProcess">
            <a:avLst/>
          </a:prstGeom>
          <a:noFill/>
          <a:ln w="25400">
            <a:solidFill>
              <a:srgbClr val="395E8A"/>
            </a:solidFill>
            <a:miter lim="800000"/>
            <a:headEnd/>
            <a:tailEnd/>
          </a:ln>
        </p:spPr>
        <p:txBody>
          <a:bodyPr anchor="ctr"/>
          <a:lstStyle/>
          <a:p>
            <a:pPr algn="ctr" eaLnBrk="0" hangingPunct="0"/>
            <a:endParaRPr lang="zh-CN" altLang="en-US">
              <a:solidFill>
                <a:srgbClr val="FFFFFF"/>
              </a:solidFill>
              <a:latin typeface="Calibri" pitchFamily="34" charset="0"/>
              <a:sym typeface="Calibri" pitchFamily="34" charset="0"/>
            </a:endParaRPr>
          </a:p>
        </p:txBody>
      </p:sp>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278 -2.59259E-6 L 0.00278 0.17253 " pathEditMode="relative" rAng="0" ptsTypes="AA">
                                      <p:cBhvr>
                                        <p:cTn id="6" dur="2000" fill="hold"/>
                                        <p:tgtEl>
                                          <p:spTgt spid="41"/>
                                        </p:tgtEl>
                                        <p:attrNameLst>
                                          <p:attrName>ppt_x,ppt_y</p:attrName>
                                        </p:attrNameLst>
                                      </p:cBhvr>
                                      <p:rCtr x="0" y="86"/>
                                    </p:animMotion>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filter="blinds(horizontal)">
                                      <p:cBhvr>
                                        <p:cTn id="10" dur="500"/>
                                        <p:tgtEl>
                                          <p:spTgt spid="41"/>
                                        </p:tgtEl>
                                      </p:cBhvr>
                                    </p:animEffect>
                                    <p:set>
                                      <p:cBhvr>
                                        <p:cTn id="11" dur="1" fill="hold">
                                          <p:stCondLst>
                                            <p:cond delay="499"/>
                                          </p:stCondLst>
                                        </p:cTn>
                                        <p:tgtEl>
                                          <p:spTgt spid="4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0" nodeType="clickEffect">
                                  <p:stCondLst>
                                    <p:cond delay="0"/>
                                  </p:stCondLst>
                                  <p:childTnLst>
                                    <p:animMotion origin="layout" path="M 0.02135 1.35802E-6 C 0.07031 0.01018 0.12014 0.02037 0.1368 1.35802E-6 C 0.15434 -0.01914 0.13802 -0.06729 0.12257 -0.11482 " pathEditMode="relative" rAng="0" ptsTypes="aaA">
                                      <p:cBhvr>
                                        <p:cTn id="15" dur="2000" fill="hold"/>
                                        <p:tgtEl>
                                          <p:spTgt spid="38"/>
                                        </p:tgtEl>
                                        <p:attrNameLst>
                                          <p:attrName>ppt_x,ppt_y</p:attrName>
                                        </p:attrNameLst>
                                      </p:cBhvr>
                                      <p:rCtr x="66" y="-47"/>
                                    </p:animMotion>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filter="blinds(horizontal)">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0" nodeType="clickEffect">
                                  <p:stCondLst>
                                    <p:cond delay="0"/>
                                  </p:stCondLst>
                                  <p:childTnLst>
                                    <p:animMotion origin="layout" path="M 0.045448 0.027190 C 0.062638 -0.021822 0.079998 -0.070822 0.051358 -0.085146 C 0.022708 -0.099479 -0.051772 -0.079375 -0.126252 -0.059260 " pathEditMode="relative" rAng="0" ptsTypes="aaA">
                                      <p:cBhvr>
                                        <p:cTn id="24" dur="2000" fill="hold"/>
                                        <p:tgtEl>
                                          <p:spTgt spid="45"/>
                                        </p:tgtEl>
                                        <p:attrNameLst>
                                          <p:attrName>ppt_x,ppt_y</p:attrName>
                                        </p:attrNameLst>
                                      </p:cBhvr>
                                      <p:rCtr x="-69" y="-53"/>
                                    </p:animMotion>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filter="blinds(horizontal)">
                                      <p:cBhvr>
                                        <p:cTn id="28" dur="500"/>
                                        <p:tgtEl>
                                          <p:spTgt spid="45"/>
                                        </p:tgtEl>
                                      </p:cBhvr>
                                    </p:animEffect>
                                    <p:set>
                                      <p:cBhvr>
                                        <p:cTn id="29" dur="1" fill="hold">
                                          <p:stCondLst>
                                            <p:cond delay="499"/>
                                          </p:stCondLst>
                                        </p:cTn>
                                        <p:tgtEl>
                                          <p:spTgt spid="4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grpId="0" nodeType="clickEffect">
                                  <p:stCondLst>
                                    <p:cond delay="0"/>
                                  </p:stCondLst>
                                  <p:childTnLst>
                                    <p:animMotion origin="layout" path="M -0.08246 0.0747 C -0.10885 0.03642 -0.13455 -0.00154 -0.07517 -0.02253 C -0.01545 -0.04321 0.12951 -0.04753 0.275 -0.05123 " pathEditMode="relative" rAng="0" ptsTypes="aaA">
                                      <p:cBhvr>
                                        <p:cTn id="33" dur="2000" fill="hold"/>
                                        <p:tgtEl>
                                          <p:spTgt spid="40"/>
                                        </p:tgtEl>
                                        <p:attrNameLst>
                                          <p:attrName>ppt_x,ppt_y</p:attrName>
                                        </p:attrNameLst>
                                      </p:cBhvr>
                                      <p:rCtr x="153" y="-63"/>
                                    </p:animMotion>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1" nodeType="clickEffect">
                                  <p:stCondLst>
                                    <p:cond delay="0"/>
                                  </p:stCondLst>
                                  <p:childTnLst>
                                    <p:animEffect filter="blinds(horizontal)">
                                      <p:cBhvr>
                                        <p:cTn id="37" dur="500"/>
                                        <p:tgtEl>
                                          <p:spTgt spid="40"/>
                                        </p:tgtEl>
                                      </p:cBhvr>
                                    </p:animEffect>
                                    <p:set>
                                      <p:cBhvr>
                                        <p:cTn id="38" dur="1" fill="hold">
                                          <p:stCondLst>
                                            <p:cond delay="499"/>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0.00104 0.00124 C 0.01389 0.02346 0.02864 0.04507 0.04601 0.02408 C 0.06337 0.00278 0.08437 -0.06234 0.10555 -0.12808 " pathEditMode="relative" rAng="18120000" ptsTypes="aaA">
                                      <p:cBhvr>
                                        <p:cTn id="42" dur="2000" fill="hold"/>
                                        <p:tgtEl>
                                          <p:spTgt spid="39"/>
                                        </p:tgtEl>
                                        <p:attrNameLst>
                                          <p:attrName>ppt_x,ppt_y</p:attrName>
                                        </p:attrNameLst>
                                      </p:cBhvr>
                                      <p:rCtr x="53" y="-59"/>
                                    </p:animMotion>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filter="blinds(horizontal)">
                                      <p:cBhvr>
                                        <p:cTn id="46" dur="500"/>
                                        <p:tgtEl>
                                          <p:spTgt spid="39"/>
                                        </p:tgtEl>
                                      </p:cBhvr>
                                    </p:animEffect>
                                    <p:set>
                                      <p:cBhvr>
                                        <p:cTn id="47"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bldLvl="0" animBg="1"/>
      <p:bldP spid="39" grpId="0" bldLvl="0" animBg="1"/>
      <p:bldP spid="39" grpId="1" bldLvl="0" animBg="1"/>
      <p:bldP spid="40" grpId="0" bldLvl="0" animBg="1"/>
      <p:bldP spid="40" grpId="1" bldLvl="0" animBg="1"/>
      <p:bldP spid="41" grpId="0" bldLvl="0" animBg="1"/>
      <p:bldP spid="41" grpId="1" bldLvl="0" animBg="1"/>
      <p:bldP spid="45" grpId="0" bldLvl="0" animBg="1"/>
      <p:bldP spid="45" grpId="1"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39098" y="292813"/>
            <a:ext cx="7905134" cy="400110"/>
          </a:xfrm>
          <a:prstGeom prst="rect">
            <a:avLst/>
          </a:prstGeom>
        </p:spPr>
        <p:txBody>
          <a:bodyPr wrap="square">
            <a:spAutoFit/>
          </a:bodyPr>
          <a:lstStyle/>
          <a:p>
            <a:pPr algn="ctr">
              <a:defRPr/>
            </a:pPr>
            <a:r>
              <a:rPr lang="zh-CN" altLang="en-US" sz="2000" dirty="0" smtClean="0">
                <a:latin typeface="微软雅黑" pitchFamily="34" charset="-122"/>
                <a:ea typeface="微软雅黑" pitchFamily="34" charset="-122"/>
                <a:cs typeface="+mn-ea"/>
              </a:rPr>
              <a:t>山西科技报告服务系统</a:t>
            </a:r>
            <a:endParaRPr lang="zh-CN" altLang="en-US" sz="2000" dirty="0">
              <a:latin typeface="微软雅黑" pitchFamily="34" charset="-122"/>
              <a:ea typeface="微软雅黑" pitchFamily="34" charset="-122"/>
              <a:cs typeface="+mn-ea"/>
            </a:endParaRPr>
          </a:p>
        </p:txBody>
      </p:sp>
      <p:pic>
        <p:nvPicPr>
          <p:cNvPr id="134145" name="Picture 1" descr="C:\Users\Administrator\AppData\Roaming\Tencent\Users\9147687\QQ\WinTemp\RichOle\I]S3(Z19XW6PO~2_]Z8Q6QE.png"/>
          <p:cNvPicPr>
            <a:picLocks noChangeAspect="1" noChangeArrowheads="1"/>
          </p:cNvPicPr>
          <p:nvPr/>
        </p:nvPicPr>
        <p:blipFill>
          <a:blip r:embed="rId3"/>
          <a:srcRect/>
          <a:stretch>
            <a:fillRect/>
          </a:stretch>
        </p:blipFill>
        <p:spPr bwMode="auto">
          <a:xfrm>
            <a:off x="0" y="0"/>
            <a:ext cx="9144000" cy="5143500"/>
          </a:xfrm>
          <a:prstGeom prst="rect">
            <a:avLst/>
          </a:prstGeom>
          <a:noFill/>
        </p:spPr>
      </p:pic>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35001" y="321217"/>
            <a:ext cx="7907866" cy="369332"/>
          </a:xfrm>
          <a:prstGeom prst="rect">
            <a:avLst/>
          </a:prstGeom>
        </p:spPr>
        <p:txBody>
          <a:bodyPr wrap="square">
            <a:spAutoFit/>
          </a:bodyPr>
          <a:lstStyle/>
          <a:p>
            <a:pPr algn="ctr">
              <a:defRPr/>
            </a:pPr>
            <a:r>
              <a:rPr lang="zh-CN" altLang="en-US" dirty="0" smtClean="0">
                <a:latin typeface="微软雅黑" pitchFamily="34" charset="-122"/>
                <a:ea typeface="微软雅黑" pitchFamily="34" charset="-122"/>
                <a:cs typeface="+mn-ea"/>
              </a:rPr>
              <a:t>山西省科技报告呈交系统</a:t>
            </a:r>
            <a:endParaRPr lang="zh-CN" altLang="en-US" dirty="0">
              <a:latin typeface="微软雅黑" pitchFamily="34" charset="-122"/>
              <a:ea typeface="微软雅黑" pitchFamily="34" charset="-122"/>
              <a:cs typeface="+mn-ea"/>
            </a:endParaRPr>
          </a:p>
        </p:txBody>
      </p:sp>
      <p:pic>
        <p:nvPicPr>
          <p:cNvPr id="16" name="Picture 2"/>
          <p:cNvPicPr>
            <a:picLocks noChangeAspect="1" noChangeArrowheads="1"/>
          </p:cNvPicPr>
          <p:nvPr/>
        </p:nvPicPr>
        <p:blipFill>
          <a:blip r:embed="rId3" cstate="print"/>
          <a:srcRect/>
          <a:stretch>
            <a:fillRect/>
          </a:stretch>
        </p:blipFill>
        <p:spPr bwMode="auto">
          <a:xfrm>
            <a:off x="444500" y="828675"/>
            <a:ext cx="8456613" cy="3790950"/>
          </a:xfrm>
          <a:prstGeom prst="rect">
            <a:avLst/>
          </a:prstGeom>
          <a:noFill/>
          <a:ln w="9525">
            <a:noFill/>
            <a:miter lim="800000"/>
            <a:headEnd/>
            <a:tailEnd/>
          </a:ln>
        </p:spPr>
      </p:pic>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43467" y="312751"/>
            <a:ext cx="7899399" cy="369332"/>
          </a:xfrm>
          <a:prstGeom prst="rect">
            <a:avLst/>
          </a:prstGeom>
        </p:spPr>
        <p:txBody>
          <a:bodyPr wrap="square">
            <a:spAutoFit/>
          </a:bodyPr>
          <a:lstStyle/>
          <a:p>
            <a:pPr algn="ctr">
              <a:defRPr/>
            </a:pPr>
            <a:r>
              <a:rPr lang="zh-CN" altLang="en-US" dirty="0" smtClean="0">
                <a:latin typeface="微软雅黑" pitchFamily="34" charset="-122"/>
                <a:ea typeface="微软雅黑" pitchFamily="34" charset="-122"/>
                <a:cs typeface="+mn-ea"/>
              </a:rPr>
              <a:t>山西省科技报告审核系统</a:t>
            </a:r>
            <a:endParaRPr lang="zh-CN" altLang="en-US" dirty="0">
              <a:latin typeface="微软雅黑" pitchFamily="34" charset="-122"/>
              <a:ea typeface="微软雅黑" pitchFamily="34" charset="-122"/>
              <a:cs typeface="+mn-ea"/>
            </a:endParaRPr>
          </a:p>
        </p:txBody>
      </p:sp>
      <p:pic>
        <p:nvPicPr>
          <p:cNvPr id="16" name="Picture 3"/>
          <p:cNvPicPr>
            <a:picLocks noChangeAspect="1" noChangeArrowheads="1"/>
          </p:cNvPicPr>
          <p:nvPr/>
        </p:nvPicPr>
        <p:blipFill>
          <a:blip r:embed="rId3" cstate="print"/>
          <a:srcRect/>
          <a:stretch>
            <a:fillRect/>
          </a:stretch>
        </p:blipFill>
        <p:spPr bwMode="auto">
          <a:xfrm>
            <a:off x="41275" y="714375"/>
            <a:ext cx="9102725" cy="1357313"/>
          </a:xfrm>
          <a:prstGeom prst="rect">
            <a:avLst/>
          </a:prstGeom>
          <a:noFill/>
          <a:ln w="9525">
            <a:noFill/>
            <a:miter lim="800000"/>
            <a:headEnd/>
            <a:tailEnd/>
          </a:ln>
        </p:spPr>
      </p:pic>
      <p:pic>
        <p:nvPicPr>
          <p:cNvPr id="17" name="Picture 2"/>
          <p:cNvPicPr>
            <a:picLocks noChangeArrowheads="1"/>
          </p:cNvPicPr>
          <p:nvPr/>
        </p:nvPicPr>
        <p:blipFill>
          <a:blip r:embed="rId4" cstate="print"/>
          <a:srcRect/>
          <a:stretch>
            <a:fillRect/>
          </a:stretch>
        </p:blipFill>
        <p:spPr bwMode="auto">
          <a:xfrm>
            <a:off x="39688" y="2000250"/>
            <a:ext cx="9104312" cy="1357313"/>
          </a:xfrm>
          <a:prstGeom prst="rect">
            <a:avLst/>
          </a:prstGeom>
          <a:noFill/>
          <a:ln w="9525">
            <a:noFill/>
            <a:miter lim="800000"/>
            <a:headEnd/>
            <a:tailEnd/>
          </a:ln>
        </p:spPr>
      </p:pic>
      <p:pic>
        <p:nvPicPr>
          <p:cNvPr id="18" name="Picture 3"/>
          <p:cNvPicPr>
            <a:picLocks noChangeArrowheads="1"/>
          </p:cNvPicPr>
          <p:nvPr/>
        </p:nvPicPr>
        <p:blipFill>
          <a:blip r:embed="rId5" cstate="print"/>
          <a:srcRect/>
          <a:stretch>
            <a:fillRect/>
          </a:stretch>
        </p:blipFill>
        <p:spPr bwMode="auto">
          <a:xfrm>
            <a:off x="39688" y="3429000"/>
            <a:ext cx="9104312" cy="1357313"/>
          </a:xfrm>
          <a:prstGeom prst="rect">
            <a:avLst/>
          </a:prstGeom>
          <a:noFill/>
          <a:ln w="9525">
            <a:noFill/>
            <a:miter lim="800000"/>
            <a:headEnd/>
            <a:tailEnd/>
          </a:ln>
        </p:spPr>
      </p:pic>
      <p:sp>
        <p:nvSpPr>
          <p:cNvPr id="19" name="Text Box 20"/>
          <p:cNvSpPr txBox="1">
            <a:spLocks noChangeArrowheads="1"/>
          </p:cNvSpPr>
          <p:nvPr/>
        </p:nvSpPr>
        <p:spPr bwMode="auto">
          <a:xfrm>
            <a:off x="2928938" y="966788"/>
            <a:ext cx="1071562" cy="461962"/>
          </a:xfrm>
          <a:prstGeom prst="rect">
            <a:avLst/>
          </a:prstGeom>
          <a:noFill/>
          <a:ln w="9525">
            <a:noFill/>
            <a:miter lim="800000"/>
            <a:headEnd/>
            <a:tailEnd/>
          </a:ln>
        </p:spPr>
        <p:txBody>
          <a:bodyPr>
            <a:spAutoFit/>
          </a:bodyPr>
          <a:lstStyle/>
          <a:p>
            <a:pPr algn="ctr" eaLnBrk="0" hangingPunct="0">
              <a:defRPr/>
            </a:pPr>
            <a:r>
              <a:rPr lang="zh-CN" altLang="en-US" sz="2400" b="1" noProof="1">
                <a:solidFill>
                  <a:srgbClr val="C00000"/>
                </a:solidFill>
                <a:latin typeface="+mn-ea"/>
                <a:ea typeface="+mn-ea"/>
                <a:cs typeface="+mn-ea"/>
              </a:rPr>
              <a:t>改写</a:t>
            </a:r>
            <a:endParaRPr lang="zh-CN" altLang="zh-CN" sz="2400" b="1" noProof="1">
              <a:solidFill>
                <a:srgbClr val="C00000"/>
              </a:solidFill>
              <a:latin typeface="+mn-ea"/>
              <a:ea typeface="+mn-ea"/>
              <a:cs typeface="+mn-ea"/>
            </a:endParaRPr>
          </a:p>
        </p:txBody>
      </p:sp>
      <p:sp>
        <p:nvSpPr>
          <p:cNvPr id="20" name="Text Box 20"/>
          <p:cNvSpPr txBox="1">
            <a:spLocks noChangeArrowheads="1"/>
          </p:cNvSpPr>
          <p:nvPr/>
        </p:nvSpPr>
        <p:spPr bwMode="auto">
          <a:xfrm>
            <a:off x="3571875" y="2181225"/>
            <a:ext cx="1071563" cy="461963"/>
          </a:xfrm>
          <a:prstGeom prst="rect">
            <a:avLst/>
          </a:prstGeom>
          <a:noFill/>
          <a:ln w="9525">
            <a:noFill/>
            <a:miter lim="800000"/>
            <a:headEnd/>
            <a:tailEnd/>
          </a:ln>
        </p:spPr>
        <p:txBody>
          <a:bodyPr>
            <a:spAutoFit/>
          </a:bodyPr>
          <a:lstStyle/>
          <a:p>
            <a:pPr algn="ctr" eaLnBrk="0" hangingPunct="0">
              <a:defRPr/>
            </a:pPr>
            <a:r>
              <a:rPr lang="zh-CN" altLang="en-US" sz="2400" b="1" noProof="1">
                <a:solidFill>
                  <a:srgbClr val="C00000"/>
                </a:solidFill>
                <a:latin typeface="+mn-ea"/>
                <a:ea typeface="+mn-ea"/>
                <a:cs typeface="+mn-ea"/>
              </a:rPr>
              <a:t>审核</a:t>
            </a:r>
            <a:endParaRPr lang="zh-CN" altLang="zh-CN" sz="2400" b="1" noProof="1">
              <a:solidFill>
                <a:srgbClr val="C00000"/>
              </a:solidFill>
              <a:latin typeface="+mn-ea"/>
              <a:ea typeface="+mn-ea"/>
              <a:cs typeface="+mn-ea"/>
            </a:endParaRPr>
          </a:p>
        </p:txBody>
      </p:sp>
      <p:sp>
        <p:nvSpPr>
          <p:cNvPr id="22" name="Text Box 20"/>
          <p:cNvSpPr txBox="1">
            <a:spLocks noChangeArrowheads="1"/>
          </p:cNvSpPr>
          <p:nvPr/>
        </p:nvSpPr>
        <p:spPr bwMode="auto">
          <a:xfrm>
            <a:off x="4286250" y="3609975"/>
            <a:ext cx="1071563" cy="461963"/>
          </a:xfrm>
          <a:prstGeom prst="rect">
            <a:avLst/>
          </a:prstGeom>
          <a:noFill/>
          <a:ln w="9525">
            <a:noFill/>
            <a:miter lim="800000"/>
            <a:headEnd/>
            <a:tailEnd/>
          </a:ln>
        </p:spPr>
        <p:txBody>
          <a:bodyPr>
            <a:spAutoFit/>
          </a:bodyPr>
          <a:lstStyle/>
          <a:p>
            <a:pPr algn="ctr" eaLnBrk="0" hangingPunct="0">
              <a:defRPr/>
            </a:pPr>
            <a:r>
              <a:rPr lang="zh-CN" altLang="en-US" sz="2400" b="1" noProof="1">
                <a:solidFill>
                  <a:srgbClr val="C00000"/>
                </a:solidFill>
                <a:latin typeface="+mn-ea"/>
                <a:ea typeface="+mn-ea"/>
                <a:cs typeface="+mn-ea"/>
              </a:rPr>
              <a:t>统计</a:t>
            </a:r>
            <a:endParaRPr lang="zh-CN" altLang="zh-CN" sz="2400" b="1" noProof="1">
              <a:solidFill>
                <a:srgbClr val="C00000"/>
              </a:solidFill>
              <a:latin typeface="+mn-ea"/>
              <a:ea typeface="+mn-ea"/>
              <a:cs typeface="+mn-ea"/>
            </a:endParaRPr>
          </a:p>
        </p:txBody>
      </p:sp>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4171890" y="227424"/>
            <a:ext cx="800219" cy="461665"/>
          </a:xfrm>
          <a:prstGeom prst="rect">
            <a:avLst/>
          </a:prstGeom>
          <a:noFill/>
        </p:spPr>
        <p:txBody>
          <a:bodyPr wrap="none" rtlCol="0">
            <a:spAutoFit/>
          </a:bodyPr>
          <a:lstStyle/>
          <a:p>
            <a:pPr algn="ctr"/>
            <a:r>
              <a:rPr lang="zh-CN" altLang="en-US" sz="2400" dirty="0" smtClean="0">
                <a:latin typeface="微软雅黑" pitchFamily="34" charset="-122"/>
                <a:ea typeface="微软雅黑" pitchFamily="34" charset="-122"/>
              </a:rPr>
              <a:t>小结</a:t>
            </a:r>
            <a:endParaRPr lang="zh-CN" altLang="en-US" sz="2400" dirty="0">
              <a:latin typeface="微软雅黑" pitchFamily="34" charset="-122"/>
              <a:ea typeface="微软雅黑" pitchFamily="34" charset="-122"/>
            </a:endParaRPr>
          </a:p>
        </p:txBody>
      </p:sp>
      <p:cxnSp>
        <p:nvCxnSpPr>
          <p:cNvPr id="30" name="直接连接符 13"/>
          <p:cNvCxnSpPr>
            <a:cxnSpLocks noChangeShapeType="1"/>
          </p:cNvCxnSpPr>
          <p:nvPr/>
        </p:nvCxnSpPr>
        <p:spPr bwMode="auto">
          <a:xfrm rot="16200000" flipH="1">
            <a:off x="1467653" y="2779617"/>
            <a:ext cx="3697357" cy="6677"/>
          </a:xfrm>
          <a:prstGeom prst="lin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a:extLst/>
        </p:spPr>
        <p:style>
          <a:lnRef idx="2">
            <a:schemeClr val="accent1">
              <a:shade val="50000"/>
            </a:schemeClr>
          </a:lnRef>
          <a:fillRef idx="1">
            <a:schemeClr val="accent1"/>
          </a:fillRef>
          <a:effectRef idx="0">
            <a:schemeClr val="accent1"/>
          </a:effectRef>
          <a:fontRef idx="minor">
            <a:schemeClr val="lt1"/>
          </a:fontRef>
        </p:style>
      </p:cxnSp>
      <p:grpSp>
        <p:nvGrpSpPr>
          <p:cNvPr id="3" name="组合 34"/>
          <p:cNvGrpSpPr/>
          <p:nvPr/>
        </p:nvGrpSpPr>
        <p:grpSpPr>
          <a:xfrm>
            <a:off x="2065502" y="845888"/>
            <a:ext cx="875596" cy="2970738"/>
            <a:chOff x="2065502" y="1044318"/>
            <a:chExt cx="875596" cy="3718859"/>
          </a:xfrm>
        </p:grpSpPr>
        <p:sp>
          <p:nvSpPr>
            <p:cNvPr id="37" name="泪滴形 7"/>
            <p:cNvSpPr>
              <a:spLocks/>
            </p:cNvSpPr>
            <p:nvPr/>
          </p:nvSpPr>
          <p:spPr bwMode="auto">
            <a:xfrm rot="2700000">
              <a:off x="2066047" y="1043773"/>
              <a:ext cx="874470"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38" name="文本框 17"/>
            <p:cNvSpPr txBox="1">
              <a:spLocks noChangeArrowheads="1"/>
            </p:cNvSpPr>
            <p:nvPr/>
          </p:nvSpPr>
          <p:spPr bwMode="auto">
            <a:xfrm>
              <a:off x="2213858" y="1250456"/>
              <a:ext cx="65726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dirty="0">
                  <a:solidFill>
                    <a:srgbClr val="0070C0"/>
                  </a:solidFill>
                  <a:latin typeface="微软雅黑" panose="020B0503020204020204" pitchFamily="34" charset="-122"/>
                  <a:ea typeface="微软雅黑" panose="020B0503020204020204" pitchFamily="34" charset="-122"/>
                </a:rPr>
                <a:t>01</a:t>
              </a:r>
              <a:endParaRPr lang="zh-CN" altLang="en-US" sz="2200" dirty="0">
                <a:solidFill>
                  <a:srgbClr val="0070C0"/>
                </a:solidFill>
                <a:latin typeface="微软雅黑" panose="020B0503020204020204" pitchFamily="34" charset="-122"/>
                <a:ea typeface="微软雅黑" panose="020B0503020204020204" pitchFamily="34" charset="-122"/>
              </a:endParaRPr>
            </a:p>
          </p:txBody>
        </p:sp>
        <p:sp>
          <p:nvSpPr>
            <p:cNvPr id="39" name="泪滴形 9"/>
            <p:cNvSpPr>
              <a:spLocks/>
            </p:cNvSpPr>
            <p:nvPr/>
          </p:nvSpPr>
          <p:spPr bwMode="auto">
            <a:xfrm rot="2700000">
              <a:off x="2065537" y="1989856"/>
              <a:ext cx="875559"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40" name="文本框 18"/>
            <p:cNvSpPr txBox="1">
              <a:spLocks noChangeArrowheads="1"/>
            </p:cNvSpPr>
            <p:nvPr/>
          </p:nvSpPr>
          <p:spPr bwMode="auto">
            <a:xfrm>
              <a:off x="2215761" y="2228952"/>
              <a:ext cx="65726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en-US" altLang="zh-CN" sz="2200" dirty="0">
                  <a:solidFill>
                    <a:srgbClr val="0070C0"/>
                  </a:solidFill>
                  <a:latin typeface="微软雅黑" panose="020B0503020204020204" pitchFamily="34" charset="-122"/>
                  <a:ea typeface="微软雅黑" panose="020B0503020204020204" pitchFamily="34" charset="-122"/>
                </a:rPr>
                <a:t>02</a:t>
              </a:r>
              <a:endParaRPr lang="zh-CN" altLang="en-US" sz="2200" dirty="0">
                <a:solidFill>
                  <a:srgbClr val="0070C0"/>
                </a:solidFill>
                <a:latin typeface="微软雅黑" panose="020B0503020204020204" pitchFamily="34" charset="-122"/>
                <a:ea typeface="微软雅黑" panose="020B0503020204020204" pitchFamily="34" charset="-122"/>
              </a:endParaRPr>
            </a:p>
          </p:txBody>
        </p:sp>
        <p:sp>
          <p:nvSpPr>
            <p:cNvPr id="41" name="泪滴形 12"/>
            <p:cNvSpPr>
              <a:spLocks/>
            </p:cNvSpPr>
            <p:nvPr/>
          </p:nvSpPr>
          <p:spPr bwMode="auto">
            <a:xfrm rot="2700000">
              <a:off x="2065538" y="2944251"/>
              <a:ext cx="875559"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42" name="文本框 19"/>
            <p:cNvSpPr txBox="1">
              <a:spLocks noChangeArrowheads="1"/>
            </p:cNvSpPr>
            <p:nvPr/>
          </p:nvSpPr>
          <p:spPr bwMode="auto">
            <a:xfrm>
              <a:off x="2215762" y="3155985"/>
              <a:ext cx="65726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dirty="0">
                  <a:solidFill>
                    <a:srgbClr val="0070C0"/>
                  </a:solidFill>
                  <a:latin typeface="微软雅黑" panose="020B0503020204020204" pitchFamily="34" charset="-122"/>
                  <a:ea typeface="微软雅黑" panose="020B0503020204020204" pitchFamily="34" charset="-122"/>
                </a:rPr>
                <a:t>03</a:t>
              </a:r>
              <a:endParaRPr lang="zh-CN" altLang="en-US" sz="2200" dirty="0">
                <a:solidFill>
                  <a:srgbClr val="0070C0"/>
                </a:solidFill>
                <a:latin typeface="微软雅黑" panose="020B0503020204020204" pitchFamily="34" charset="-122"/>
                <a:ea typeface="微软雅黑" panose="020B0503020204020204" pitchFamily="34" charset="-122"/>
              </a:endParaRPr>
            </a:p>
          </p:txBody>
        </p:sp>
        <p:sp>
          <p:nvSpPr>
            <p:cNvPr id="43" name="泪滴形 12"/>
            <p:cNvSpPr>
              <a:spLocks/>
            </p:cNvSpPr>
            <p:nvPr/>
          </p:nvSpPr>
          <p:spPr bwMode="auto">
            <a:xfrm rot="2700000">
              <a:off x="2065539" y="3887618"/>
              <a:ext cx="875559"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44" name="文本框 19"/>
            <p:cNvSpPr txBox="1">
              <a:spLocks noChangeArrowheads="1"/>
            </p:cNvSpPr>
            <p:nvPr/>
          </p:nvSpPr>
          <p:spPr bwMode="auto">
            <a:xfrm>
              <a:off x="2215763" y="4099352"/>
              <a:ext cx="65726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dirty="0">
                  <a:solidFill>
                    <a:srgbClr val="0070C0"/>
                  </a:solidFill>
                  <a:latin typeface="微软雅黑" panose="020B0503020204020204" pitchFamily="34" charset="-122"/>
                  <a:ea typeface="微软雅黑" panose="020B0503020204020204" pitchFamily="34" charset="-122"/>
                </a:rPr>
                <a:t>04</a:t>
              </a:r>
              <a:endParaRPr lang="zh-CN" altLang="en-US" sz="2200" dirty="0">
                <a:solidFill>
                  <a:srgbClr val="0070C0"/>
                </a:solidFill>
                <a:latin typeface="微软雅黑" panose="020B0503020204020204" pitchFamily="34" charset="-122"/>
                <a:ea typeface="微软雅黑" panose="020B0503020204020204" pitchFamily="34" charset="-122"/>
              </a:endParaRPr>
            </a:p>
          </p:txBody>
        </p:sp>
      </p:grpSp>
      <p:sp>
        <p:nvSpPr>
          <p:cNvPr id="45" name="矩形 20"/>
          <p:cNvSpPr>
            <a:spLocks noChangeArrowheads="1"/>
          </p:cNvSpPr>
          <p:nvPr/>
        </p:nvSpPr>
        <p:spPr bwMode="auto">
          <a:xfrm>
            <a:off x="3557174" y="896023"/>
            <a:ext cx="2047875" cy="282178"/>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zh-CN" altLang="en-US" b="1" dirty="0" smtClean="0">
                <a:solidFill>
                  <a:srgbClr val="0070C0"/>
                </a:solidFill>
                <a:latin typeface="微软雅黑" panose="020B0503020204020204" pitchFamily="34" charset="-122"/>
                <a:ea typeface="微软雅黑" panose="020B0503020204020204" pitchFamily="34" charset="-122"/>
              </a:rPr>
              <a:t>科技报告相关概述</a:t>
            </a:r>
            <a:endParaRPr lang="en-US" altLang="zh-CN" b="1" dirty="0">
              <a:solidFill>
                <a:srgbClr val="0070C0"/>
              </a:solidFill>
              <a:latin typeface="微软雅黑" panose="020B0503020204020204" pitchFamily="34" charset="-122"/>
              <a:ea typeface="微软雅黑" panose="020B0503020204020204" pitchFamily="34" charset="-122"/>
            </a:endParaRPr>
          </a:p>
        </p:txBody>
      </p:sp>
      <p:sp>
        <p:nvSpPr>
          <p:cNvPr id="46" name="TextBox 10"/>
          <p:cNvSpPr txBox="1">
            <a:spLocks noChangeArrowheads="1"/>
          </p:cNvSpPr>
          <p:nvPr/>
        </p:nvSpPr>
        <p:spPr bwMode="auto">
          <a:xfrm>
            <a:off x="3456748" y="1294987"/>
            <a:ext cx="360402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zh-CN" altLang="en-US" sz="1600" b="1" dirty="0" smtClean="0">
                <a:latin typeface="+mn-ea"/>
                <a:ea typeface="+mn-ea"/>
              </a:rPr>
              <a:t>内涵、特点、类型、作用等</a:t>
            </a:r>
            <a:endParaRPr lang="zh-CN" altLang="en-US" sz="1600" b="1" dirty="0">
              <a:latin typeface="+mn-ea"/>
              <a:ea typeface="+mn-ea"/>
            </a:endParaRPr>
          </a:p>
        </p:txBody>
      </p:sp>
      <p:sp>
        <p:nvSpPr>
          <p:cNvPr id="47" name="矩形 22"/>
          <p:cNvSpPr>
            <a:spLocks noChangeArrowheads="1"/>
          </p:cNvSpPr>
          <p:nvPr/>
        </p:nvSpPr>
        <p:spPr bwMode="auto">
          <a:xfrm>
            <a:off x="3586991" y="1647825"/>
            <a:ext cx="2047875" cy="283369"/>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zh-CN" altLang="en-US" b="1" dirty="0" smtClean="0">
                <a:solidFill>
                  <a:srgbClr val="0070C0"/>
                </a:solidFill>
                <a:latin typeface="微软雅黑" panose="020B0503020204020204" pitchFamily="34" charset="-122"/>
                <a:ea typeface="微软雅黑" panose="020B0503020204020204" pitchFamily="34" charset="-122"/>
              </a:rPr>
              <a:t>与其他文献的区别</a:t>
            </a:r>
            <a:endParaRPr lang="en-US" altLang="zh-CN" b="1" dirty="0">
              <a:solidFill>
                <a:srgbClr val="0070C0"/>
              </a:solidFill>
              <a:latin typeface="微软雅黑" panose="020B0503020204020204" pitchFamily="34" charset="-122"/>
              <a:ea typeface="微软雅黑" panose="020B0503020204020204" pitchFamily="34" charset="-122"/>
            </a:endParaRPr>
          </a:p>
        </p:txBody>
      </p:sp>
      <p:sp>
        <p:nvSpPr>
          <p:cNvPr id="49" name="矩形 24"/>
          <p:cNvSpPr>
            <a:spLocks noChangeArrowheads="1"/>
          </p:cNvSpPr>
          <p:nvPr/>
        </p:nvSpPr>
        <p:spPr bwMode="auto">
          <a:xfrm>
            <a:off x="3567112" y="2549666"/>
            <a:ext cx="2047875" cy="283369"/>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zh-CN" altLang="en-US" b="1" dirty="0" smtClean="0">
                <a:solidFill>
                  <a:srgbClr val="0070C0"/>
                </a:solidFill>
                <a:latin typeface="微软雅黑" panose="020B0503020204020204" pitchFamily="34" charset="-122"/>
                <a:ea typeface="微软雅黑" panose="020B0503020204020204" pitchFamily="34" charset="-122"/>
              </a:rPr>
              <a:t>美国经验</a:t>
            </a:r>
            <a:endParaRPr lang="en-US" altLang="zh-CN" b="1" dirty="0" smtClean="0">
              <a:solidFill>
                <a:srgbClr val="0070C0"/>
              </a:solidFill>
              <a:latin typeface="微软雅黑" panose="020B0503020204020204" pitchFamily="34" charset="-122"/>
              <a:ea typeface="微软雅黑" panose="020B0503020204020204" pitchFamily="34" charset="-122"/>
            </a:endParaRPr>
          </a:p>
        </p:txBody>
      </p:sp>
      <p:sp>
        <p:nvSpPr>
          <p:cNvPr id="50" name="TextBox 10"/>
          <p:cNvSpPr txBox="1">
            <a:spLocks noChangeArrowheads="1"/>
          </p:cNvSpPr>
          <p:nvPr/>
        </p:nvSpPr>
        <p:spPr bwMode="auto">
          <a:xfrm>
            <a:off x="3516990" y="3730752"/>
            <a:ext cx="505784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en-US" altLang="zh-CN" sz="1600" b="1" dirty="0" smtClean="0">
                <a:latin typeface="+mn-ea"/>
                <a:ea typeface="+mn-ea"/>
              </a:rPr>
              <a:t>GF</a:t>
            </a:r>
            <a:r>
              <a:rPr lang="zh-CN" altLang="en-US" sz="1600" b="1" dirty="0" smtClean="0">
                <a:latin typeface="+mn-ea"/>
                <a:ea typeface="+mn-ea"/>
              </a:rPr>
              <a:t>科技报告、存在问题、时间轴、</a:t>
            </a:r>
            <a:r>
              <a:rPr lang="en-US" altLang="zh-CN" sz="1600" b="1" dirty="0" smtClean="0">
                <a:latin typeface="+mn-ea"/>
                <a:ea typeface="+mn-ea"/>
              </a:rPr>
              <a:t>NSTRS、</a:t>
            </a:r>
            <a:r>
              <a:rPr lang="zh-CN" altLang="en-US" sz="1600" b="1" dirty="0" smtClean="0">
                <a:latin typeface="+mn-ea"/>
                <a:ea typeface="+mn-ea"/>
              </a:rPr>
              <a:t>兄弟省份</a:t>
            </a:r>
            <a:endParaRPr lang="zh-CN" altLang="en-US" sz="1600" b="1" dirty="0">
              <a:latin typeface="+mn-ea"/>
              <a:ea typeface="+mn-ea"/>
            </a:endParaRPr>
          </a:p>
        </p:txBody>
      </p:sp>
      <p:sp>
        <p:nvSpPr>
          <p:cNvPr id="51" name="矩形 24"/>
          <p:cNvSpPr>
            <a:spLocks noChangeArrowheads="1"/>
          </p:cNvSpPr>
          <p:nvPr/>
        </p:nvSpPr>
        <p:spPr bwMode="auto">
          <a:xfrm>
            <a:off x="3586992" y="3299138"/>
            <a:ext cx="2047875" cy="283369"/>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zh-CN" altLang="en-US" b="1" dirty="0" smtClean="0">
                <a:solidFill>
                  <a:srgbClr val="0070C0"/>
                </a:solidFill>
                <a:latin typeface="微软雅黑" panose="020B0503020204020204" pitchFamily="34" charset="-122"/>
                <a:ea typeface="微软雅黑" panose="020B0503020204020204" pitchFamily="34" charset="-122"/>
              </a:rPr>
              <a:t>我国相关情况</a:t>
            </a:r>
            <a:endParaRPr lang="en-US" altLang="zh-CN" b="1" dirty="0" smtClean="0">
              <a:solidFill>
                <a:srgbClr val="0070C0"/>
              </a:solidFill>
              <a:latin typeface="微软雅黑" panose="020B0503020204020204" pitchFamily="34" charset="-122"/>
              <a:ea typeface="微软雅黑" panose="020B0503020204020204" pitchFamily="34" charset="-122"/>
            </a:endParaRPr>
          </a:p>
        </p:txBody>
      </p:sp>
      <p:sp>
        <p:nvSpPr>
          <p:cNvPr id="52" name="TextBox 10"/>
          <p:cNvSpPr txBox="1">
            <a:spLocks noChangeArrowheads="1"/>
          </p:cNvSpPr>
          <p:nvPr/>
        </p:nvSpPr>
        <p:spPr bwMode="auto">
          <a:xfrm>
            <a:off x="3496505" y="4494421"/>
            <a:ext cx="360402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zh-CN" altLang="en-US" sz="1600" b="1" dirty="0" smtClean="0">
                <a:latin typeface="+mn-ea"/>
                <a:ea typeface="+mn-ea"/>
              </a:rPr>
              <a:t>山西科技报告服务系统、强制呈交、</a:t>
            </a:r>
            <a:r>
              <a:rPr lang="zh-CN" altLang="en-US" sz="1600" b="1" dirty="0" smtClean="0">
                <a:latin typeface="+mn-ea"/>
              </a:rPr>
              <a:t>文责自负、</a:t>
            </a:r>
            <a:r>
              <a:rPr lang="zh-CN" altLang="en-US" sz="1600" b="1" dirty="0" smtClean="0">
                <a:latin typeface="+mn-ea"/>
                <a:ea typeface="+mn-ea"/>
              </a:rPr>
              <a:t>收录证书</a:t>
            </a:r>
            <a:endParaRPr lang="zh-CN" altLang="en-US" sz="1600" b="1" dirty="0">
              <a:latin typeface="+mn-ea"/>
              <a:ea typeface="+mn-ea"/>
            </a:endParaRPr>
          </a:p>
        </p:txBody>
      </p:sp>
      <p:grpSp>
        <p:nvGrpSpPr>
          <p:cNvPr id="26" name="组合 25"/>
          <p:cNvGrpSpPr/>
          <p:nvPr/>
        </p:nvGrpSpPr>
        <p:grpSpPr>
          <a:xfrm>
            <a:off x="286528" y="1769014"/>
            <a:ext cx="1589862" cy="1589862"/>
            <a:chOff x="3908940" y="2243942"/>
            <a:chExt cx="1589862" cy="1589862"/>
          </a:xfrm>
        </p:grpSpPr>
        <p:sp>
          <p:nvSpPr>
            <p:cNvPr id="27" name="椭圆 26"/>
            <p:cNvSpPr/>
            <p:nvPr/>
          </p:nvSpPr>
          <p:spPr>
            <a:xfrm>
              <a:off x="3908940" y="2243942"/>
              <a:ext cx="1589862" cy="1589862"/>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8" name="文本框 15"/>
            <p:cNvSpPr txBox="1">
              <a:spLocks noChangeArrowheads="1"/>
            </p:cNvSpPr>
            <p:nvPr/>
          </p:nvSpPr>
          <p:spPr bwMode="auto">
            <a:xfrm>
              <a:off x="4298445" y="2842369"/>
              <a:ext cx="697627" cy="400110"/>
            </a:xfrm>
            <a:prstGeom prst="rect">
              <a:avLst/>
            </a:prstGeom>
            <a:noFill/>
            <a:ln w="9525">
              <a:noFill/>
              <a:miter lim="800000"/>
              <a:headEnd/>
              <a:tailEnd/>
            </a:ln>
          </p:spPr>
          <p:txBody>
            <a:bodyPr wrap="none">
              <a:spAutoFit/>
            </a:bodyPr>
            <a:lstStyle/>
            <a:p>
              <a:r>
                <a:rPr lang="zh-CN" altLang="en-US" sz="2000" dirty="0" smtClean="0">
                  <a:solidFill>
                    <a:srgbClr val="0070C0"/>
                  </a:solidFill>
                  <a:latin typeface="微软雅黑" pitchFamily="34" charset="-122"/>
                  <a:ea typeface="微软雅黑" pitchFamily="34" charset="-122"/>
                </a:rPr>
                <a:t>小结</a:t>
              </a:r>
              <a:endParaRPr lang="zh-CN" altLang="en-US" sz="2000" dirty="0">
                <a:solidFill>
                  <a:srgbClr val="0070C0"/>
                </a:solidFill>
                <a:latin typeface="微软雅黑" pitchFamily="34" charset="-122"/>
                <a:ea typeface="微软雅黑" pitchFamily="34" charset="-122"/>
              </a:endParaRPr>
            </a:p>
          </p:txBody>
        </p:sp>
      </p:grpSp>
      <p:sp>
        <p:nvSpPr>
          <p:cNvPr id="29" name="泪滴形 12"/>
          <p:cNvSpPr>
            <a:spLocks/>
          </p:cNvSpPr>
          <p:nvPr/>
        </p:nvSpPr>
        <p:spPr bwMode="auto">
          <a:xfrm rot="2700000">
            <a:off x="2127103" y="3777882"/>
            <a:ext cx="699423"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35" name="文本框 19"/>
          <p:cNvSpPr txBox="1">
            <a:spLocks noChangeArrowheads="1"/>
          </p:cNvSpPr>
          <p:nvPr/>
        </p:nvSpPr>
        <p:spPr bwMode="auto">
          <a:xfrm>
            <a:off x="2219076" y="4025151"/>
            <a:ext cx="65726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dirty="0" smtClean="0">
                <a:solidFill>
                  <a:srgbClr val="0070C0"/>
                </a:solidFill>
                <a:latin typeface="微软雅黑" panose="020B0503020204020204" pitchFamily="34" charset="-122"/>
                <a:ea typeface="微软雅黑" panose="020B0503020204020204" pitchFamily="34" charset="-122"/>
              </a:rPr>
              <a:t>05</a:t>
            </a:r>
            <a:endParaRPr lang="zh-CN" altLang="en-US" sz="2200" dirty="0">
              <a:solidFill>
                <a:srgbClr val="0070C0"/>
              </a:solidFill>
              <a:latin typeface="微软雅黑" panose="020B0503020204020204" pitchFamily="34" charset="-122"/>
              <a:ea typeface="微软雅黑" panose="020B0503020204020204" pitchFamily="34" charset="-122"/>
            </a:endParaRPr>
          </a:p>
        </p:txBody>
      </p:sp>
      <p:sp>
        <p:nvSpPr>
          <p:cNvPr id="57" name="椭圆 16"/>
          <p:cNvSpPr>
            <a:spLocks noChangeArrowheads="1"/>
          </p:cNvSpPr>
          <p:nvPr/>
        </p:nvSpPr>
        <p:spPr bwMode="auto">
          <a:xfrm>
            <a:off x="3265160" y="3371412"/>
            <a:ext cx="96440" cy="103841"/>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58" name="椭圆 16"/>
          <p:cNvSpPr>
            <a:spLocks noChangeArrowheads="1"/>
          </p:cNvSpPr>
          <p:nvPr/>
        </p:nvSpPr>
        <p:spPr bwMode="auto">
          <a:xfrm>
            <a:off x="3228716" y="4110221"/>
            <a:ext cx="96440" cy="103841"/>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59" name="椭圆 16"/>
          <p:cNvSpPr>
            <a:spLocks noChangeArrowheads="1"/>
          </p:cNvSpPr>
          <p:nvPr/>
        </p:nvSpPr>
        <p:spPr bwMode="auto">
          <a:xfrm>
            <a:off x="3238656" y="2609412"/>
            <a:ext cx="96440" cy="103841"/>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60" name="椭圆 16"/>
          <p:cNvSpPr>
            <a:spLocks noChangeArrowheads="1"/>
          </p:cNvSpPr>
          <p:nvPr/>
        </p:nvSpPr>
        <p:spPr bwMode="auto">
          <a:xfrm>
            <a:off x="3248595" y="1873916"/>
            <a:ext cx="96440" cy="103841"/>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61" name="椭圆 16"/>
          <p:cNvSpPr>
            <a:spLocks noChangeArrowheads="1"/>
          </p:cNvSpPr>
          <p:nvPr/>
        </p:nvSpPr>
        <p:spPr bwMode="auto">
          <a:xfrm>
            <a:off x="3278412" y="1108603"/>
            <a:ext cx="96440" cy="103841"/>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62" name="矩形 61"/>
          <p:cNvSpPr/>
          <p:nvPr/>
        </p:nvSpPr>
        <p:spPr>
          <a:xfrm>
            <a:off x="3507903" y="2104568"/>
            <a:ext cx="4936300" cy="338554"/>
          </a:xfrm>
          <a:prstGeom prst="rect">
            <a:avLst/>
          </a:prstGeom>
        </p:spPr>
        <p:txBody>
          <a:bodyPr wrap="square">
            <a:spAutoFit/>
          </a:bodyPr>
          <a:lstStyle/>
          <a:p>
            <a:pPr>
              <a:defRPr/>
            </a:pPr>
            <a:r>
              <a:rPr lang="zh-CN" altLang="en-US" sz="1600" b="1" dirty="0" smtClean="0">
                <a:latin typeface="+mn-ea"/>
              </a:rPr>
              <a:t>科研档案、科技论文、可行性研究报告、结题报告</a:t>
            </a:r>
            <a:endParaRPr lang="zh-CN" altLang="en-US" sz="1600" b="1" dirty="0">
              <a:latin typeface="+mn-ea"/>
            </a:endParaRPr>
          </a:p>
        </p:txBody>
      </p:sp>
      <p:sp>
        <p:nvSpPr>
          <p:cNvPr id="63" name="矩形 62"/>
          <p:cNvSpPr/>
          <p:nvPr/>
        </p:nvSpPr>
        <p:spPr>
          <a:xfrm>
            <a:off x="3539996" y="2884041"/>
            <a:ext cx="2459328" cy="338554"/>
          </a:xfrm>
          <a:prstGeom prst="rect">
            <a:avLst/>
          </a:prstGeom>
        </p:spPr>
        <p:txBody>
          <a:bodyPr wrap="none">
            <a:spAutoFit/>
          </a:bodyPr>
          <a:lstStyle/>
          <a:p>
            <a:pPr>
              <a:defRPr/>
            </a:pPr>
            <a:r>
              <a:rPr lang="zh-CN" altLang="en-US" sz="1600" b="1" dirty="0" smtClean="0">
                <a:latin typeface="+mn-ea"/>
              </a:rPr>
              <a:t>三级管理体系、四大报告</a:t>
            </a:r>
            <a:endParaRPr lang="zh-CN" altLang="en-US" sz="1600" b="1" dirty="0">
              <a:latin typeface="+mn-ea"/>
            </a:endParaRPr>
          </a:p>
        </p:txBody>
      </p:sp>
      <p:sp>
        <p:nvSpPr>
          <p:cNvPr id="64" name="矩形 24"/>
          <p:cNvSpPr>
            <a:spLocks noChangeArrowheads="1"/>
          </p:cNvSpPr>
          <p:nvPr/>
        </p:nvSpPr>
        <p:spPr bwMode="auto">
          <a:xfrm>
            <a:off x="3600246" y="4157217"/>
            <a:ext cx="2047875" cy="283369"/>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zh-CN" altLang="en-US" b="1" dirty="0" smtClean="0">
                <a:solidFill>
                  <a:srgbClr val="0070C0"/>
                </a:solidFill>
                <a:latin typeface="微软雅黑" panose="020B0503020204020204" pitchFamily="34" charset="-122"/>
                <a:ea typeface="微软雅黑" panose="020B0503020204020204" pitchFamily="34" charset="-122"/>
              </a:rPr>
              <a:t>我省情况</a:t>
            </a:r>
            <a:endParaRPr lang="en-US" altLang="zh-CN" b="1" dirty="0" smtClean="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1658445963"/>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059972" y="1153828"/>
            <a:ext cx="2715343" cy="271499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lvl="0" algn="ctr"/>
            <a:r>
              <a:rPr lang="en-US" altLang="zh-CN" sz="4800" dirty="0">
                <a:ln w="12700">
                  <a:noFill/>
                </a:ln>
                <a:solidFill>
                  <a:srgbClr val="0070C0"/>
                </a:solidFill>
                <a:latin typeface="Impact" panose="020B0806030902050204" pitchFamily="34" charset="0"/>
                <a:ea typeface="微软雅黑" pitchFamily="34" charset="-122"/>
              </a:rPr>
              <a:t>Part</a:t>
            </a:r>
            <a:r>
              <a:rPr lang="en-US" altLang="zh-CN" sz="4800" dirty="0">
                <a:ln w="12700">
                  <a:noFill/>
                </a:ln>
                <a:solidFill>
                  <a:srgbClr val="0070C0"/>
                </a:solidFill>
                <a:latin typeface="Helvetica Neue Condensed" pitchFamily="50" charset="0"/>
                <a:ea typeface="微软雅黑" pitchFamily="34" charset="-122"/>
              </a:rPr>
              <a:t> </a:t>
            </a:r>
            <a:r>
              <a:rPr lang="en-US" altLang="zh-CN" sz="4800" dirty="0">
                <a:ln w="12700">
                  <a:noFill/>
                </a:ln>
                <a:solidFill>
                  <a:srgbClr val="0070C0"/>
                </a:solidFill>
                <a:latin typeface="Impact" panose="020B0806030902050204" pitchFamily="34" charset="0"/>
                <a:ea typeface="微软雅黑" pitchFamily="34" charset="-122"/>
              </a:rPr>
              <a:t>2</a:t>
            </a:r>
            <a:endParaRPr lang="zh-CN" altLang="en-US" sz="4800" dirty="0">
              <a:ln w="12700">
                <a:noFill/>
              </a:ln>
              <a:solidFill>
                <a:srgbClr val="0070C0"/>
              </a:solidFill>
              <a:latin typeface="Impact" panose="020B0806030902050204" pitchFamily="34" charset="0"/>
              <a:ea typeface="微软雅黑" pitchFamily="34" charset="-122"/>
            </a:endParaRPr>
          </a:p>
        </p:txBody>
      </p:sp>
      <p:sp>
        <p:nvSpPr>
          <p:cNvPr id="12" name="Freeform 6"/>
          <p:cNvSpPr>
            <a:spLocks/>
          </p:cNvSpPr>
          <p:nvPr/>
        </p:nvSpPr>
        <p:spPr bwMode="auto">
          <a:xfrm>
            <a:off x="1751251" y="1354932"/>
            <a:ext cx="2021944" cy="25134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0070C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3" name="Freeform 7"/>
          <p:cNvSpPr>
            <a:spLocks/>
          </p:cNvSpPr>
          <p:nvPr/>
        </p:nvSpPr>
        <p:spPr bwMode="auto">
          <a:xfrm>
            <a:off x="1079651" y="1175148"/>
            <a:ext cx="2018372" cy="2512219"/>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0070C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4" name="Line 8"/>
          <p:cNvSpPr>
            <a:spLocks noChangeShapeType="1"/>
          </p:cNvSpPr>
          <p:nvPr/>
        </p:nvSpPr>
        <p:spPr bwMode="auto">
          <a:xfrm flipH="1" flipV="1">
            <a:off x="839113" y="2382"/>
            <a:ext cx="2263673" cy="1354931"/>
          </a:xfrm>
          <a:prstGeom prst="line">
            <a:avLst/>
          </a:prstGeom>
          <a:noFill/>
          <a:ln w="2" cap="flat">
            <a:solidFill>
              <a:srgbClr val="0070C0"/>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5" name="Line 9"/>
          <p:cNvSpPr>
            <a:spLocks noChangeShapeType="1"/>
          </p:cNvSpPr>
          <p:nvPr/>
        </p:nvSpPr>
        <p:spPr bwMode="auto">
          <a:xfrm flipH="1" flipV="1">
            <a:off x="1745297" y="3682604"/>
            <a:ext cx="2442290" cy="1469231"/>
          </a:xfrm>
          <a:prstGeom prst="line">
            <a:avLst/>
          </a:prstGeom>
          <a:noFill/>
          <a:ln w="2" cap="flat">
            <a:solidFill>
              <a:srgbClr val="0070C0"/>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6" name="TextBox 1"/>
          <p:cNvSpPr txBox="1"/>
          <p:nvPr/>
        </p:nvSpPr>
        <p:spPr>
          <a:xfrm>
            <a:off x="4743633" y="1323846"/>
            <a:ext cx="3647152" cy="1040285"/>
          </a:xfrm>
          <a:prstGeom prst="rect">
            <a:avLst/>
          </a:prstGeom>
          <a:noFill/>
        </p:spPr>
        <p:txBody>
          <a:bodyPr wrap="square" rtlCol="0">
            <a:spAutoFit/>
          </a:bodyPr>
          <a:lstStyle/>
          <a:p>
            <a:pPr algn="ctr">
              <a:defRPr/>
            </a:pPr>
            <a:endParaRPr lang="en-US" altLang="zh-CN" sz="2000" spc="300" dirty="0" smtClean="0">
              <a:effectLst>
                <a:outerShdw blurRad="38100" dist="38100" dir="2700000" algn="tl">
                  <a:srgbClr val="000000">
                    <a:alpha val="43137"/>
                  </a:srgbClr>
                </a:outerShdw>
              </a:effectLst>
              <a:latin typeface="微软雅黑" pitchFamily="34" charset="-122"/>
              <a:ea typeface="微软雅黑" pitchFamily="34" charset="-122"/>
            </a:endParaRPr>
          </a:p>
          <a:p>
            <a:pPr algn="ctr" defTabSz="889000">
              <a:lnSpc>
                <a:spcPct val="90000"/>
              </a:lnSpc>
              <a:defRPr/>
            </a:pPr>
            <a:r>
              <a:rPr lang="zh-CN" altLang="en-US" sz="2400" spc="600" dirty="0" smtClean="0">
                <a:effectLst>
                  <a:outerShdw blurRad="38100" dist="38100" dir="2700000" algn="tl">
                    <a:srgbClr val="000000">
                      <a:alpha val="43137"/>
                    </a:srgbClr>
                  </a:outerShdw>
                </a:effectLst>
                <a:latin typeface="微软雅黑" pitchFamily="34" charset="-122"/>
                <a:ea typeface="微软雅黑" pitchFamily="34" charset="-122"/>
              </a:rPr>
              <a:t>科技报告撰写与审核</a:t>
            </a:r>
          </a:p>
          <a:p>
            <a:pPr algn="ctr">
              <a:defRPr/>
            </a:pPr>
            <a:endParaRPr lang="en-US" altLang="zh-CN" sz="2000" spc="300" dirty="0">
              <a:effectLst>
                <a:outerShdw blurRad="38100" dist="38100" dir="2700000" algn="tl">
                  <a:srgbClr val="000000">
                    <a:alpha val="43137"/>
                  </a:srgbClr>
                </a:outerShdw>
              </a:effectLst>
              <a:latin typeface="微软雅黑" pitchFamily="34" charset="-122"/>
              <a:ea typeface="微软雅黑" pitchFamily="34" charset="-122"/>
            </a:endParaRPr>
          </a:p>
        </p:txBody>
      </p:sp>
      <p:cxnSp>
        <p:nvCxnSpPr>
          <p:cNvPr id="17" name="直接连接符 16"/>
          <p:cNvCxnSpPr/>
          <p:nvPr/>
        </p:nvCxnSpPr>
        <p:spPr>
          <a:xfrm flipV="1">
            <a:off x="4574775" y="1275606"/>
            <a:ext cx="0" cy="2808312"/>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26001" y="2167467"/>
            <a:ext cx="3462866" cy="1323439"/>
          </a:xfrm>
          <a:prstGeom prst="rect">
            <a:avLst/>
          </a:prstGeom>
          <a:noFill/>
        </p:spPr>
        <p:txBody>
          <a:bodyPr wrap="square" rtlCol="0">
            <a:spAutoFit/>
          </a:bodyPr>
          <a:lstStyle/>
          <a:p>
            <a:pPr algn="ctr"/>
            <a:endParaRPr lang="en-US" altLang="zh-CN" sz="2000" dirty="0" smtClean="0">
              <a:latin typeface="隶书" pitchFamily="49" charset="-122"/>
              <a:ea typeface="隶书" pitchFamily="49" charset="-122"/>
            </a:endParaRPr>
          </a:p>
          <a:p>
            <a:pPr algn="ctr"/>
            <a:r>
              <a:rPr lang="zh-CN" altLang="en-US" sz="2000" dirty="0" smtClean="0">
                <a:latin typeface="隶书" pitchFamily="49" charset="-122"/>
                <a:ea typeface="隶书" pitchFamily="49" charset="-122"/>
              </a:rPr>
              <a:t>科 技 报 告 撰 写</a:t>
            </a:r>
            <a:endParaRPr lang="en-US" altLang="zh-CN" sz="2000" dirty="0" smtClean="0">
              <a:latin typeface="隶书" pitchFamily="49" charset="-122"/>
              <a:ea typeface="隶书" pitchFamily="49" charset="-122"/>
            </a:endParaRPr>
          </a:p>
          <a:p>
            <a:pPr algn="ctr"/>
            <a:endParaRPr lang="en-US" altLang="zh-CN" sz="2000" dirty="0" smtClean="0">
              <a:latin typeface="隶书" pitchFamily="49" charset="-122"/>
              <a:ea typeface="隶书" pitchFamily="49" charset="-122"/>
            </a:endParaRPr>
          </a:p>
          <a:p>
            <a:pPr algn="ctr"/>
            <a:r>
              <a:rPr lang="zh-CN" altLang="en-US" sz="2000" dirty="0" smtClean="0">
                <a:latin typeface="隶书" pitchFamily="49" charset="-122"/>
                <a:ea typeface="隶书" pitchFamily="49" charset="-122"/>
              </a:rPr>
              <a:t>科 技 报 告 审 核</a:t>
            </a:r>
            <a:endParaRPr lang="zh-CN" altLang="en-US" sz="2000" dirty="0">
              <a:latin typeface="隶书" pitchFamily="49" charset="-122"/>
              <a:ea typeface="隶书" pitchFamily="49" charset="-122"/>
            </a:endParaRPr>
          </a:p>
        </p:txBody>
      </p:sp>
    </p:spTree>
    <p:extLst>
      <p:ext uri="{BB962C8B-B14F-4D97-AF65-F5344CB8AC3E}">
        <p14:creationId xmlns:p14="http://schemas.microsoft.com/office/powerpoint/2010/main" xmlns="" val="32040949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xit" presetSubtype="4" fill="hold" grpId="1" nodeType="withEffect">
                                  <p:stCondLst>
                                    <p:cond delay="30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22" presetClass="exit" presetSubtype="1" fill="hold" grpId="1" nodeType="withEffect">
                                  <p:stCondLst>
                                    <p:cond delay="300"/>
                                  </p:stCondLst>
                                  <p:childTnLst>
                                    <p:animEffect transition="out" filter="wipe(up)">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ntr" presetSubtype="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4"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xit" presetSubtype="1" fill="hold" grpId="1" nodeType="withEffect">
                                  <p:stCondLst>
                                    <p:cond delay="800"/>
                                  </p:stCondLst>
                                  <p:childTnLst>
                                    <p:animEffect transition="out" filter="wipe(up)">
                                      <p:cBhvr>
                                        <p:cTn id="27" dur="400"/>
                                        <p:tgtEl>
                                          <p:spTgt spid="12"/>
                                        </p:tgtEl>
                                      </p:cBhvr>
                                    </p:animEffect>
                                    <p:set>
                                      <p:cBhvr>
                                        <p:cTn id="28" dur="1" fill="hold">
                                          <p:stCondLst>
                                            <p:cond delay="399"/>
                                          </p:stCondLst>
                                        </p:cTn>
                                        <p:tgtEl>
                                          <p:spTgt spid="12"/>
                                        </p:tgtEl>
                                        <p:attrNameLst>
                                          <p:attrName>style.visibility</p:attrName>
                                        </p:attrNameLst>
                                      </p:cBhvr>
                                      <p:to>
                                        <p:strVal val="hidden"/>
                                      </p:to>
                                    </p:set>
                                  </p:childTnLst>
                                </p:cTn>
                              </p:par>
                              <p:par>
                                <p:cTn id="29" presetID="22" presetClass="exit" presetSubtype="4" fill="hold" grpId="1" nodeType="withEffect">
                                  <p:stCondLst>
                                    <p:cond delay="800"/>
                                  </p:stCondLst>
                                  <p:childTnLst>
                                    <p:animEffect transition="out" filter="wipe(down)">
                                      <p:cBhvr>
                                        <p:cTn id="30" dur="400"/>
                                        <p:tgtEl>
                                          <p:spTgt spid="13"/>
                                        </p:tgtEl>
                                      </p:cBhvr>
                                    </p:animEffect>
                                    <p:set>
                                      <p:cBhvr>
                                        <p:cTn id="31" dur="1" fill="hold">
                                          <p:stCondLst>
                                            <p:cond delay="399"/>
                                          </p:stCondLst>
                                        </p:cTn>
                                        <p:tgtEl>
                                          <p:spTgt spid="13"/>
                                        </p:tgtEl>
                                        <p:attrNameLst>
                                          <p:attrName>style.visibility</p:attrName>
                                        </p:attrNameLst>
                                      </p:cBhvr>
                                      <p:to>
                                        <p:strVal val="hidden"/>
                                      </p:to>
                                    </p:set>
                                  </p:childTnLst>
                                </p:cTn>
                              </p:par>
                            </p:childTnLst>
                          </p:cTn>
                        </p:par>
                        <p:par>
                          <p:cTn id="32" fill="hold">
                            <p:stCondLst>
                              <p:cond delay="1300"/>
                            </p:stCondLst>
                            <p:childTnLst>
                              <p:par>
                                <p:cTn id="33" presetID="2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ppt_x</p:attrName>
                                        </p:attrNameLst>
                                      </p:cBhvr>
                                      <p:tavLst>
                                        <p:tav tm="0">
                                          <p:val>
                                            <p:strVal val="#ppt_x-#ppt_w*1.125000"/>
                                          </p:val>
                                        </p:tav>
                                        <p:tav tm="100000">
                                          <p:val>
                                            <p:strVal val="#ppt_x"/>
                                          </p:val>
                                        </p:tav>
                                      </p:tavLst>
                                    </p:anim>
                                    <p:animEffect transition="in" filter="wipe(righ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a:grpSpLocks/>
          </p:cNvGrpSpPr>
          <p:nvPr/>
        </p:nvGrpSpPr>
        <p:grpSpPr bwMode="auto">
          <a:xfrm>
            <a:off x="1986116" y="883075"/>
            <a:ext cx="4314723" cy="168976"/>
            <a:chOff x="0" y="0"/>
            <a:chExt cx="3580582" cy="158874"/>
          </a:xfrm>
        </p:grpSpPr>
        <p:grpSp>
          <p:nvGrpSpPr>
            <p:cNvPr id="3" name="组合 61"/>
            <p:cNvGrpSpPr>
              <a:grpSpLocks/>
            </p:cNvGrpSpPr>
            <p:nvPr/>
          </p:nvGrpSpPr>
          <p:grpSpPr bwMode="auto">
            <a:xfrm>
              <a:off x="0" y="0"/>
              <a:ext cx="792088" cy="158874"/>
              <a:chOff x="0" y="0"/>
              <a:chExt cx="792088" cy="158874"/>
            </a:xfrm>
          </p:grpSpPr>
          <p:sp>
            <p:nvSpPr>
              <p:cNvPr id="12" name="直接连接符 70"/>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3" name="直接连接符 71"/>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4" name="直接连接符 72"/>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grpSp>
        <p:grpSp>
          <p:nvGrpSpPr>
            <p:cNvPr id="4" name="组合 62"/>
            <p:cNvGrpSpPr>
              <a:grpSpLocks/>
            </p:cNvGrpSpPr>
            <p:nvPr/>
          </p:nvGrpSpPr>
          <p:grpSpPr bwMode="auto">
            <a:xfrm rot="10800000">
              <a:off x="2788494" y="0"/>
              <a:ext cx="792088" cy="158874"/>
              <a:chOff x="0" y="0"/>
              <a:chExt cx="792088" cy="158874"/>
            </a:xfrm>
          </p:grpSpPr>
          <p:sp>
            <p:nvSpPr>
              <p:cNvPr id="9" name="直接连接符 67"/>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0" name="直接连接符 68"/>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1" name="直接连接符 69"/>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grpSp>
      </p:grpSp>
      <p:sp>
        <p:nvSpPr>
          <p:cNvPr id="16" name="矩形 15"/>
          <p:cNvSpPr/>
          <p:nvPr/>
        </p:nvSpPr>
        <p:spPr>
          <a:xfrm>
            <a:off x="2508164" y="198508"/>
            <a:ext cx="3262433" cy="424732"/>
          </a:xfrm>
          <a:prstGeom prst="rect">
            <a:avLst/>
          </a:prstGeom>
        </p:spPr>
        <p:txBody>
          <a:bodyPr wrap="none">
            <a:spAutoFit/>
          </a:bodyPr>
          <a:lstStyle/>
          <a:p>
            <a:pPr algn="ctr" defTabSz="889000">
              <a:lnSpc>
                <a:spcPct val="90000"/>
              </a:lnSpc>
              <a:defRPr/>
            </a:pPr>
            <a:r>
              <a:rPr lang="zh-CN" altLang="en-US" sz="2400" spc="600" dirty="0" smtClean="0">
                <a:effectLst>
                  <a:outerShdw blurRad="38100" dist="38100" dir="2700000" algn="tl">
                    <a:srgbClr val="000000">
                      <a:alpha val="43137"/>
                    </a:srgbClr>
                  </a:outerShdw>
                </a:effectLst>
                <a:latin typeface="微软雅黑" pitchFamily="34" charset="-122"/>
                <a:ea typeface="微软雅黑" pitchFamily="34" charset="-122"/>
              </a:rPr>
              <a:t>一、科技报告撰写</a:t>
            </a:r>
          </a:p>
        </p:txBody>
      </p:sp>
      <p:sp>
        <p:nvSpPr>
          <p:cNvPr id="17" name="矩形 16"/>
          <p:cNvSpPr/>
          <p:nvPr/>
        </p:nvSpPr>
        <p:spPr>
          <a:xfrm>
            <a:off x="3153214" y="804092"/>
            <a:ext cx="2031325" cy="369332"/>
          </a:xfrm>
          <a:prstGeom prst="rect">
            <a:avLst/>
          </a:prstGeom>
        </p:spPr>
        <p:txBody>
          <a:bodyPr wrap="none">
            <a:spAutoFit/>
          </a:bodyPr>
          <a:lstStyle/>
          <a:p>
            <a:pPr>
              <a:defRPr/>
            </a:pPr>
            <a:r>
              <a:rPr lang="zh-CN" altLang="en-US" dirty="0" smtClean="0">
                <a:latin typeface="微软雅黑" pitchFamily="34" charset="-122"/>
                <a:ea typeface="微软雅黑" pitchFamily="34" charset="-122"/>
                <a:cs typeface="+mn-ea"/>
              </a:rPr>
              <a:t>科技报告编写标准</a:t>
            </a:r>
            <a:endParaRPr lang="zh-CN" altLang="en-US" dirty="0">
              <a:latin typeface="微软雅黑" pitchFamily="34" charset="-122"/>
              <a:ea typeface="微软雅黑" pitchFamily="34" charset="-122"/>
              <a:cs typeface="+mn-ea"/>
            </a:endParaRPr>
          </a:p>
        </p:txBody>
      </p:sp>
      <p:sp>
        <p:nvSpPr>
          <p:cNvPr id="18" name="内容占位符 2"/>
          <p:cNvSpPr txBox="1">
            <a:spLocks noChangeArrowheads="1"/>
          </p:cNvSpPr>
          <p:nvPr/>
        </p:nvSpPr>
        <p:spPr>
          <a:xfrm>
            <a:off x="0" y="1357304"/>
            <a:ext cx="8501063" cy="3482975"/>
          </a:xfrm>
          <a:prstGeom prst="rect">
            <a:avLst/>
          </a:prstGeom>
        </p:spPr>
        <p:txBody>
          <a:bodyPr/>
          <a:lstStyle/>
          <a:p>
            <a:pPr marL="742950" marR="0" lvl="1" indent="-285750" algn="l" defTabSz="914400" rtl="0" eaLnBrk="1" fontAlgn="auto" latinLnBrk="0" hangingPunct="1">
              <a:lnSpc>
                <a:spcPct val="130000"/>
              </a:lnSpc>
              <a:spcBef>
                <a:spcPct val="0"/>
              </a:spcBef>
              <a:spcAft>
                <a:spcPts val="0"/>
              </a:spcAft>
              <a:buClrTx/>
              <a:buSzTx/>
              <a:buFont typeface="Wingdings" pitchFamily="2" charset="2"/>
              <a:buChar char="p"/>
              <a:tabLst/>
              <a:defRPr/>
            </a:pPr>
            <a:r>
              <a:rPr kumimoji="0" lang="zh-CN" altLang="en-US"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国外相关标准</a:t>
            </a:r>
            <a:endParaRPr kumimoji="0" lang="en-US"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endParaRPr>
          </a:p>
          <a:p>
            <a:pPr marL="1143000" marR="0" lvl="2" indent="-228600" algn="l" defTabSz="914400" rtl="0" eaLnBrk="1" fontAlgn="auto" latinLnBrk="0" hangingPunct="1">
              <a:lnSpc>
                <a:spcPct val="130000"/>
              </a:lnSpc>
              <a:spcBef>
                <a:spcPct val="0"/>
              </a:spcBef>
              <a:spcAft>
                <a:spcPts val="0"/>
              </a:spcAft>
              <a:buClr>
                <a:srgbClr val="9BBB59"/>
              </a:buClr>
              <a:buSzTx/>
              <a:buFont typeface="Wingdings" pitchFamily="2" charset="2"/>
              <a:buChar char="Ø"/>
              <a:tabLst/>
              <a:defRPr/>
            </a:pPr>
            <a:r>
              <a:rPr kumimoji="0" lang="en-US" altLang="zh-CN"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ANSI/NISO Z39.23-1997:</a:t>
            </a:r>
            <a:r>
              <a:rPr kumimoji="0" lang="zh-CN" altLang="en-US"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  </a:t>
            </a:r>
            <a:r>
              <a:rPr kumimoji="0" lang="en-US" altLang="zh-CN"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Standard Technical</a:t>
            </a:r>
            <a:r>
              <a:rPr kumimoji="0" lang="zh-CN" altLang="en-US"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 </a:t>
            </a:r>
            <a:r>
              <a:rPr kumimoji="0" lang="en-US" altLang="zh-CN"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Report Number Format</a:t>
            </a:r>
            <a:r>
              <a:rPr kumimoji="0" lang="zh-CN" altLang="en-US"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 </a:t>
            </a:r>
            <a:r>
              <a:rPr kumimoji="0" lang="en-US" altLang="zh-CN"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and Creation</a:t>
            </a:r>
          </a:p>
          <a:p>
            <a:pPr marL="1143000" marR="0" lvl="2" indent="-228600" algn="l" defTabSz="914400" rtl="0" eaLnBrk="1" fontAlgn="auto" latinLnBrk="0" hangingPunct="1">
              <a:lnSpc>
                <a:spcPct val="130000"/>
              </a:lnSpc>
              <a:spcBef>
                <a:spcPct val="0"/>
              </a:spcBef>
              <a:spcAft>
                <a:spcPts val="0"/>
              </a:spcAft>
              <a:buClr>
                <a:srgbClr val="9BBB59"/>
              </a:buClr>
              <a:buSzTx/>
              <a:buFont typeface="Wingdings" pitchFamily="2" charset="2"/>
              <a:buChar char="Ø"/>
              <a:tabLst/>
              <a:defRPr/>
            </a:pPr>
            <a:r>
              <a:rPr kumimoji="0" lang="en-US" altLang="zh-CN"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ANSI/NISO Z39.18-2005</a:t>
            </a:r>
            <a:r>
              <a:rPr kumimoji="0" lang="zh-CN" altLang="en-US"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a:t>
            </a:r>
            <a:r>
              <a:rPr kumimoji="0" lang="en-US" altLang="zh-CN"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Scientific and Technical Reports–Preparation Presentation and Preservation</a:t>
            </a:r>
          </a:p>
          <a:p>
            <a:pPr marL="742950" marR="0" lvl="1" indent="-285750" algn="l" defTabSz="914400" rtl="0" eaLnBrk="1" fontAlgn="auto" latinLnBrk="0" hangingPunct="1">
              <a:lnSpc>
                <a:spcPct val="130000"/>
              </a:lnSpc>
              <a:spcBef>
                <a:spcPct val="0"/>
              </a:spcBef>
              <a:spcAft>
                <a:spcPts val="0"/>
              </a:spcAft>
              <a:buClrTx/>
              <a:buSzTx/>
              <a:buFont typeface="Wingdings" pitchFamily="2" charset="2"/>
              <a:buChar char="p"/>
              <a:tabLst/>
              <a:defRPr/>
            </a:pPr>
            <a:r>
              <a:rPr kumimoji="0" lang="zh-CN" altLang="en-US"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国家标准</a:t>
            </a:r>
            <a:endParaRPr kumimoji="0" lang="en-US" altLang="en-US"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endParaRPr>
          </a:p>
          <a:p>
            <a:pPr marL="1143000" lvl="2" indent="-228600">
              <a:lnSpc>
                <a:spcPct val="130000"/>
              </a:lnSpc>
              <a:spcBef>
                <a:spcPct val="0"/>
              </a:spcBef>
              <a:buClr>
                <a:srgbClr val="9BBB59"/>
              </a:buClr>
              <a:buFont typeface="Wingdings" pitchFamily="2" charset="2"/>
              <a:buChar char="Ø"/>
              <a:defRPr/>
            </a:pPr>
            <a:r>
              <a:rPr lang="en-US" sz="1600" b="1" dirty="0" smtClean="0">
                <a:latin typeface="微软雅黑" pitchFamily="34" charset="-122"/>
                <a:ea typeface="微软雅黑" pitchFamily="34" charset="-122"/>
              </a:rPr>
              <a:t>GB/T 15416-2014 </a:t>
            </a:r>
            <a:r>
              <a:rPr kumimoji="0" lang="en-US" altLang="zh-CN"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a:t>
            </a:r>
            <a:r>
              <a:rPr kumimoji="0" lang="zh-CN" altLang="en-US"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科技报告编号规则</a:t>
            </a:r>
            <a:r>
              <a:rPr kumimoji="0" lang="en-US" altLang="zh-CN"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a:t>
            </a:r>
            <a:endParaRPr kumimoji="0" lang="en-US"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a:p>
            <a:pPr marL="1143000" lvl="2" indent="-228600">
              <a:lnSpc>
                <a:spcPct val="130000"/>
              </a:lnSpc>
              <a:spcBef>
                <a:spcPct val="0"/>
              </a:spcBef>
              <a:buClr>
                <a:srgbClr val="9BBB59"/>
              </a:buClr>
              <a:buFont typeface="Wingdings" pitchFamily="2" charset="2"/>
              <a:buChar char="Ø"/>
              <a:defRPr/>
            </a:pPr>
            <a:r>
              <a:rPr lang="en-US" sz="1600" b="1" dirty="0" smtClean="0">
                <a:latin typeface="微软雅黑" pitchFamily="34" charset="-122"/>
                <a:ea typeface="微软雅黑" pitchFamily="34" charset="-122"/>
              </a:rPr>
              <a:t>GB/T 7713.3-2014</a:t>
            </a:r>
            <a:r>
              <a:rPr kumimoji="0" lang="en-US" altLang="zh-CN"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a:t>
            </a:r>
            <a:r>
              <a:rPr kumimoji="0" lang="zh-CN" altLang="en-US"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科技报告编写规则</a:t>
            </a:r>
            <a:r>
              <a:rPr kumimoji="0" lang="en-US" altLang="zh-CN"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a:t>
            </a:r>
            <a:endParaRPr kumimoji="0" lang="en-US"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a:p>
            <a:pPr marL="1143000" lvl="2" indent="-228600">
              <a:lnSpc>
                <a:spcPct val="130000"/>
              </a:lnSpc>
              <a:spcBef>
                <a:spcPct val="0"/>
              </a:spcBef>
              <a:buClr>
                <a:srgbClr val="9BBB59"/>
              </a:buClr>
              <a:buFont typeface="Wingdings" pitchFamily="2" charset="2"/>
              <a:buChar char="Ø"/>
              <a:defRPr/>
            </a:pPr>
            <a:r>
              <a:rPr lang="en-US" sz="1600" b="1" dirty="0" smtClean="0">
                <a:latin typeface="微软雅黑" pitchFamily="34" charset="-122"/>
                <a:ea typeface="微软雅黑" pitchFamily="34" charset="-122"/>
              </a:rPr>
              <a:t>GB/T 30534-2014 </a:t>
            </a:r>
            <a:r>
              <a:rPr kumimoji="0" lang="en-US" altLang="zh-CN"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a:t>
            </a:r>
            <a:r>
              <a:rPr kumimoji="0" lang="zh-CN" altLang="en-US"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科技报告保密等级代码与标识</a:t>
            </a:r>
            <a:r>
              <a:rPr kumimoji="0" lang="en-US" altLang="zh-CN"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a:t>
            </a:r>
            <a:endParaRPr kumimoji="0" lang="en-US"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a:p>
            <a:pPr marL="1143000" lvl="2" indent="-228600">
              <a:lnSpc>
                <a:spcPct val="130000"/>
              </a:lnSpc>
              <a:spcBef>
                <a:spcPct val="0"/>
              </a:spcBef>
              <a:buClr>
                <a:srgbClr val="9BBB59"/>
              </a:buClr>
              <a:buFont typeface="Wingdings" pitchFamily="2" charset="2"/>
              <a:buChar char="Ø"/>
              <a:defRPr/>
            </a:pPr>
            <a:r>
              <a:rPr lang="en-US" sz="1600" b="1" dirty="0" smtClean="0">
                <a:latin typeface="微软雅黑" pitchFamily="34" charset="-122"/>
                <a:ea typeface="微软雅黑" pitchFamily="34" charset="-122"/>
              </a:rPr>
              <a:t>GB/T 30535-2014 </a:t>
            </a:r>
            <a:r>
              <a:rPr kumimoji="0" lang="en-US" altLang="zh-CN"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a:t>
            </a:r>
            <a:r>
              <a:rPr kumimoji="0" lang="zh-CN" altLang="en-US"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科技报告元数据规范</a:t>
            </a:r>
            <a:r>
              <a:rPr kumimoji="0" lang="en-US" altLang="zh-CN"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a:t>
            </a:r>
            <a:endParaRPr kumimoji="0" lang="en-US" sz="16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a:p>
            <a:pPr marL="1143000" marR="0" lvl="2" indent="-228600" algn="l" defTabSz="914400" rtl="0" eaLnBrk="1" fontAlgn="auto" latinLnBrk="0" hangingPunct="1">
              <a:lnSpc>
                <a:spcPct val="130000"/>
              </a:lnSpc>
              <a:spcBef>
                <a:spcPct val="0"/>
              </a:spcBef>
              <a:spcAft>
                <a:spcPts val="0"/>
              </a:spcAft>
              <a:buClr>
                <a:srgbClr val="9BBB59"/>
              </a:buClr>
              <a:buSzTx/>
              <a:buFont typeface="微软雅黑" pitchFamily="34" charset="-122"/>
              <a:buChar char="®"/>
              <a:tabLst/>
              <a:defRPr/>
            </a:pPr>
            <a:endParaRPr kumimoji="0" lang="en-US" sz="1600" b="0" i="0" u="none" strike="noStrike" kern="1200" cap="none" spc="0" normalizeH="0" baseline="0" noProof="0" dirty="0" smtClean="0">
              <a:ln>
                <a:noFill/>
              </a:ln>
              <a:solidFill>
                <a:srgbClr val="4F6228"/>
              </a:solidFill>
              <a:effectLst/>
              <a:uLnTx/>
              <a:uFillTx/>
              <a:latin typeface="+mn-lt"/>
              <a:ea typeface="宋体" pitchFamily="2" charset="-122"/>
              <a:cs typeface="+mn-cs"/>
            </a:endParaRP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40"/>
          <p:cNvSpPr/>
          <p:nvPr/>
        </p:nvSpPr>
        <p:spPr>
          <a:xfrm>
            <a:off x="1088272" y="1553283"/>
            <a:ext cx="1720100" cy="172010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nvGrpSpPr>
          <p:cNvPr id="3" name="组合 2"/>
          <p:cNvGrpSpPr/>
          <p:nvPr/>
        </p:nvGrpSpPr>
        <p:grpSpPr>
          <a:xfrm>
            <a:off x="3631975" y="634683"/>
            <a:ext cx="598350" cy="598350"/>
            <a:chOff x="3555381" y="634683"/>
            <a:chExt cx="598350" cy="598350"/>
          </a:xfrm>
        </p:grpSpPr>
        <p:sp>
          <p:nvSpPr>
            <p:cNvPr id="4" name="椭圆 3"/>
            <p:cNvSpPr/>
            <p:nvPr/>
          </p:nvSpPr>
          <p:spPr>
            <a:xfrm>
              <a:off x="3555381" y="634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70C0"/>
                </a:solidFill>
                <a:latin typeface="微软雅黑" pitchFamily="34" charset="-122"/>
                <a:ea typeface="微软雅黑" pitchFamily="34" charset="-122"/>
              </a:endParaRPr>
            </a:p>
          </p:txBody>
        </p:sp>
        <p:sp>
          <p:nvSpPr>
            <p:cNvPr id="5" name="TextBox 4"/>
            <p:cNvSpPr txBox="1"/>
            <p:nvPr/>
          </p:nvSpPr>
          <p:spPr>
            <a:xfrm>
              <a:off x="3683480" y="664540"/>
              <a:ext cx="405880" cy="523220"/>
            </a:xfrm>
            <a:prstGeom prst="rect">
              <a:avLst/>
            </a:prstGeom>
            <a:noFill/>
          </p:spPr>
          <p:txBody>
            <a:bodyPr wrap="none" rtlCol="0" anchor="ctr">
              <a:spAutoFit/>
            </a:bodyPr>
            <a:lstStyle/>
            <a:p>
              <a:pPr algn="ctr"/>
              <a:r>
                <a:rPr lang="en-US" altLang="zh-CN" sz="2800" b="1" dirty="0" smtClean="0">
                  <a:solidFill>
                    <a:srgbClr val="0070C0"/>
                  </a:solidFill>
                  <a:effectLst>
                    <a:innerShdw blurRad="63500" dist="50800" dir="18900000">
                      <a:prstClr val="black">
                        <a:alpha val="30000"/>
                      </a:prstClr>
                    </a:innerShdw>
                  </a:effectLst>
                  <a:latin typeface="微软雅黑" pitchFamily="34" charset="-122"/>
                  <a:ea typeface="微软雅黑" pitchFamily="34" charset="-122"/>
                </a:rPr>
                <a:t>1</a:t>
              </a:r>
              <a:endParaRPr lang="zh-CN" altLang="en-US" sz="2800" b="1" dirty="0">
                <a:solidFill>
                  <a:srgbClr val="0070C0"/>
                </a:solidFill>
                <a:effectLst>
                  <a:innerShdw blurRad="63500" dist="50800" dir="18900000">
                    <a:prstClr val="black">
                      <a:alpha val="30000"/>
                    </a:prstClr>
                  </a:innerShdw>
                </a:effectLst>
                <a:latin typeface="微软雅黑" pitchFamily="34" charset="-122"/>
                <a:ea typeface="微软雅黑" pitchFamily="34" charset="-122"/>
              </a:endParaRPr>
            </a:p>
          </p:txBody>
        </p:sp>
      </p:grpSp>
      <p:grpSp>
        <p:nvGrpSpPr>
          <p:cNvPr id="17" name="组合 16"/>
          <p:cNvGrpSpPr/>
          <p:nvPr/>
        </p:nvGrpSpPr>
        <p:grpSpPr>
          <a:xfrm>
            <a:off x="3546915" y="472343"/>
            <a:ext cx="751542" cy="3913390"/>
            <a:chOff x="3529979" y="468110"/>
            <a:chExt cx="1051547" cy="4207280"/>
          </a:xfrm>
        </p:grpSpPr>
        <p:sp>
          <p:nvSpPr>
            <p:cNvPr id="29" name="弧形 28"/>
            <p:cNvSpPr/>
            <p:nvPr/>
          </p:nvSpPr>
          <p:spPr>
            <a:xfrm>
              <a:off x="3529979" y="468110"/>
              <a:ext cx="1051546" cy="1051546"/>
            </a:xfrm>
            <a:prstGeom prst="arc">
              <a:avLst>
                <a:gd name="adj1" fmla="val 16200000"/>
                <a:gd name="adj2" fmla="val 5356559"/>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itchFamily="34" charset="-122"/>
                <a:ea typeface="微软雅黑" pitchFamily="34" charset="-122"/>
              </a:endParaRPr>
            </a:p>
          </p:txBody>
        </p:sp>
        <p:sp>
          <p:nvSpPr>
            <p:cNvPr id="30" name="弧形 29"/>
            <p:cNvSpPr/>
            <p:nvPr/>
          </p:nvSpPr>
          <p:spPr>
            <a:xfrm flipH="1">
              <a:off x="3529980" y="1520022"/>
              <a:ext cx="1051546" cy="1051546"/>
            </a:xfrm>
            <a:prstGeom prst="arc">
              <a:avLst>
                <a:gd name="adj1" fmla="val 16169364"/>
                <a:gd name="adj2" fmla="val 5281886"/>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itchFamily="34" charset="-122"/>
                <a:ea typeface="微软雅黑" pitchFamily="34" charset="-122"/>
              </a:endParaRPr>
            </a:p>
          </p:txBody>
        </p:sp>
        <p:sp>
          <p:nvSpPr>
            <p:cNvPr id="31" name="弧形 30"/>
            <p:cNvSpPr/>
            <p:nvPr/>
          </p:nvSpPr>
          <p:spPr>
            <a:xfrm>
              <a:off x="3529979" y="2571932"/>
              <a:ext cx="1051546" cy="1051546"/>
            </a:xfrm>
            <a:prstGeom prst="arc">
              <a:avLst>
                <a:gd name="adj1" fmla="val 16072548"/>
                <a:gd name="adj2" fmla="val 5356559"/>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itchFamily="34" charset="-122"/>
                <a:ea typeface="微软雅黑" pitchFamily="34" charset="-122"/>
              </a:endParaRPr>
            </a:p>
          </p:txBody>
        </p:sp>
        <p:sp>
          <p:nvSpPr>
            <p:cNvPr id="32" name="弧形 31"/>
            <p:cNvSpPr/>
            <p:nvPr/>
          </p:nvSpPr>
          <p:spPr>
            <a:xfrm flipH="1">
              <a:off x="3529980" y="3623844"/>
              <a:ext cx="1051546" cy="1051546"/>
            </a:xfrm>
            <a:prstGeom prst="arc">
              <a:avLst>
                <a:gd name="adj1" fmla="val 16152732"/>
                <a:gd name="adj2" fmla="val 5201936"/>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itchFamily="34" charset="-122"/>
                <a:ea typeface="微软雅黑" pitchFamily="34" charset="-122"/>
              </a:endParaRPr>
            </a:p>
          </p:txBody>
        </p:sp>
      </p:grpSp>
      <p:grpSp>
        <p:nvGrpSpPr>
          <p:cNvPr id="2" name="组合 1"/>
          <p:cNvGrpSpPr/>
          <p:nvPr/>
        </p:nvGrpSpPr>
        <p:grpSpPr>
          <a:xfrm>
            <a:off x="1343028" y="1853950"/>
            <a:ext cx="1210588" cy="1125603"/>
            <a:chOff x="1343028" y="1853950"/>
            <a:chExt cx="1210588" cy="1125603"/>
          </a:xfrm>
        </p:grpSpPr>
        <p:sp>
          <p:nvSpPr>
            <p:cNvPr id="35" name="TextBox 34"/>
            <p:cNvSpPr txBox="1"/>
            <p:nvPr/>
          </p:nvSpPr>
          <p:spPr>
            <a:xfrm>
              <a:off x="1343028" y="1853950"/>
              <a:ext cx="1210588" cy="906915"/>
            </a:xfrm>
            <a:prstGeom prst="rect">
              <a:avLst/>
            </a:prstGeom>
            <a:noFill/>
          </p:spPr>
          <p:txBody>
            <a:bodyPr wrap="none" rtlCol="0" anchor="ctr">
              <a:spAutoFit/>
            </a:bodyPr>
            <a:lstStyle/>
            <a:p>
              <a:pPr algn="ctr">
                <a:lnSpc>
                  <a:spcPct val="150000"/>
                </a:lnSpc>
              </a:pPr>
              <a:r>
                <a:rPr lang="zh-CN" altLang="en-US" sz="6000" b="1" baseline="12000" dirty="0">
                  <a:solidFill>
                    <a:srgbClr val="0070C0"/>
                  </a:solidFill>
                  <a:effectLst>
                    <a:innerShdw blurRad="63500" dist="50800" dir="18900000">
                      <a:prstClr val="black">
                        <a:alpha val="30000"/>
                      </a:prstClr>
                    </a:innerShdw>
                  </a:effectLst>
                  <a:latin typeface="微软雅黑" pitchFamily="34" charset="-122"/>
                  <a:ea typeface="微软雅黑" pitchFamily="34" charset="-122"/>
                </a:rPr>
                <a:t>目录</a:t>
              </a:r>
            </a:p>
          </p:txBody>
        </p:sp>
        <p:sp>
          <p:nvSpPr>
            <p:cNvPr id="25" name="TextBox 24"/>
            <p:cNvSpPr txBox="1"/>
            <p:nvPr/>
          </p:nvSpPr>
          <p:spPr>
            <a:xfrm>
              <a:off x="1433596" y="2514426"/>
              <a:ext cx="1029448" cy="465127"/>
            </a:xfrm>
            <a:prstGeom prst="rect">
              <a:avLst/>
            </a:prstGeom>
            <a:noFill/>
          </p:spPr>
          <p:txBody>
            <a:bodyPr wrap="none" rtlCol="0" anchor="ctr">
              <a:spAutoFit/>
            </a:bodyPr>
            <a:lstStyle/>
            <a:p>
              <a:pPr algn="ctr">
                <a:lnSpc>
                  <a:spcPct val="150000"/>
                </a:lnSpc>
              </a:pPr>
              <a:r>
                <a:rPr lang="en-US" altLang="zh-CN" sz="2800" baseline="12000" dirty="0">
                  <a:solidFill>
                    <a:schemeClr val="tx1">
                      <a:lumMod val="50000"/>
                      <a:lumOff val="50000"/>
                    </a:schemeClr>
                  </a:solidFill>
                  <a:effectLst>
                    <a:innerShdw blurRad="63500" dist="50800" dir="18900000">
                      <a:prstClr val="black">
                        <a:alpha val="30000"/>
                      </a:prstClr>
                    </a:innerShdw>
                  </a:effectLst>
                  <a:latin typeface="Impact" pitchFamily="34" charset="0"/>
                  <a:ea typeface="微软雅黑" pitchFamily="34" charset="-122"/>
                </a:rPr>
                <a:t>CONTENT</a:t>
              </a:r>
              <a:endParaRPr lang="zh-CN" altLang="en-US" sz="2800" baseline="12000" dirty="0">
                <a:solidFill>
                  <a:schemeClr val="tx1">
                    <a:lumMod val="50000"/>
                    <a:lumOff val="50000"/>
                  </a:schemeClr>
                </a:solidFill>
                <a:effectLst>
                  <a:innerShdw blurRad="63500" dist="50800" dir="18900000">
                    <a:prstClr val="black">
                      <a:alpha val="30000"/>
                    </a:prstClr>
                  </a:innerShdw>
                </a:effectLst>
                <a:latin typeface="Impact" pitchFamily="34" charset="0"/>
                <a:ea typeface="微软雅黑" pitchFamily="34" charset="-122"/>
              </a:endParaRPr>
            </a:p>
          </p:txBody>
        </p:sp>
      </p:grpSp>
      <p:sp>
        <p:nvSpPr>
          <p:cNvPr id="15" name="矩形 14"/>
          <p:cNvSpPr/>
          <p:nvPr/>
        </p:nvSpPr>
        <p:spPr>
          <a:xfrm>
            <a:off x="4571017" y="712975"/>
            <a:ext cx="3647152" cy="461665"/>
          </a:xfrm>
          <a:prstGeom prst="rect">
            <a:avLst/>
          </a:prstGeom>
        </p:spPr>
        <p:txBody>
          <a:bodyPr wrap="none">
            <a:spAutoFit/>
          </a:bodyPr>
          <a:lstStyle/>
          <a:p>
            <a:pPr algn="ctr">
              <a:defRPr/>
            </a:pPr>
            <a:r>
              <a:rPr lang="zh-CN" altLang="en-US" sz="2400" spc="300" dirty="0" smtClean="0">
                <a:effectLst>
                  <a:outerShdw blurRad="38100" dist="38100" dir="2700000" algn="tl">
                    <a:srgbClr val="000000">
                      <a:alpha val="43137"/>
                    </a:srgbClr>
                  </a:outerShdw>
                </a:effectLst>
                <a:latin typeface="微软雅黑" pitchFamily="34" charset="-122"/>
                <a:ea typeface="微软雅黑" pitchFamily="34" charset="-122"/>
              </a:rPr>
              <a:t>科技报告制度建设概况</a:t>
            </a:r>
            <a:endParaRPr lang="zh-CN" altLang="en-US" sz="2400" spc="300" dirty="0">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36" name="矩形 35"/>
          <p:cNvSpPr/>
          <p:nvPr/>
        </p:nvSpPr>
        <p:spPr>
          <a:xfrm>
            <a:off x="4550441" y="1677814"/>
            <a:ext cx="3300905" cy="461665"/>
          </a:xfrm>
          <a:prstGeom prst="rect">
            <a:avLst/>
          </a:prstGeom>
        </p:spPr>
        <p:txBody>
          <a:bodyPr wrap="none">
            <a:spAutoFit/>
          </a:bodyPr>
          <a:lstStyle/>
          <a:p>
            <a:pPr algn="ctr">
              <a:defRPr/>
            </a:pPr>
            <a:r>
              <a:rPr lang="zh-CN" altLang="en-US" sz="2400" spc="300" dirty="0" smtClean="0">
                <a:effectLst>
                  <a:outerShdw blurRad="38100" dist="38100" dir="2700000" algn="tl">
                    <a:srgbClr val="000000">
                      <a:alpha val="43137"/>
                    </a:srgbClr>
                  </a:outerShdw>
                </a:effectLst>
                <a:latin typeface="微软雅黑" pitchFamily="34" charset="-122"/>
                <a:ea typeface="微软雅黑" pitchFamily="34" charset="-122"/>
              </a:rPr>
              <a:t>科技报告撰写与审核</a:t>
            </a:r>
            <a:endParaRPr lang="zh-CN" altLang="en-US" sz="2400" spc="300" dirty="0">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38" name="矩形 37"/>
          <p:cNvSpPr/>
          <p:nvPr/>
        </p:nvSpPr>
        <p:spPr>
          <a:xfrm>
            <a:off x="4550825" y="3664173"/>
            <a:ext cx="3647152" cy="461665"/>
          </a:xfrm>
          <a:prstGeom prst="rect">
            <a:avLst/>
          </a:prstGeom>
        </p:spPr>
        <p:txBody>
          <a:bodyPr wrap="none">
            <a:spAutoFit/>
          </a:bodyPr>
          <a:lstStyle/>
          <a:p>
            <a:pPr algn="ctr">
              <a:defRPr/>
            </a:pPr>
            <a:r>
              <a:rPr lang="zh-CN" altLang="en-US" sz="2400" spc="300" dirty="0" smtClean="0">
                <a:effectLst>
                  <a:outerShdw blurRad="38100" dist="38100" dir="2700000" algn="tl">
                    <a:srgbClr val="000000">
                      <a:alpha val="43137"/>
                    </a:srgbClr>
                  </a:outerShdw>
                </a:effectLst>
                <a:latin typeface="微软雅黑" pitchFamily="34" charset="-122"/>
                <a:ea typeface="微软雅黑" pitchFamily="34" charset="-122"/>
              </a:rPr>
              <a:t>科技报告服务系统使用</a:t>
            </a:r>
            <a:endParaRPr lang="zh-CN" altLang="en-US" sz="2400" spc="300" dirty="0">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47" name="组合 46"/>
          <p:cNvGrpSpPr/>
          <p:nvPr/>
        </p:nvGrpSpPr>
        <p:grpSpPr>
          <a:xfrm>
            <a:off x="3632369" y="1575907"/>
            <a:ext cx="598350" cy="598350"/>
            <a:chOff x="3529981" y="507683"/>
            <a:chExt cx="598350" cy="598350"/>
          </a:xfrm>
        </p:grpSpPr>
        <p:sp>
          <p:nvSpPr>
            <p:cNvPr id="48" name="椭圆 47"/>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70C0"/>
                </a:solidFill>
                <a:latin typeface="微软雅黑" pitchFamily="34" charset="-122"/>
                <a:ea typeface="微软雅黑" pitchFamily="34" charset="-122"/>
              </a:endParaRPr>
            </a:p>
          </p:txBody>
        </p:sp>
        <p:sp>
          <p:nvSpPr>
            <p:cNvPr id="49" name="TextBox 48"/>
            <p:cNvSpPr txBox="1"/>
            <p:nvPr/>
          </p:nvSpPr>
          <p:spPr>
            <a:xfrm>
              <a:off x="3666546" y="537540"/>
              <a:ext cx="405880" cy="523220"/>
            </a:xfrm>
            <a:prstGeom prst="rect">
              <a:avLst/>
            </a:prstGeom>
            <a:noFill/>
          </p:spPr>
          <p:txBody>
            <a:bodyPr wrap="none" rtlCol="0" anchor="ctr">
              <a:spAutoFit/>
            </a:bodyPr>
            <a:lstStyle/>
            <a:p>
              <a:pPr algn="ctr"/>
              <a:r>
                <a:rPr lang="en-US" altLang="zh-CN" sz="2800" b="1" dirty="0" smtClean="0">
                  <a:solidFill>
                    <a:srgbClr val="0070C0"/>
                  </a:solidFill>
                  <a:effectLst>
                    <a:innerShdw blurRad="63500" dist="50800" dir="18900000">
                      <a:prstClr val="black">
                        <a:alpha val="30000"/>
                      </a:prstClr>
                    </a:innerShdw>
                  </a:effectLst>
                  <a:latin typeface="微软雅黑" pitchFamily="34" charset="-122"/>
                  <a:ea typeface="微软雅黑" pitchFamily="34" charset="-122"/>
                </a:rPr>
                <a:t>2</a:t>
              </a:r>
              <a:endParaRPr lang="zh-CN" altLang="en-US" sz="2800" b="1" dirty="0">
                <a:solidFill>
                  <a:srgbClr val="0070C0"/>
                </a:solidFill>
                <a:effectLst>
                  <a:innerShdw blurRad="63500" dist="50800" dir="18900000">
                    <a:prstClr val="black">
                      <a:alpha val="30000"/>
                    </a:prstClr>
                  </a:innerShdw>
                </a:effectLst>
                <a:latin typeface="微软雅黑" pitchFamily="34" charset="-122"/>
                <a:ea typeface="微软雅黑" pitchFamily="34" charset="-122"/>
              </a:endParaRPr>
            </a:p>
          </p:txBody>
        </p:sp>
      </p:grpSp>
      <p:grpSp>
        <p:nvGrpSpPr>
          <p:cNvPr id="50" name="组合 49"/>
          <p:cNvGrpSpPr/>
          <p:nvPr/>
        </p:nvGrpSpPr>
        <p:grpSpPr>
          <a:xfrm>
            <a:off x="3680381" y="3609861"/>
            <a:ext cx="598350" cy="598350"/>
            <a:chOff x="3555381" y="507683"/>
            <a:chExt cx="598350" cy="598350"/>
          </a:xfrm>
        </p:grpSpPr>
        <p:sp>
          <p:nvSpPr>
            <p:cNvPr id="51" name="椭圆 50"/>
            <p:cNvSpPr/>
            <p:nvPr/>
          </p:nvSpPr>
          <p:spPr>
            <a:xfrm>
              <a:off x="35553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70C0"/>
                </a:solidFill>
                <a:latin typeface="微软雅黑" pitchFamily="34" charset="-122"/>
                <a:ea typeface="微软雅黑" pitchFamily="34" charset="-122"/>
              </a:endParaRPr>
            </a:p>
          </p:txBody>
        </p:sp>
        <p:sp>
          <p:nvSpPr>
            <p:cNvPr id="52" name="TextBox 51"/>
            <p:cNvSpPr txBox="1"/>
            <p:nvPr/>
          </p:nvSpPr>
          <p:spPr>
            <a:xfrm>
              <a:off x="3666546" y="537540"/>
              <a:ext cx="405880" cy="523220"/>
            </a:xfrm>
            <a:prstGeom prst="rect">
              <a:avLst/>
            </a:prstGeom>
            <a:noFill/>
          </p:spPr>
          <p:txBody>
            <a:bodyPr wrap="none" rtlCol="0" anchor="ctr">
              <a:spAutoFit/>
            </a:bodyPr>
            <a:lstStyle/>
            <a:p>
              <a:pPr algn="ctr"/>
              <a:r>
                <a:rPr lang="en-US" altLang="zh-CN" sz="2800" b="1" dirty="0" smtClean="0">
                  <a:solidFill>
                    <a:srgbClr val="0070C0"/>
                  </a:solidFill>
                  <a:effectLst>
                    <a:innerShdw blurRad="63500" dist="50800" dir="18900000">
                      <a:prstClr val="black">
                        <a:alpha val="30000"/>
                      </a:prstClr>
                    </a:innerShdw>
                  </a:effectLst>
                  <a:latin typeface="微软雅黑" pitchFamily="34" charset="-122"/>
                  <a:ea typeface="微软雅黑" pitchFamily="34" charset="-122"/>
                </a:rPr>
                <a:t>4</a:t>
              </a:r>
              <a:endParaRPr lang="zh-CN" altLang="en-US" sz="2800" b="1" dirty="0">
                <a:solidFill>
                  <a:srgbClr val="0070C0"/>
                </a:solidFill>
                <a:effectLst>
                  <a:innerShdw blurRad="63500" dist="50800" dir="18900000">
                    <a:prstClr val="black">
                      <a:alpha val="30000"/>
                    </a:prstClr>
                  </a:innerShdw>
                </a:effectLst>
                <a:latin typeface="微软雅黑" pitchFamily="34" charset="-122"/>
                <a:ea typeface="微软雅黑" pitchFamily="34" charset="-122"/>
              </a:endParaRPr>
            </a:p>
          </p:txBody>
        </p:sp>
      </p:grpSp>
      <p:grpSp>
        <p:nvGrpSpPr>
          <p:cNvPr id="56" name="组合 55"/>
          <p:cNvGrpSpPr/>
          <p:nvPr/>
        </p:nvGrpSpPr>
        <p:grpSpPr>
          <a:xfrm>
            <a:off x="3630165" y="2657908"/>
            <a:ext cx="598350" cy="598350"/>
            <a:chOff x="3529981" y="507683"/>
            <a:chExt cx="598350" cy="598350"/>
          </a:xfrm>
        </p:grpSpPr>
        <p:sp>
          <p:nvSpPr>
            <p:cNvPr id="57" name="椭圆 56"/>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70C0"/>
                </a:solidFill>
                <a:latin typeface="微软雅黑" pitchFamily="34" charset="-122"/>
                <a:ea typeface="微软雅黑" pitchFamily="34" charset="-122"/>
              </a:endParaRPr>
            </a:p>
          </p:txBody>
        </p:sp>
        <p:sp>
          <p:nvSpPr>
            <p:cNvPr id="58" name="TextBox 57"/>
            <p:cNvSpPr txBox="1"/>
            <p:nvPr/>
          </p:nvSpPr>
          <p:spPr>
            <a:xfrm>
              <a:off x="3666547" y="537540"/>
              <a:ext cx="405880" cy="523220"/>
            </a:xfrm>
            <a:prstGeom prst="rect">
              <a:avLst/>
            </a:prstGeom>
            <a:noFill/>
          </p:spPr>
          <p:txBody>
            <a:bodyPr wrap="none" rtlCol="0" anchor="ctr">
              <a:spAutoFit/>
            </a:bodyPr>
            <a:lstStyle/>
            <a:p>
              <a:pPr algn="ctr"/>
              <a:r>
                <a:rPr lang="en-US" altLang="zh-CN" sz="2800" b="1" dirty="0" smtClean="0">
                  <a:solidFill>
                    <a:srgbClr val="0070C0"/>
                  </a:solidFill>
                  <a:effectLst>
                    <a:innerShdw blurRad="63500" dist="50800" dir="18900000">
                      <a:prstClr val="black">
                        <a:alpha val="30000"/>
                      </a:prstClr>
                    </a:innerShdw>
                  </a:effectLst>
                  <a:latin typeface="微软雅黑" pitchFamily="34" charset="-122"/>
                  <a:ea typeface="微软雅黑" pitchFamily="34" charset="-122"/>
                </a:rPr>
                <a:t>3</a:t>
              </a:r>
              <a:endParaRPr lang="zh-CN" altLang="en-US" sz="2800" b="1" dirty="0">
                <a:solidFill>
                  <a:srgbClr val="0070C0"/>
                </a:solidFill>
                <a:effectLst>
                  <a:innerShdw blurRad="63500" dist="50800" dir="18900000">
                    <a:prstClr val="black">
                      <a:alpha val="30000"/>
                    </a:prstClr>
                  </a:innerShdw>
                </a:effectLst>
                <a:latin typeface="微软雅黑" pitchFamily="34" charset="-122"/>
                <a:ea typeface="微软雅黑" pitchFamily="34" charset="-122"/>
              </a:endParaRPr>
            </a:p>
          </p:txBody>
        </p:sp>
      </p:grpSp>
      <p:sp>
        <p:nvSpPr>
          <p:cNvPr id="63" name="矩形 62"/>
          <p:cNvSpPr/>
          <p:nvPr/>
        </p:nvSpPr>
        <p:spPr>
          <a:xfrm>
            <a:off x="4568361" y="2701458"/>
            <a:ext cx="2954655" cy="461665"/>
          </a:xfrm>
          <a:prstGeom prst="rect">
            <a:avLst/>
          </a:prstGeom>
        </p:spPr>
        <p:txBody>
          <a:bodyPr wrap="none">
            <a:spAutoFit/>
          </a:bodyPr>
          <a:lstStyle/>
          <a:p>
            <a:pPr algn="ctr">
              <a:defRPr/>
            </a:pPr>
            <a:r>
              <a:rPr lang="zh-CN" altLang="en-US" sz="2400" spc="300" dirty="0" smtClean="0">
                <a:effectLst>
                  <a:outerShdw blurRad="38100" dist="38100" dir="2700000" algn="tl">
                    <a:srgbClr val="000000">
                      <a:alpha val="43137"/>
                    </a:srgbClr>
                  </a:outerShdw>
                </a:effectLst>
                <a:latin typeface="微软雅黑" pitchFamily="34" charset="-122"/>
                <a:ea typeface="微软雅黑" pitchFamily="34" charset="-122"/>
              </a:rPr>
              <a:t>科技报告呈交流程</a:t>
            </a:r>
            <a:endParaRPr lang="zh-CN" altLang="en-US" sz="2400" spc="300" dirty="0">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xmlns="" val="35835476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1500"/>
                            </p:stCondLst>
                            <p:childTnLst>
                              <p:par>
                                <p:cTn id="21" presetID="2" presetClass="entr" presetSubtype="3"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300" fill="hold"/>
                                        <p:tgtEl>
                                          <p:spTgt spid="3"/>
                                        </p:tgtEl>
                                        <p:attrNameLst>
                                          <p:attrName>ppt_x</p:attrName>
                                        </p:attrNameLst>
                                      </p:cBhvr>
                                      <p:tavLst>
                                        <p:tav tm="0">
                                          <p:val>
                                            <p:strVal val="1+#ppt_w/2"/>
                                          </p:val>
                                        </p:tav>
                                        <p:tav tm="100000">
                                          <p:val>
                                            <p:strVal val="#ppt_x"/>
                                          </p:val>
                                        </p:tav>
                                      </p:tavLst>
                                    </p:anim>
                                    <p:anim calcmode="lin" valueType="num">
                                      <p:cBhvr additive="base">
                                        <p:cTn id="24" dur="300" fill="hold"/>
                                        <p:tgtEl>
                                          <p:spTgt spid="3"/>
                                        </p:tgtEl>
                                        <p:attrNameLst>
                                          <p:attrName>ppt_y</p:attrName>
                                        </p:attrNameLst>
                                      </p:cBhvr>
                                      <p:tavLst>
                                        <p:tav tm="0">
                                          <p:val>
                                            <p:strVal val="0-#ppt_h/2"/>
                                          </p:val>
                                        </p:tav>
                                        <p:tav tm="100000">
                                          <p:val>
                                            <p:strVal val="#ppt_y"/>
                                          </p:val>
                                        </p:tav>
                                      </p:tavLst>
                                    </p:anim>
                                  </p:childTnLst>
                                </p:cTn>
                              </p:par>
                            </p:childTnLst>
                          </p:cTn>
                        </p:par>
                        <p:par>
                          <p:cTn id="25" fill="hold">
                            <p:stCondLst>
                              <p:cond delay="180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2300"/>
                            </p:stCondLst>
                            <p:childTnLst>
                              <p:par>
                                <p:cTn id="30" presetID="2" presetClass="entr" presetSubtype="3"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300" fill="hold"/>
                                        <p:tgtEl>
                                          <p:spTgt spid="47"/>
                                        </p:tgtEl>
                                        <p:attrNameLst>
                                          <p:attrName>ppt_x</p:attrName>
                                        </p:attrNameLst>
                                      </p:cBhvr>
                                      <p:tavLst>
                                        <p:tav tm="0">
                                          <p:val>
                                            <p:strVal val="1+#ppt_w/2"/>
                                          </p:val>
                                        </p:tav>
                                        <p:tav tm="100000">
                                          <p:val>
                                            <p:strVal val="#ppt_x"/>
                                          </p:val>
                                        </p:tav>
                                      </p:tavLst>
                                    </p:anim>
                                    <p:anim calcmode="lin" valueType="num">
                                      <p:cBhvr additive="base">
                                        <p:cTn id="33" dur="300" fill="hold"/>
                                        <p:tgtEl>
                                          <p:spTgt spid="47"/>
                                        </p:tgtEl>
                                        <p:attrNameLst>
                                          <p:attrName>ppt_y</p:attrName>
                                        </p:attrNameLst>
                                      </p:cBhvr>
                                      <p:tavLst>
                                        <p:tav tm="0">
                                          <p:val>
                                            <p:strVal val="0-#ppt_h/2"/>
                                          </p:val>
                                        </p:tav>
                                        <p:tav tm="100000">
                                          <p:val>
                                            <p:strVal val="#ppt_y"/>
                                          </p:val>
                                        </p:tav>
                                      </p:tavLst>
                                    </p:anim>
                                  </p:childTnLst>
                                </p:cTn>
                              </p:par>
                            </p:childTnLst>
                          </p:cTn>
                        </p:par>
                        <p:par>
                          <p:cTn id="34" fill="hold">
                            <p:stCondLst>
                              <p:cond delay="2600"/>
                            </p:stCondLst>
                            <p:childTnLst>
                              <p:par>
                                <p:cTn id="35" presetID="22" presetClass="entr" presetSubtype="8"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par>
                          <p:cTn id="38" fill="hold">
                            <p:stCondLst>
                              <p:cond delay="3100"/>
                            </p:stCondLst>
                            <p:childTnLst>
                              <p:par>
                                <p:cTn id="39" presetID="2" presetClass="entr" presetSubtype="3" fill="hold" nodeType="after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additive="base">
                                        <p:cTn id="41" dur="300" fill="hold"/>
                                        <p:tgtEl>
                                          <p:spTgt spid="56"/>
                                        </p:tgtEl>
                                        <p:attrNameLst>
                                          <p:attrName>ppt_x</p:attrName>
                                        </p:attrNameLst>
                                      </p:cBhvr>
                                      <p:tavLst>
                                        <p:tav tm="0">
                                          <p:val>
                                            <p:strVal val="1+#ppt_w/2"/>
                                          </p:val>
                                        </p:tav>
                                        <p:tav tm="100000">
                                          <p:val>
                                            <p:strVal val="#ppt_x"/>
                                          </p:val>
                                        </p:tav>
                                      </p:tavLst>
                                    </p:anim>
                                    <p:anim calcmode="lin" valueType="num">
                                      <p:cBhvr additive="base">
                                        <p:cTn id="42" dur="300" fill="hold"/>
                                        <p:tgtEl>
                                          <p:spTgt spid="56"/>
                                        </p:tgtEl>
                                        <p:attrNameLst>
                                          <p:attrName>ppt_y</p:attrName>
                                        </p:attrNameLst>
                                      </p:cBhvr>
                                      <p:tavLst>
                                        <p:tav tm="0">
                                          <p:val>
                                            <p:strVal val="0-#ppt_h/2"/>
                                          </p:val>
                                        </p:tav>
                                        <p:tav tm="100000">
                                          <p:val>
                                            <p:strVal val="#ppt_y"/>
                                          </p:val>
                                        </p:tav>
                                      </p:tavLst>
                                    </p:anim>
                                  </p:childTnLst>
                                </p:cTn>
                              </p:par>
                            </p:childTnLst>
                          </p:cTn>
                        </p:par>
                        <p:par>
                          <p:cTn id="43" fill="hold">
                            <p:stCondLst>
                              <p:cond delay="3400"/>
                            </p:stCondLst>
                            <p:childTnLst>
                              <p:par>
                                <p:cTn id="44" presetID="22" presetClass="entr" presetSubtype="8" fill="hold" grpId="0" nodeType="after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wipe(left)">
                                      <p:cBhvr>
                                        <p:cTn id="46" dur="500"/>
                                        <p:tgtEl>
                                          <p:spTgt spid="63"/>
                                        </p:tgtEl>
                                      </p:cBhvr>
                                    </p:animEffect>
                                  </p:childTnLst>
                                </p:cTn>
                              </p:par>
                            </p:childTnLst>
                          </p:cTn>
                        </p:par>
                        <p:par>
                          <p:cTn id="47" fill="hold">
                            <p:stCondLst>
                              <p:cond delay="3900"/>
                            </p:stCondLst>
                            <p:childTnLst>
                              <p:par>
                                <p:cTn id="48" presetID="2" presetClass="entr" presetSubtype="3"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additive="base">
                                        <p:cTn id="50" dur="300" fill="hold"/>
                                        <p:tgtEl>
                                          <p:spTgt spid="50"/>
                                        </p:tgtEl>
                                        <p:attrNameLst>
                                          <p:attrName>ppt_x</p:attrName>
                                        </p:attrNameLst>
                                      </p:cBhvr>
                                      <p:tavLst>
                                        <p:tav tm="0">
                                          <p:val>
                                            <p:strVal val="1+#ppt_w/2"/>
                                          </p:val>
                                        </p:tav>
                                        <p:tav tm="100000">
                                          <p:val>
                                            <p:strVal val="#ppt_x"/>
                                          </p:val>
                                        </p:tav>
                                      </p:tavLst>
                                    </p:anim>
                                    <p:anim calcmode="lin" valueType="num">
                                      <p:cBhvr additive="base">
                                        <p:cTn id="51" dur="300" fill="hold"/>
                                        <p:tgtEl>
                                          <p:spTgt spid="50"/>
                                        </p:tgtEl>
                                        <p:attrNameLst>
                                          <p:attrName>ppt_y</p:attrName>
                                        </p:attrNameLst>
                                      </p:cBhvr>
                                      <p:tavLst>
                                        <p:tav tm="0">
                                          <p:val>
                                            <p:strVal val="0-#ppt_h/2"/>
                                          </p:val>
                                        </p:tav>
                                        <p:tav tm="100000">
                                          <p:val>
                                            <p:strVal val="#ppt_y"/>
                                          </p:val>
                                        </p:tav>
                                      </p:tavLst>
                                    </p:anim>
                                  </p:childTnLst>
                                </p:cTn>
                              </p:par>
                            </p:childTnLst>
                          </p:cTn>
                        </p:par>
                        <p:par>
                          <p:cTn id="52" fill="hold">
                            <p:stCondLst>
                              <p:cond delay="42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 grpId="0"/>
      <p:bldP spid="36" grpId="0"/>
      <p:bldP spid="38" grpId="0"/>
      <p:bldP spid="6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图示 14"/>
          <p:cNvGraphicFramePr/>
          <p:nvPr/>
        </p:nvGraphicFramePr>
        <p:xfrm>
          <a:off x="142844" y="1003500"/>
          <a:ext cx="8570842" cy="41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组合 2"/>
          <p:cNvGrpSpPr>
            <a:grpSpLocks/>
          </p:cNvGrpSpPr>
          <p:nvPr/>
        </p:nvGrpSpPr>
        <p:grpSpPr bwMode="auto">
          <a:xfrm>
            <a:off x="1986116" y="883075"/>
            <a:ext cx="4314723" cy="168976"/>
            <a:chOff x="0" y="0"/>
            <a:chExt cx="3580582" cy="158874"/>
          </a:xfrm>
        </p:grpSpPr>
        <p:grpSp>
          <p:nvGrpSpPr>
            <p:cNvPr id="3" name="组合 61"/>
            <p:cNvGrpSpPr>
              <a:grpSpLocks/>
            </p:cNvGrpSpPr>
            <p:nvPr/>
          </p:nvGrpSpPr>
          <p:grpSpPr bwMode="auto">
            <a:xfrm>
              <a:off x="0" y="0"/>
              <a:ext cx="792088" cy="158874"/>
              <a:chOff x="0" y="0"/>
              <a:chExt cx="792088" cy="158874"/>
            </a:xfrm>
          </p:grpSpPr>
          <p:sp>
            <p:nvSpPr>
              <p:cNvPr id="12" name="直接连接符 70"/>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3" name="直接连接符 71"/>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4" name="直接连接符 72"/>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grpSp>
        <p:grpSp>
          <p:nvGrpSpPr>
            <p:cNvPr id="4" name="组合 62"/>
            <p:cNvGrpSpPr>
              <a:grpSpLocks/>
            </p:cNvGrpSpPr>
            <p:nvPr/>
          </p:nvGrpSpPr>
          <p:grpSpPr bwMode="auto">
            <a:xfrm rot="10800000">
              <a:off x="2788494" y="0"/>
              <a:ext cx="792088" cy="158874"/>
              <a:chOff x="0" y="0"/>
              <a:chExt cx="792088" cy="158874"/>
            </a:xfrm>
          </p:grpSpPr>
          <p:sp>
            <p:nvSpPr>
              <p:cNvPr id="9" name="直接连接符 67"/>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0" name="直接连接符 68"/>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1" name="直接连接符 69"/>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grpSp>
      </p:grpSp>
      <p:sp>
        <p:nvSpPr>
          <p:cNvPr id="16" name="矩形 15">
            <a:hlinkClick r:id="rId7" action="ppaction://hlinksldjump"/>
          </p:cNvPr>
          <p:cNvSpPr/>
          <p:nvPr/>
        </p:nvSpPr>
        <p:spPr>
          <a:xfrm>
            <a:off x="2892885" y="198508"/>
            <a:ext cx="2492990" cy="424732"/>
          </a:xfrm>
          <a:prstGeom prst="rect">
            <a:avLst/>
          </a:prstGeom>
        </p:spPr>
        <p:txBody>
          <a:bodyPr wrap="none">
            <a:spAutoFit/>
          </a:bodyPr>
          <a:lstStyle/>
          <a:p>
            <a:pPr algn="ctr" defTabSz="889000">
              <a:lnSpc>
                <a:spcPct val="90000"/>
              </a:lnSpc>
              <a:defRPr/>
            </a:pPr>
            <a:r>
              <a:rPr lang="zh-CN" altLang="en-US" sz="2400" spc="600" dirty="0" smtClean="0">
                <a:latin typeface="微软雅黑" pitchFamily="34" charset="-122"/>
                <a:ea typeface="微软雅黑" pitchFamily="34" charset="-122"/>
              </a:rPr>
              <a:t>科技报告撰写</a:t>
            </a:r>
          </a:p>
        </p:txBody>
      </p:sp>
      <p:sp>
        <p:nvSpPr>
          <p:cNvPr id="17" name="矩形 16">
            <a:hlinkClick r:id="rId8" action="ppaction://hlinkfile"/>
          </p:cNvPr>
          <p:cNvSpPr/>
          <p:nvPr/>
        </p:nvSpPr>
        <p:spPr>
          <a:xfrm>
            <a:off x="2948029" y="804092"/>
            <a:ext cx="2441694" cy="338554"/>
          </a:xfrm>
          <a:prstGeom prst="rect">
            <a:avLst/>
          </a:prstGeom>
        </p:spPr>
        <p:txBody>
          <a:bodyPr wrap="none">
            <a:spAutoFit/>
          </a:bodyPr>
          <a:lstStyle/>
          <a:p>
            <a:pPr algn="ctr">
              <a:defRPr/>
            </a:pPr>
            <a:r>
              <a:rPr lang="zh-CN" altLang="en-US" sz="1600" spc="600" dirty="0" smtClean="0">
                <a:latin typeface="微软雅黑" pitchFamily="34" charset="-122"/>
                <a:ea typeface="微软雅黑" pitchFamily="34" charset="-122"/>
              </a:rPr>
              <a:t>科技报告构成元素</a:t>
            </a: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a:grpSpLocks/>
          </p:cNvGrpSpPr>
          <p:nvPr/>
        </p:nvGrpSpPr>
        <p:grpSpPr bwMode="auto">
          <a:xfrm>
            <a:off x="1828800" y="892908"/>
            <a:ext cx="4611329" cy="218138"/>
            <a:chOff x="0" y="0"/>
            <a:chExt cx="3580582" cy="158874"/>
          </a:xfrm>
        </p:grpSpPr>
        <p:grpSp>
          <p:nvGrpSpPr>
            <p:cNvPr id="3" name="组合 61"/>
            <p:cNvGrpSpPr>
              <a:grpSpLocks/>
            </p:cNvGrpSpPr>
            <p:nvPr/>
          </p:nvGrpSpPr>
          <p:grpSpPr bwMode="auto">
            <a:xfrm>
              <a:off x="0" y="0"/>
              <a:ext cx="792088" cy="158874"/>
              <a:chOff x="0" y="0"/>
              <a:chExt cx="792088" cy="158874"/>
            </a:xfrm>
          </p:grpSpPr>
          <p:sp>
            <p:nvSpPr>
              <p:cNvPr id="12" name="直接连接符 70"/>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3" name="直接连接符 71"/>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4" name="直接连接符 72"/>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grpSp>
        <p:grpSp>
          <p:nvGrpSpPr>
            <p:cNvPr id="4" name="组合 62"/>
            <p:cNvGrpSpPr>
              <a:grpSpLocks/>
            </p:cNvGrpSpPr>
            <p:nvPr/>
          </p:nvGrpSpPr>
          <p:grpSpPr bwMode="auto">
            <a:xfrm rot="10800000">
              <a:off x="2788494" y="0"/>
              <a:ext cx="792088" cy="158874"/>
              <a:chOff x="0" y="0"/>
              <a:chExt cx="792088" cy="158874"/>
            </a:xfrm>
          </p:grpSpPr>
          <p:sp>
            <p:nvSpPr>
              <p:cNvPr id="9" name="直接连接符 67"/>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0" name="直接连接符 68"/>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1" name="直接连接符 69"/>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grpSp>
      </p:grpSp>
      <p:sp>
        <p:nvSpPr>
          <p:cNvPr id="16" name="矩形 15"/>
          <p:cNvSpPr/>
          <p:nvPr/>
        </p:nvSpPr>
        <p:spPr>
          <a:xfrm>
            <a:off x="2892885" y="198508"/>
            <a:ext cx="2492990" cy="424732"/>
          </a:xfrm>
          <a:prstGeom prst="rect">
            <a:avLst/>
          </a:prstGeom>
        </p:spPr>
        <p:txBody>
          <a:bodyPr wrap="none">
            <a:spAutoFit/>
          </a:bodyPr>
          <a:lstStyle/>
          <a:p>
            <a:pPr algn="ctr" defTabSz="889000">
              <a:lnSpc>
                <a:spcPct val="90000"/>
              </a:lnSpc>
              <a:defRPr/>
            </a:pPr>
            <a:r>
              <a:rPr lang="zh-CN" altLang="en-US" sz="2400" spc="600" dirty="0" smtClean="0">
                <a:latin typeface="微软雅黑" pitchFamily="34" charset="-122"/>
                <a:ea typeface="微软雅黑" pitchFamily="34" charset="-122"/>
              </a:rPr>
              <a:t>科技报告撰写</a:t>
            </a:r>
          </a:p>
        </p:txBody>
      </p:sp>
      <p:sp>
        <p:nvSpPr>
          <p:cNvPr id="17" name="矩形 16"/>
          <p:cNvSpPr/>
          <p:nvPr/>
        </p:nvSpPr>
        <p:spPr>
          <a:xfrm>
            <a:off x="2946737" y="823757"/>
            <a:ext cx="2492990" cy="369332"/>
          </a:xfrm>
          <a:prstGeom prst="rect">
            <a:avLst/>
          </a:prstGeom>
        </p:spPr>
        <p:txBody>
          <a:bodyPr wrap="none">
            <a:spAutoFit/>
          </a:bodyPr>
          <a:lstStyle/>
          <a:p>
            <a:pPr>
              <a:defRPr/>
            </a:pPr>
            <a:r>
              <a:rPr lang="zh-CN" altLang="en-US" dirty="0" smtClean="0">
                <a:latin typeface="微软雅黑" pitchFamily="34" charset="-122"/>
                <a:ea typeface="微软雅黑" pitchFamily="34" charset="-122"/>
                <a:cs typeface="+mn-ea"/>
              </a:rPr>
              <a:t>科技报告编写总体要求</a:t>
            </a:r>
            <a:endParaRPr lang="zh-CN" altLang="en-US" dirty="0">
              <a:latin typeface="微软雅黑" pitchFamily="34" charset="-122"/>
              <a:ea typeface="微软雅黑" pitchFamily="34" charset="-122"/>
              <a:cs typeface="+mn-ea"/>
            </a:endParaRPr>
          </a:p>
        </p:txBody>
      </p:sp>
      <p:sp>
        <p:nvSpPr>
          <p:cNvPr id="15" name="内容占位符 2"/>
          <p:cNvSpPr txBox="1">
            <a:spLocks noChangeArrowheads="1"/>
          </p:cNvSpPr>
          <p:nvPr/>
        </p:nvSpPr>
        <p:spPr>
          <a:xfrm>
            <a:off x="431800" y="1116013"/>
            <a:ext cx="7920038" cy="3322637"/>
          </a:xfrm>
          <a:prstGeom prst="rect">
            <a:avLst/>
          </a:prstGeom>
        </p:spPr>
        <p:txBody>
          <a:bodyPr/>
          <a:lstStyle/>
          <a:p>
            <a:pPr marL="800100" marR="0" lvl="1" indent="-342900" algn="l" defTabSz="914400" rtl="0" eaLnBrk="1" fontAlgn="auto" latinLnBrk="0" hangingPunct="1">
              <a:lnSpc>
                <a:spcPts val="2500"/>
              </a:lnSpc>
              <a:spcBef>
                <a:spcPct val="20000"/>
              </a:spcBef>
              <a:spcAft>
                <a:spcPts val="0"/>
              </a:spcAft>
              <a:buClrTx/>
              <a:buSzTx/>
              <a:buFont typeface="Arial" charset="0"/>
              <a:buNone/>
              <a:tabLst/>
              <a:defRPr/>
            </a:pPr>
            <a:endPar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endParaRPr>
          </a:p>
          <a:p>
            <a:pPr marL="800100" marR="0" lvl="1" indent="-342900" algn="l" defTabSz="914400" rtl="0" eaLnBrk="1" fontAlgn="auto" latinLnBrk="0" hangingPunct="1">
              <a:lnSpc>
                <a:spcPts val="2500"/>
              </a:lnSpc>
              <a:spcBef>
                <a:spcPct val="20000"/>
              </a:spcBef>
              <a:spcAft>
                <a:spcPts val="0"/>
              </a:spcAft>
              <a:buClrTx/>
              <a:buSzTx/>
              <a:buFont typeface="Wingdings" pitchFamily="2" charset="2"/>
              <a:buChar char="u"/>
              <a:tabLst/>
              <a:defRPr/>
            </a:pPr>
            <a:r>
              <a:rPr kumimoji="0" lang="zh-CN" altLang="en-US" sz="18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对象</a:t>
            </a:r>
            <a:r>
              <a:rPr kumimoji="0" lang="zh-CN" altLang="en-US" sz="180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：主要</a:t>
            </a:r>
            <a:r>
              <a:rPr kumimoji="0" lang="zh-CN" altLang="en-US" sz="1800" i="0" u="none" strike="noStrike" kern="1200" cap="none" spc="0" normalizeH="0" baseline="0" noProof="0" dirty="0" smtClean="0">
                <a:ln>
                  <a:noFill/>
                </a:ln>
                <a:solidFill>
                  <a:srgbClr val="CC0000"/>
                </a:solidFill>
                <a:effectLst/>
                <a:uLnTx/>
                <a:uFillTx/>
                <a:latin typeface="微软雅黑" pitchFamily="34" charset="-122"/>
                <a:ea typeface="微软雅黑" pitchFamily="34" charset="-122"/>
                <a:cs typeface="+mn-ea"/>
              </a:rPr>
              <a:t>针对科研人员</a:t>
            </a:r>
            <a:r>
              <a:rPr kumimoji="0" lang="zh-CN" altLang="en-US" sz="180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或同行，而非管理部门。</a:t>
            </a:r>
          </a:p>
          <a:p>
            <a:pPr marL="800100" marR="0" lvl="1" indent="-342900" algn="l" defTabSz="914400" rtl="0" eaLnBrk="1" fontAlgn="auto" latinLnBrk="0" hangingPunct="1">
              <a:lnSpc>
                <a:spcPts val="2500"/>
              </a:lnSpc>
              <a:spcBef>
                <a:spcPct val="20000"/>
              </a:spcBef>
              <a:spcAft>
                <a:spcPts val="0"/>
              </a:spcAft>
              <a:buClrTx/>
              <a:buSzTx/>
              <a:buFont typeface="Wingdings" pitchFamily="2" charset="2"/>
              <a:buChar char="u"/>
              <a:tabLst/>
              <a:defRPr/>
            </a:pPr>
            <a:r>
              <a:rPr kumimoji="0" lang="zh-CN" altLang="en-US" sz="18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体例</a:t>
            </a:r>
            <a:r>
              <a:rPr kumimoji="0" lang="zh-CN" altLang="en-US" sz="180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：需要按照</a:t>
            </a:r>
            <a:r>
              <a:rPr kumimoji="0" lang="zh-CN" altLang="en-US" sz="1800" i="0" u="none" strike="noStrike" kern="1200" cap="none" spc="0" normalizeH="0" baseline="0" noProof="0" dirty="0" smtClean="0">
                <a:ln>
                  <a:noFill/>
                </a:ln>
                <a:solidFill>
                  <a:srgbClr val="C00000"/>
                </a:solidFill>
                <a:effectLst/>
                <a:uLnTx/>
                <a:uFillTx/>
                <a:latin typeface="微软雅黑" pitchFamily="34" charset="-122"/>
                <a:ea typeface="微软雅黑" pitchFamily="34" charset="-122"/>
                <a:cs typeface="+mn-ea"/>
              </a:rPr>
              <a:t>科学技术论文</a:t>
            </a:r>
            <a:r>
              <a:rPr kumimoji="0" lang="zh-CN" altLang="en-US" sz="180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的体例撰写，而非总结、汇报。</a:t>
            </a:r>
          </a:p>
          <a:p>
            <a:pPr marL="800100" marR="0" lvl="1" indent="-342900" algn="l" defTabSz="914400" rtl="0" eaLnBrk="1" fontAlgn="auto" latinLnBrk="0" hangingPunct="1">
              <a:lnSpc>
                <a:spcPts val="2500"/>
              </a:lnSpc>
              <a:spcBef>
                <a:spcPct val="20000"/>
              </a:spcBef>
              <a:spcAft>
                <a:spcPts val="0"/>
              </a:spcAft>
              <a:buClrTx/>
              <a:buSzTx/>
              <a:buFont typeface="Wingdings" pitchFamily="2" charset="2"/>
              <a:buChar char="u"/>
              <a:tabLst/>
              <a:defRPr/>
            </a:pPr>
            <a:r>
              <a:rPr kumimoji="0" lang="zh-CN" altLang="en-US" sz="18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内容</a:t>
            </a:r>
            <a:r>
              <a:rPr kumimoji="0" lang="zh-CN" altLang="en-US" sz="180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：主要针对</a:t>
            </a:r>
            <a:r>
              <a:rPr kumimoji="0" lang="zh-CN" altLang="en-US" sz="1800" i="0" u="none" strike="noStrike" kern="1200" cap="none" spc="0" normalizeH="0" baseline="0" noProof="0" dirty="0" smtClean="0">
                <a:ln>
                  <a:noFill/>
                </a:ln>
                <a:solidFill>
                  <a:srgbClr val="C00000"/>
                </a:solidFill>
                <a:effectLst/>
                <a:uLnTx/>
                <a:uFillTx/>
                <a:latin typeface="微软雅黑" pitchFamily="34" charset="-122"/>
                <a:ea typeface="微软雅黑" pitchFamily="34" charset="-122"/>
                <a:cs typeface="+mn-ea"/>
              </a:rPr>
              <a:t>研究</a:t>
            </a:r>
            <a:r>
              <a:rPr kumimoji="0" lang="zh-CN" altLang="en-US" sz="180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，而非</a:t>
            </a:r>
            <a:r>
              <a:rPr kumimoji="0" lang="zh-CN" altLang="en-US" sz="1800" i="0" u="none" strike="noStrike" kern="1200" cap="none" spc="0" normalizeH="0" baseline="0" noProof="0" dirty="0" smtClean="0">
                <a:ln>
                  <a:noFill/>
                </a:ln>
                <a:solidFill>
                  <a:srgbClr val="C00000"/>
                </a:solidFill>
                <a:effectLst/>
                <a:uLnTx/>
                <a:uFillTx/>
                <a:latin typeface="微软雅黑" pitchFamily="34" charset="-122"/>
                <a:ea typeface="微软雅黑" pitchFamily="34" charset="-122"/>
                <a:cs typeface="+mn-ea"/>
              </a:rPr>
              <a:t>管理</a:t>
            </a:r>
            <a:r>
              <a:rPr kumimoji="0" lang="zh-CN" altLang="en-US" sz="180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。研究对象、研究过程、研究方法和研究结果进行描述，而不是针对本项目或本课题任务完成情况。科技报告的内容应完整、真实、准确、易读，有一定的技术含量和保存、利用价值。</a:t>
            </a:r>
          </a:p>
          <a:p>
            <a:pPr marL="800100" marR="0" lvl="1" indent="-342900" algn="l" defTabSz="914400" rtl="0" eaLnBrk="1" fontAlgn="auto" latinLnBrk="0" hangingPunct="1">
              <a:lnSpc>
                <a:spcPts val="2500"/>
              </a:lnSpc>
              <a:spcBef>
                <a:spcPct val="20000"/>
              </a:spcBef>
              <a:spcAft>
                <a:spcPts val="0"/>
              </a:spcAft>
              <a:buClrTx/>
              <a:buSzTx/>
              <a:buFont typeface="Wingdings" pitchFamily="2" charset="2"/>
              <a:buChar char="u"/>
              <a:tabLst/>
              <a:defRPr/>
            </a:pPr>
            <a:r>
              <a:rPr kumimoji="0" lang="zh-CN" altLang="en-US" sz="18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规范</a:t>
            </a:r>
            <a:r>
              <a:rPr kumimoji="0" lang="zh-CN" altLang="en-US" sz="180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：科技报告要按照相关</a:t>
            </a:r>
            <a:r>
              <a:rPr kumimoji="0" lang="zh-CN" altLang="en-US" sz="1800" i="0" u="none" strike="noStrike" kern="1200" cap="none" spc="0" normalizeH="0" baseline="0" noProof="0" dirty="0" smtClean="0">
                <a:ln>
                  <a:noFill/>
                </a:ln>
                <a:solidFill>
                  <a:srgbClr val="CC0000"/>
                </a:solidFill>
                <a:effectLst/>
                <a:uLnTx/>
                <a:uFillTx/>
                <a:latin typeface="微软雅黑" pitchFamily="34" charset="-122"/>
                <a:ea typeface="微软雅黑" pitchFamily="34" charset="-122"/>
                <a:cs typeface="+mn-ea"/>
              </a:rPr>
              <a:t>标准格式</a:t>
            </a:r>
            <a:r>
              <a:rPr kumimoji="0" lang="zh-CN" altLang="en-US" sz="180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撰写。</a:t>
            </a:r>
          </a:p>
          <a:p>
            <a:pPr marL="800100" marR="0" lvl="1" indent="-342900" algn="l" defTabSz="914400" rtl="0" eaLnBrk="1" fontAlgn="auto" latinLnBrk="0" hangingPunct="1">
              <a:lnSpc>
                <a:spcPts val="2500"/>
              </a:lnSpc>
              <a:spcBef>
                <a:spcPct val="20000"/>
              </a:spcBef>
              <a:spcAft>
                <a:spcPts val="0"/>
              </a:spcAft>
              <a:buClrTx/>
              <a:buSzTx/>
              <a:buFont typeface="Wingdings" pitchFamily="2" charset="2"/>
              <a:buChar char="u"/>
              <a:tabLst/>
              <a:defRPr/>
            </a:pPr>
            <a:r>
              <a:rPr kumimoji="0" lang="zh-CN" altLang="en-US" sz="18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段落</a:t>
            </a:r>
            <a:r>
              <a:rPr kumimoji="0" lang="zh-CN" altLang="en-US" sz="180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：要</a:t>
            </a:r>
            <a:r>
              <a:rPr kumimoji="0" lang="zh-CN" altLang="en-US" sz="1800" i="0" u="none" strike="noStrike" kern="1200" cap="none" spc="0" normalizeH="0" baseline="0" noProof="0" dirty="0" smtClean="0">
                <a:ln>
                  <a:noFill/>
                </a:ln>
                <a:solidFill>
                  <a:srgbClr val="CC0000"/>
                </a:solidFill>
                <a:effectLst/>
                <a:uLnTx/>
                <a:uFillTx/>
                <a:latin typeface="微软雅黑" pitchFamily="34" charset="-122"/>
                <a:ea typeface="微软雅黑" pitchFamily="34" charset="-122"/>
                <a:cs typeface="+mn-ea"/>
              </a:rPr>
              <a:t>分章节</a:t>
            </a:r>
            <a:r>
              <a:rPr kumimoji="0" lang="zh-CN" altLang="en-US" sz="180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rPr>
              <a:t>，章节安排要有系统性和逻辑性，章节结构应系统清晰，并需自拟章节标题，无法统一命题。</a:t>
            </a: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662326" y="198508"/>
            <a:ext cx="954108" cy="424732"/>
          </a:xfrm>
          <a:prstGeom prst="rect">
            <a:avLst/>
          </a:prstGeom>
        </p:spPr>
        <p:txBody>
          <a:bodyPr wrap="none">
            <a:spAutoFit/>
          </a:bodyPr>
          <a:lstStyle/>
          <a:p>
            <a:pPr algn="ctr" defTabSz="889000">
              <a:lnSpc>
                <a:spcPct val="90000"/>
              </a:lnSpc>
              <a:defRPr/>
            </a:pPr>
            <a:r>
              <a:rPr lang="zh-CN" altLang="en-US" sz="2400" spc="600" dirty="0" smtClean="0">
                <a:latin typeface="微软雅黑" pitchFamily="34" charset="-122"/>
                <a:ea typeface="微软雅黑" pitchFamily="34" charset="-122"/>
              </a:rPr>
              <a:t>封面</a:t>
            </a:r>
          </a:p>
        </p:txBody>
      </p:sp>
      <p:sp>
        <p:nvSpPr>
          <p:cNvPr id="15" name="内容占位符 2"/>
          <p:cNvSpPr txBox="1">
            <a:spLocks noChangeArrowheads="1"/>
          </p:cNvSpPr>
          <p:nvPr/>
        </p:nvSpPr>
        <p:spPr>
          <a:xfrm>
            <a:off x="431800" y="1116013"/>
            <a:ext cx="7920038" cy="3322637"/>
          </a:xfrm>
          <a:prstGeom prst="rect">
            <a:avLst/>
          </a:prstGeom>
        </p:spPr>
        <p:txBody>
          <a:bodyPr/>
          <a:lstStyle/>
          <a:p>
            <a:pPr marL="800100" marR="0" lvl="1" indent="-342900" algn="l" defTabSz="914400" rtl="0" eaLnBrk="1" fontAlgn="auto" latinLnBrk="0" hangingPunct="1">
              <a:lnSpc>
                <a:spcPts val="2500"/>
              </a:lnSpc>
              <a:spcBef>
                <a:spcPct val="20000"/>
              </a:spcBef>
              <a:spcAft>
                <a:spcPts val="0"/>
              </a:spcAft>
              <a:buClrTx/>
              <a:buSzTx/>
              <a:buFont typeface="Arial" charset="0"/>
              <a:buNone/>
              <a:tabLst/>
              <a:defRPr/>
            </a:pPr>
            <a:endPar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endParaRPr>
          </a:p>
          <a:p>
            <a:pPr marL="800100" marR="0" lvl="1" indent="-342900" algn="l" defTabSz="914400" rtl="0" eaLnBrk="1" fontAlgn="auto" latinLnBrk="0" hangingPunct="1">
              <a:lnSpc>
                <a:spcPts val="2500"/>
              </a:lnSpc>
              <a:spcBef>
                <a:spcPct val="20000"/>
              </a:spcBef>
              <a:spcAft>
                <a:spcPts val="0"/>
              </a:spcAft>
              <a:buClrTx/>
              <a:buSzTx/>
              <a:tabLst/>
              <a:defRPr/>
            </a:pPr>
            <a:endPar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ea"/>
            </a:endParaRPr>
          </a:p>
        </p:txBody>
      </p:sp>
      <p:pic>
        <p:nvPicPr>
          <p:cNvPr id="18" name="图片 13" descr="0.png"/>
          <p:cNvPicPr>
            <a:picLocks noChangeAspect="1"/>
          </p:cNvPicPr>
          <p:nvPr/>
        </p:nvPicPr>
        <p:blipFill>
          <a:blip r:embed="rId3" cstate="print"/>
          <a:srcRect/>
          <a:stretch>
            <a:fillRect/>
          </a:stretch>
        </p:blipFill>
        <p:spPr bwMode="auto">
          <a:xfrm>
            <a:off x="5075238" y="0"/>
            <a:ext cx="4068762" cy="5143500"/>
          </a:xfrm>
          <a:prstGeom prst="rect">
            <a:avLst/>
          </a:prstGeom>
          <a:noFill/>
          <a:ln w="9525">
            <a:noFill/>
            <a:miter lim="800000"/>
            <a:headEnd/>
            <a:tailEnd/>
          </a:ln>
        </p:spPr>
      </p:pic>
      <p:sp>
        <p:nvSpPr>
          <p:cNvPr id="19" name="矩形 1"/>
          <p:cNvSpPr>
            <a:spLocks noChangeArrowheads="1"/>
          </p:cNvSpPr>
          <p:nvPr/>
        </p:nvSpPr>
        <p:spPr bwMode="auto">
          <a:xfrm>
            <a:off x="357188" y="1179513"/>
            <a:ext cx="4000500" cy="915122"/>
          </a:xfrm>
          <a:prstGeom prst="rect">
            <a:avLst/>
          </a:prstGeom>
          <a:noFill/>
          <a:ln w="9525">
            <a:noFill/>
            <a:miter lim="800000"/>
            <a:headEnd/>
            <a:tailEnd/>
          </a:ln>
        </p:spPr>
        <p:txBody>
          <a:bodyPr>
            <a:spAutoFit/>
          </a:bodyPr>
          <a:lstStyle/>
          <a:p>
            <a:pPr>
              <a:lnSpc>
                <a:spcPct val="150000"/>
              </a:lnSpc>
              <a:defRPr/>
            </a:pPr>
            <a:endParaRPr lang="en-US" altLang="zh-CN" dirty="0">
              <a:solidFill>
                <a:srgbClr val="C00000"/>
              </a:solidFill>
              <a:latin typeface="+mn-ea"/>
              <a:ea typeface="+mn-ea"/>
              <a:cs typeface="+mn-ea"/>
            </a:endParaRPr>
          </a:p>
          <a:p>
            <a:pPr algn="just">
              <a:lnSpc>
                <a:spcPct val="150000"/>
              </a:lnSpc>
              <a:defRPr/>
            </a:pPr>
            <a:r>
              <a:rPr lang="zh-CN" altLang="en-US" sz="2000" b="1" dirty="0">
                <a:latin typeface="微软雅黑" pitchFamily="34" charset="-122"/>
                <a:ea typeface="微软雅黑" pitchFamily="34" charset="-122"/>
                <a:cs typeface="+mn-ea"/>
              </a:rPr>
              <a:t>封面要素完整、准确，并使用</a:t>
            </a:r>
            <a:r>
              <a:rPr lang="zh-CN" altLang="en-US" sz="2000" b="1" dirty="0" smtClean="0">
                <a:latin typeface="微软雅黑" pitchFamily="34" charset="-122"/>
                <a:ea typeface="微软雅黑" pitchFamily="34" charset="-122"/>
                <a:cs typeface="+mn-ea"/>
              </a:rPr>
              <a:t>全称</a:t>
            </a:r>
            <a:endParaRPr lang="en-US" altLang="zh-CN" sz="2000" b="1" dirty="0">
              <a:latin typeface="微软雅黑" pitchFamily="34" charset="-122"/>
              <a:ea typeface="微软雅黑" pitchFamily="34" charset="-122"/>
              <a:cs typeface="+mn-ea"/>
            </a:endParaRP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662325" y="198508"/>
            <a:ext cx="954108" cy="424732"/>
          </a:xfrm>
          <a:prstGeom prst="rect">
            <a:avLst/>
          </a:prstGeom>
        </p:spPr>
        <p:txBody>
          <a:bodyPr wrap="none">
            <a:spAutoFit/>
          </a:bodyPr>
          <a:lstStyle/>
          <a:p>
            <a:pPr algn="ctr" defTabSz="889000">
              <a:lnSpc>
                <a:spcPct val="90000"/>
              </a:lnSpc>
              <a:defRPr/>
            </a:pPr>
            <a:r>
              <a:rPr lang="zh-CN" altLang="en-US" sz="2400" spc="600" dirty="0" smtClean="0">
                <a:latin typeface="微软雅黑" pitchFamily="34" charset="-122"/>
                <a:ea typeface="微软雅黑" pitchFamily="34" charset="-122"/>
              </a:rPr>
              <a:t>编号</a:t>
            </a:r>
          </a:p>
        </p:txBody>
      </p:sp>
      <p:sp>
        <p:nvSpPr>
          <p:cNvPr id="17" name="矩形 12"/>
          <p:cNvSpPr>
            <a:spLocks noChangeArrowheads="1"/>
          </p:cNvSpPr>
          <p:nvPr/>
        </p:nvSpPr>
        <p:spPr bwMode="auto">
          <a:xfrm>
            <a:off x="142875" y="857250"/>
            <a:ext cx="6072188" cy="2923877"/>
          </a:xfrm>
          <a:prstGeom prst="rect">
            <a:avLst/>
          </a:prstGeom>
          <a:noFill/>
          <a:ln w="9525">
            <a:noFill/>
            <a:miter lim="800000"/>
            <a:headEnd/>
            <a:tailEnd/>
          </a:ln>
        </p:spPr>
        <p:txBody>
          <a:bodyPr>
            <a:spAutoFit/>
          </a:bodyPr>
          <a:lstStyle/>
          <a:p>
            <a:pPr eaLnBrk="0" hangingPunct="0">
              <a:lnSpc>
                <a:spcPct val="150000"/>
              </a:lnSpc>
              <a:spcBef>
                <a:spcPts val="600"/>
              </a:spcBef>
              <a:buFontTx/>
              <a:buChar char="-"/>
              <a:defRPr/>
            </a:pPr>
            <a:endParaRPr lang="en-US" altLang="zh-CN" sz="1400" dirty="0">
              <a:latin typeface="微软雅黑" pitchFamily="34" charset="-122"/>
              <a:ea typeface="微软雅黑" pitchFamily="34" charset="-122"/>
              <a:cs typeface="+mn-ea"/>
            </a:endParaRPr>
          </a:p>
          <a:p>
            <a:pPr eaLnBrk="0" hangingPunct="0">
              <a:lnSpc>
                <a:spcPct val="150000"/>
              </a:lnSpc>
              <a:spcBef>
                <a:spcPts val="600"/>
              </a:spcBef>
              <a:buFontTx/>
              <a:buChar char="-"/>
              <a:defRPr/>
            </a:pPr>
            <a:r>
              <a:rPr lang="en-US" altLang="zh-CN" sz="1400" dirty="0">
                <a:latin typeface="微软雅黑" pitchFamily="34" charset="-122"/>
                <a:ea typeface="微软雅黑" pitchFamily="34" charset="-122"/>
                <a:cs typeface="+mn-ea"/>
              </a:rPr>
              <a:t>    </a:t>
            </a:r>
            <a:r>
              <a:rPr lang="zh-CN" altLang="en-US" sz="2000" b="1" dirty="0">
                <a:latin typeface="微软雅黑" pitchFamily="34" charset="-122"/>
                <a:ea typeface="微软雅黑" pitchFamily="34" charset="-122"/>
                <a:cs typeface="+mn-ea"/>
              </a:rPr>
              <a:t>组织机构代码</a:t>
            </a:r>
            <a:r>
              <a:rPr lang="en-US" altLang="zh-CN" sz="2000" b="1" dirty="0">
                <a:latin typeface="微软雅黑" pitchFamily="34" charset="-122"/>
                <a:ea typeface="微软雅黑" pitchFamily="34" charset="-122"/>
                <a:cs typeface="+mn-ea"/>
              </a:rPr>
              <a:t>--</a:t>
            </a:r>
            <a:r>
              <a:rPr lang="zh-CN" altLang="en-US" sz="2000" b="1" dirty="0">
                <a:latin typeface="微软雅黑" pitchFamily="34" charset="-122"/>
                <a:ea typeface="微软雅黑" pitchFamily="34" charset="-122"/>
                <a:cs typeface="+mn-ea"/>
              </a:rPr>
              <a:t>课题编号</a:t>
            </a:r>
            <a:r>
              <a:rPr lang="en-US" altLang="zh-CN" sz="2000" b="1" dirty="0">
                <a:latin typeface="微软雅黑" pitchFamily="34" charset="-122"/>
                <a:ea typeface="微软雅黑" pitchFamily="34" charset="-122"/>
                <a:cs typeface="+mn-ea"/>
              </a:rPr>
              <a:t>/</a:t>
            </a:r>
            <a:r>
              <a:rPr lang="zh-CN" altLang="en-US" sz="2000" b="1" dirty="0">
                <a:latin typeface="微软雅黑" pitchFamily="34" charset="-122"/>
                <a:ea typeface="微软雅黑" pitchFamily="34" charset="-122"/>
                <a:cs typeface="+mn-ea"/>
              </a:rPr>
              <a:t>顺序号</a:t>
            </a:r>
            <a:endParaRPr lang="en-US" altLang="zh-CN" sz="2000" b="1" dirty="0">
              <a:latin typeface="微软雅黑" pitchFamily="34" charset="-122"/>
              <a:ea typeface="微软雅黑" pitchFamily="34" charset="-122"/>
              <a:cs typeface="+mn-ea"/>
            </a:endParaRPr>
          </a:p>
          <a:p>
            <a:pPr eaLnBrk="0" hangingPunct="0">
              <a:spcBef>
                <a:spcPts val="600"/>
              </a:spcBef>
              <a:defRPr/>
            </a:pPr>
            <a:r>
              <a:rPr lang="zh-CN" altLang="en-US" sz="2000" b="1" dirty="0">
                <a:latin typeface="微软雅黑" pitchFamily="34" charset="-122"/>
                <a:ea typeface="微软雅黑" pitchFamily="34" charset="-122"/>
                <a:cs typeface="+mn-ea"/>
              </a:rPr>
              <a:t>形式为</a:t>
            </a:r>
            <a:r>
              <a:rPr lang="zh-CN" altLang="en-US" sz="2000" b="1" dirty="0" smtClean="0">
                <a:latin typeface="微软雅黑" pitchFamily="34" charset="-122"/>
                <a:ea typeface="微软雅黑" pitchFamily="34" charset="-122"/>
                <a:cs typeface="+mn-ea"/>
              </a:rPr>
              <a:t>：</a:t>
            </a:r>
            <a:endParaRPr lang="en-US" altLang="zh-CN" sz="2000" b="1" dirty="0" smtClean="0">
              <a:latin typeface="微软雅黑" pitchFamily="34" charset="-122"/>
              <a:ea typeface="微软雅黑" pitchFamily="34" charset="-122"/>
              <a:cs typeface="+mn-ea"/>
            </a:endParaRPr>
          </a:p>
          <a:p>
            <a:pPr eaLnBrk="0" hangingPunct="0">
              <a:spcBef>
                <a:spcPts val="600"/>
              </a:spcBef>
              <a:defRPr/>
            </a:pPr>
            <a:r>
              <a:rPr lang="en-US" altLang="zh-CN" sz="2000" dirty="0" err="1" smtClean="0">
                <a:latin typeface="微软雅黑" pitchFamily="34" charset="-122"/>
                <a:ea typeface="微软雅黑" pitchFamily="34" charset="-122"/>
                <a:cs typeface="+mn-ea"/>
              </a:rPr>
              <a:t>xxxxxxxxx</a:t>
            </a:r>
            <a:r>
              <a:rPr lang="en-US" altLang="zh-CN" sz="2000" dirty="0" smtClean="0">
                <a:latin typeface="微软雅黑" pitchFamily="34" charset="-122"/>
                <a:ea typeface="微软雅黑" pitchFamily="34" charset="-122"/>
                <a:cs typeface="+mn-ea"/>
              </a:rPr>
              <a:t>-</a:t>
            </a:r>
            <a:r>
              <a:rPr lang="en-US" altLang="zh-CN" sz="2000" dirty="0">
                <a:latin typeface="微软雅黑" pitchFamily="34" charset="-122"/>
                <a:ea typeface="微软雅黑" pitchFamily="34" charset="-122"/>
                <a:cs typeface="+mn-ea"/>
              </a:rPr>
              <a:t>-</a:t>
            </a:r>
            <a:r>
              <a:rPr lang="en-US" altLang="zh-CN" sz="2000" dirty="0" smtClean="0">
                <a:latin typeface="微软雅黑" pitchFamily="34" charset="-122"/>
                <a:ea typeface="微软雅黑" pitchFamily="34" charset="-122"/>
                <a:cs typeface="+mn-ea"/>
              </a:rPr>
              <a:t>NNNNUUNNNNNN/NN</a:t>
            </a:r>
            <a:endParaRPr lang="en-US" altLang="zh-CN" sz="2000" dirty="0">
              <a:latin typeface="微软雅黑" pitchFamily="34" charset="-122"/>
              <a:ea typeface="微软雅黑" pitchFamily="34" charset="-122"/>
              <a:cs typeface="+mn-ea"/>
            </a:endParaRPr>
          </a:p>
          <a:p>
            <a:pPr eaLnBrk="0" hangingPunct="0">
              <a:lnSpc>
                <a:spcPct val="150000"/>
              </a:lnSpc>
              <a:spcBef>
                <a:spcPts val="600"/>
              </a:spcBef>
              <a:defRPr/>
            </a:pPr>
            <a:endParaRPr lang="en-US" altLang="zh-CN" sz="1400" dirty="0">
              <a:latin typeface="微软雅黑" pitchFamily="34" charset="-122"/>
              <a:ea typeface="微软雅黑" pitchFamily="34" charset="-122"/>
              <a:cs typeface="+mn-ea"/>
            </a:endParaRPr>
          </a:p>
          <a:p>
            <a:pPr eaLnBrk="0" hangingPunct="0">
              <a:lnSpc>
                <a:spcPct val="150000"/>
              </a:lnSpc>
              <a:spcBef>
                <a:spcPts val="600"/>
              </a:spcBef>
              <a:defRPr/>
            </a:pPr>
            <a:endParaRPr lang="en-US" altLang="zh-CN" sz="1400" dirty="0">
              <a:latin typeface="微软雅黑" pitchFamily="34" charset="-122"/>
              <a:ea typeface="微软雅黑" pitchFamily="34" charset="-122"/>
              <a:cs typeface="+mn-ea"/>
            </a:endParaRPr>
          </a:p>
          <a:p>
            <a:pPr eaLnBrk="0" hangingPunct="0">
              <a:lnSpc>
                <a:spcPct val="150000"/>
              </a:lnSpc>
              <a:spcBef>
                <a:spcPts val="600"/>
              </a:spcBef>
              <a:defRPr/>
            </a:pPr>
            <a:endParaRPr lang="en-US" altLang="zh-CN" sz="1400" dirty="0">
              <a:latin typeface="微软雅黑" pitchFamily="34" charset="-122"/>
              <a:ea typeface="微软雅黑" pitchFamily="34" charset="-122"/>
              <a:cs typeface="+mn-ea"/>
            </a:endParaRPr>
          </a:p>
        </p:txBody>
      </p:sp>
      <p:sp>
        <p:nvSpPr>
          <p:cNvPr id="18" name="矩形 9"/>
          <p:cNvSpPr>
            <a:spLocks noChangeArrowheads="1"/>
          </p:cNvSpPr>
          <p:nvPr/>
        </p:nvSpPr>
        <p:spPr bwMode="auto">
          <a:xfrm>
            <a:off x="500063" y="2714625"/>
            <a:ext cx="4537075" cy="344488"/>
          </a:xfrm>
          <a:prstGeom prst="rect">
            <a:avLst/>
          </a:prstGeom>
          <a:noFill/>
          <a:ln w="9525">
            <a:noFill/>
            <a:miter lim="800000"/>
            <a:headEnd/>
            <a:tailEnd/>
          </a:ln>
        </p:spPr>
        <p:txBody>
          <a:bodyPr>
            <a:spAutoFit/>
          </a:bodyPr>
          <a:lstStyle/>
          <a:p>
            <a:pPr marL="342900" indent="-342900" eaLnBrk="0" hangingPunct="0">
              <a:lnSpc>
                <a:spcPct val="130000"/>
              </a:lnSpc>
              <a:spcBef>
                <a:spcPct val="20000"/>
              </a:spcBef>
              <a:defRPr/>
            </a:pPr>
            <a:r>
              <a:rPr lang="zh-CN" altLang="en-US" sz="1400" dirty="0">
                <a:latin typeface="+mn-ea"/>
                <a:ea typeface="+mn-ea"/>
                <a:cs typeface="+mn-ea"/>
              </a:rPr>
              <a:t>示  例： </a:t>
            </a:r>
            <a:r>
              <a:rPr lang="en-US" altLang="zh-CN" sz="1400" u="sng" dirty="0">
                <a:latin typeface="+mn-ea"/>
                <a:ea typeface="+mn-ea"/>
                <a:cs typeface="+mn-ea"/>
              </a:rPr>
              <a:t>400001238</a:t>
            </a:r>
            <a:r>
              <a:rPr lang="en-US" altLang="zh-CN" sz="1400" dirty="0">
                <a:latin typeface="+mn-ea"/>
                <a:ea typeface="+mn-ea"/>
                <a:cs typeface="+mn-ea"/>
              </a:rPr>
              <a:t>--</a:t>
            </a:r>
            <a:r>
              <a:rPr lang="en-US" altLang="zh-CN" sz="1400" u="sng" dirty="0">
                <a:latin typeface="+mn-ea"/>
                <a:ea typeface="+mn-ea"/>
                <a:cs typeface="+mn-ea"/>
              </a:rPr>
              <a:t>2012AA123456</a:t>
            </a:r>
            <a:r>
              <a:rPr lang="en-US" altLang="zh-CN" sz="1400" dirty="0">
                <a:latin typeface="+mn-ea"/>
                <a:ea typeface="+mn-ea"/>
                <a:cs typeface="+mn-ea"/>
              </a:rPr>
              <a:t>/</a:t>
            </a:r>
            <a:r>
              <a:rPr lang="en-US" altLang="zh-CN" sz="1400" u="sng" dirty="0">
                <a:latin typeface="+mn-ea"/>
                <a:ea typeface="+mn-ea"/>
                <a:cs typeface="+mn-ea"/>
              </a:rPr>
              <a:t>06</a:t>
            </a:r>
            <a:r>
              <a:rPr lang="en-US" altLang="zh-CN" sz="1400" dirty="0">
                <a:latin typeface="+mn-ea"/>
                <a:ea typeface="+mn-ea"/>
                <a:cs typeface="+mn-ea"/>
              </a:rPr>
              <a:t>           </a:t>
            </a:r>
          </a:p>
        </p:txBody>
      </p:sp>
      <p:grpSp>
        <p:nvGrpSpPr>
          <p:cNvPr id="19" name="组合 21"/>
          <p:cNvGrpSpPr>
            <a:grpSpLocks/>
          </p:cNvGrpSpPr>
          <p:nvPr/>
        </p:nvGrpSpPr>
        <p:grpSpPr bwMode="auto">
          <a:xfrm>
            <a:off x="571500" y="3071813"/>
            <a:ext cx="1800225" cy="720725"/>
            <a:chOff x="1619672" y="4869160"/>
            <a:chExt cx="1800200" cy="720080"/>
          </a:xfrm>
        </p:grpSpPr>
        <p:sp>
          <p:nvSpPr>
            <p:cNvPr id="20" name="下箭头 13"/>
            <p:cNvSpPr>
              <a:spLocks noChangeArrowheads="1"/>
            </p:cNvSpPr>
            <p:nvPr/>
          </p:nvSpPr>
          <p:spPr bwMode="auto">
            <a:xfrm>
              <a:off x="2411760" y="4869160"/>
              <a:ext cx="144016" cy="288032"/>
            </a:xfrm>
            <a:prstGeom prst="downArrow">
              <a:avLst>
                <a:gd name="adj1" fmla="val 50000"/>
                <a:gd name="adj2" fmla="val 50000"/>
              </a:avLst>
            </a:prstGeom>
            <a:solidFill>
              <a:schemeClr val="accent1"/>
            </a:solidFill>
            <a:ln w="9525">
              <a:solidFill>
                <a:schemeClr val="tx1"/>
              </a:solidFill>
              <a:round/>
              <a:headEnd/>
              <a:tailEnd/>
            </a:ln>
          </p:spPr>
          <p:txBody>
            <a:bodyPr/>
            <a:lstStyle/>
            <a:p>
              <a:endParaRPr lang="zh-CN" altLang="en-US"/>
            </a:p>
          </p:txBody>
        </p:sp>
        <p:sp>
          <p:nvSpPr>
            <p:cNvPr id="21" name="圆角矩形 18"/>
            <p:cNvSpPr>
              <a:spLocks noChangeArrowheads="1"/>
            </p:cNvSpPr>
            <p:nvPr/>
          </p:nvSpPr>
          <p:spPr bwMode="auto">
            <a:xfrm>
              <a:off x="1619672" y="5157192"/>
              <a:ext cx="1800200" cy="432048"/>
            </a:xfrm>
            <a:prstGeom prst="roundRect">
              <a:avLst>
                <a:gd name="adj" fmla="val 16667"/>
              </a:avLst>
            </a:prstGeom>
            <a:solidFill>
              <a:schemeClr val="accent1"/>
            </a:solidFill>
            <a:ln w="9525">
              <a:solidFill>
                <a:schemeClr val="tx1"/>
              </a:solidFill>
              <a:round/>
              <a:headEnd/>
              <a:tailEnd/>
            </a:ln>
          </p:spPr>
          <p:txBody>
            <a:bodyPr/>
            <a:lstStyle/>
            <a:p>
              <a:r>
                <a:rPr lang="en-US" altLang="zh-CN" b="1">
                  <a:solidFill>
                    <a:schemeClr val="bg1"/>
                  </a:solidFill>
                </a:rPr>
                <a:t>xxx</a:t>
              </a:r>
              <a:r>
                <a:rPr lang="zh-CN" altLang="en-US" b="1">
                  <a:solidFill>
                    <a:schemeClr val="bg1"/>
                  </a:solidFill>
                </a:rPr>
                <a:t>单位</a:t>
              </a:r>
            </a:p>
          </p:txBody>
        </p:sp>
      </p:grpSp>
      <p:grpSp>
        <p:nvGrpSpPr>
          <p:cNvPr id="22" name="组合 23"/>
          <p:cNvGrpSpPr>
            <a:grpSpLocks/>
          </p:cNvGrpSpPr>
          <p:nvPr/>
        </p:nvGrpSpPr>
        <p:grpSpPr bwMode="auto">
          <a:xfrm>
            <a:off x="2714625" y="3071813"/>
            <a:ext cx="3168650" cy="720725"/>
            <a:chOff x="5868144" y="4869160"/>
            <a:chExt cx="3168352" cy="720080"/>
          </a:xfrm>
        </p:grpSpPr>
        <p:sp>
          <p:nvSpPr>
            <p:cNvPr id="23" name="下箭头 17"/>
            <p:cNvSpPr>
              <a:spLocks noChangeArrowheads="1"/>
            </p:cNvSpPr>
            <p:nvPr/>
          </p:nvSpPr>
          <p:spPr bwMode="auto">
            <a:xfrm>
              <a:off x="6804248" y="4869160"/>
              <a:ext cx="144016" cy="288032"/>
            </a:xfrm>
            <a:prstGeom prst="downArrow">
              <a:avLst>
                <a:gd name="adj1" fmla="val 50000"/>
                <a:gd name="adj2" fmla="val 50000"/>
              </a:avLst>
            </a:prstGeom>
            <a:solidFill>
              <a:schemeClr val="accent1"/>
            </a:solidFill>
            <a:ln w="9525">
              <a:solidFill>
                <a:schemeClr val="tx1"/>
              </a:solidFill>
              <a:round/>
              <a:headEnd/>
              <a:tailEnd/>
            </a:ln>
          </p:spPr>
          <p:txBody>
            <a:bodyPr/>
            <a:lstStyle/>
            <a:p>
              <a:endParaRPr lang="zh-CN" altLang="en-US"/>
            </a:p>
          </p:txBody>
        </p:sp>
        <p:sp>
          <p:nvSpPr>
            <p:cNvPr id="24" name="圆角矩形 20"/>
            <p:cNvSpPr>
              <a:spLocks noChangeArrowheads="1"/>
            </p:cNvSpPr>
            <p:nvPr/>
          </p:nvSpPr>
          <p:spPr bwMode="auto">
            <a:xfrm>
              <a:off x="5868144" y="5157192"/>
              <a:ext cx="3168352" cy="432048"/>
            </a:xfrm>
            <a:prstGeom prst="roundRect">
              <a:avLst>
                <a:gd name="adj" fmla="val 16667"/>
              </a:avLst>
            </a:prstGeom>
            <a:solidFill>
              <a:schemeClr val="accent1"/>
            </a:solidFill>
            <a:ln w="9525">
              <a:solidFill>
                <a:schemeClr val="tx1"/>
              </a:solidFill>
              <a:round/>
              <a:headEnd/>
              <a:tailEnd/>
            </a:ln>
          </p:spPr>
          <p:txBody>
            <a:bodyPr/>
            <a:lstStyle/>
            <a:p>
              <a:r>
                <a:rPr lang="zh-CN" altLang="en-US" b="1">
                  <a:solidFill>
                    <a:schemeClr val="bg1"/>
                  </a:solidFill>
                </a:rPr>
                <a:t>本项目产生的第</a:t>
              </a:r>
              <a:r>
                <a:rPr lang="en-US" altLang="zh-CN" b="1">
                  <a:solidFill>
                    <a:schemeClr val="bg1"/>
                  </a:solidFill>
                </a:rPr>
                <a:t>6</a:t>
              </a:r>
              <a:r>
                <a:rPr lang="zh-CN" altLang="en-US" b="1">
                  <a:solidFill>
                    <a:schemeClr val="bg1"/>
                  </a:solidFill>
                </a:rPr>
                <a:t>份科技报告</a:t>
              </a:r>
            </a:p>
          </p:txBody>
        </p:sp>
      </p:grpSp>
      <p:grpSp>
        <p:nvGrpSpPr>
          <p:cNvPr id="25" name="组合 21"/>
          <p:cNvGrpSpPr>
            <a:grpSpLocks/>
          </p:cNvGrpSpPr>
          <p:nvPr/>
        </p:nvGrpSpPr>
        <p:grpSpPr bwMode="auto">
          <a:xfrm>
            <a:off x="1714500" y="3000375"/>
            <a:ext cx="1800225" cy="1077913"/>
            <a:chOff x="1857356" y="2428874"/>
            <a:chExt cx="1800225" cy="1077915"/>
          </a:xfrm>
        </p:grpSpPr>
        <p:sp>
          <p:nvSpPr>
            <p:cNvPr id="26" name="下箭头 16"/>
            <p:cNvSpPr>
              <a:spLocks noChangeArrowheads="1"/>
            </p:cNvSpPr>
            <p:nvPr/>
          </p:nvSpPr>
          <p:spPr bwMode="auto">
            <a:xfrm>
              <a:off x="2643174" y="2428874"/>
              <a:ext cx="150299" cy="642942"/>
            </a:xfrm>
            <a:prstGeom prst="downArrow">
              <a:avLst>
                <a:gd name="adj1" fmla="val 50000"/>
                <a:gd name="adj2" fmla="val 50006"/>
              </a:avLst>
            </a:prstGeom>
            <a:solidFill>
              <a:schemeClr val="accent1"/>
            </a:solidFill>
            <a:ln w="9525">
              <a:solidFill>
                <a:schemeClr val="tx1"/>
              </a:solidFill>
              <a:round/>
              <a:headEnd/>
              <a:tailEnd/>
            </a:ln>
          </p:spPr>
          <p:txBody>
            <a:bodyPr/>
            <a:lstStyle/>
            <a:p>
              <a:endParaRPr lang="zh-CN" altLang="en-US"/>
            </a:p>
          </p:txBody>
        </p:sp>
        <p:sp>
          <p:nvSpPr>
            <p:cNvPr id="27" name="圆角矩形 19"/>
            <p:cNvSpPr>
              <a:spLocks noChangeArrowheads="1"/>
            </p:cNvSpPr>
            <p:nvPr/>
          </p:nvSpPr>
          <p:spPr bwMode="auto">
            <a:xfrm>
              <a:off x="1857356" y="3074354"/>
              <a:ext cx="1800225" cy="432435"/>
            </a:xfrm>
            <a:prstGeom prst="roundRect">
              <a:avLst>
                <a:gd name="adj" fmla="val 16667"/>
              </a:avLst>
            </a:prstGeom>
            <a:solidFill>
              <a:schemeClr val="accent1"/>
            </a:solidFill>
            <a:ln w="9525">
              <a:solidFill>
                <a:schemeClr val="tx1"/>
              </a:solidFill>
              <a:round/>
              <a:headEnd/>
              <a:tailEnd/>
            </a:ln>
          </p:spPr>
          <p:txBody>
            <a:bodyPr/>
            <a:lstStyle/>
            <a:p>
              <a:r>
                <a:rPr lang="zh-CN" altLang="en-US" b="1">
                  <a:solidFill>
                    <a:schemeClr val="bg1"/>
                  </a:solidFill>
                </a:rPr>
                <a:t>     项目编号</a:t>
              </a:r>
            </a:p>
          </p:txBody>
        </p:sp>
      </p:grpSp>
      <p:pic>
        <p:nvPicPr>
          <p:cNvPr id="28" name="图片 24" descr="0.png"/>
          <p:cNvPicPr>
            <a:picLocks noChangeAspect="1"/>
          </p:cNvPicPr>
          <p:nvPr/>
        </p:nvPicPr>
        <p:blipFill>
          <a:blip r:embed="rId3" cstate="print"/>
          <a:srcRect/>
          <a:stretch>
            <a:fillRect/>
          </a:stretch>
        </p:blipFill>
        <p:spPr bwMode="auto">
          <a:xfrm>
            <a:off x="5075238" y="0"/>
            <a:ext cx="4068762" cy="5143500"/>
          </a:xfrm>
          <a:prstGeom prst="rect">
            <a:avLst/>
          </a:prstGeom>
          <a:noFill/>
          <a:ln w="9525">
            <a:noFill/>
            <a:miter lim="800000"/>
            <a:headEnd/>
            <a:tailEnd/>
          </a:ln>
        </p:spPr>
      </p:pic>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ppt_x"/>
                                          </p:val>
                                        </p:tav>
                                        <p:tav tm="100000">
                                          <p:val>
                                            <p:strVal val="#ppt_x"/>
                                          </p:val>
                                        </p:tav>
                                      </p:tavLst>
                                    </p:anim>
                                    <p:anim calcmode="lin" valueType="num">
                                      <p:cBhvr additive="base">
                                        <p:cTn id="14"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2"/>
          <p:cNvSpPr>
            <a:spLocks noChangeArrowheads="1"/>
          </p:cNvSpPr>
          <p:nvPr/>
        </p:nvSpPr>
        <p:spPr bwMode="auto">
          <a:xfrm>
            <a:off x="1" y="885825"/>
            <a:ext cx="5214938" cy="3740150"/>
          </a:xfrm>
          <a:prstGeom prst="rect">
            <a:avLst/>
          </a:prstGeom>
          <a:noFill/>
          <a:ln w="9525">
            <a:noFill/>
            <a:miter lim="800000"/>
            <a:headEnd/>
            <a:tailEnd/>
          </a:ln>
        </p:spPr>
        <p:txBody>
          <a:bodyPr wrap="square">
            <a:spAutoFit/>
          </a:bodyPr>
          <a:lstStyle/>
          <a:p>
            <a:pPr marL="342900" indent="-342900" eaLnBrk="0" hangingPunct="0">
              <a:lnSpc>
                <a:spcPct val="150000"/>
              </a:lnSpc>
              <a:spcBef>
                <a:spcPts val="600"/>
              </a:spcBef>
              <a:buFontTx/>
              <a:buChar char="-"/>
              <a:defRPr/>
            </a:pPr>
            <a:endParaRPr lang="en-US" altLang="zh-CN" sz="1400" dirty="0">
              <a:latin typeface="微软雅黑" pitchFamily="34" charset="-122"/>
              <a:ea typeface="微软雅黑" pitchFamily="34" charset="-122"/>
              <a:cs typeface="+mn-ea"/>
            </a:endParaRPr>
          </a:p>
          <a:p>
            <a:pPr marL="342900" indent="-342900"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按照“科技报告保密等级代码与标识”标准的规定，科技报告保密等级分为</a:t>
            </a:r>
            <a:r>
              <a:rPr lang="en-US" altLang="zh-CN" sz="2000" b="1" dirty="0">
                <a:latin typeface="微软雅黑" pitchFamily="34" charset="-122"/>
                <a:ea typeface="微软雅黑" pitchFamily="34" charset="-122"/>
                <a:cs typeface="+mn-ea"/>
              </a:rPr>
              <a:t>5</a:t>
            </a:r>
            <a:r>
              <a:rPr lang="zh-CN" altLang="en-US" sz="2000" b="1" dirty="0" smtClean="0">
                <a:latin typeface="微软雅黑" pitchFamily="34" charset="-122"/>
                <a:ea typeface="微软雅黑" pitchFamily="34" charset="-122"/>
                <a:cs typeface="+mn-ea"/>
              </a:rPr>
              <a:t>级：</a:t>
            </a:r>
            <a:r>
              <a:rPr lang="zh-CN" altLang="en-US" sz="2000" b="1" dirty="0" smtClean="0">
                <a:solidFill>
                  <a:srgbClr val="FF0000"/>
                </a:solidFill>
                <a:latin typeface="微软雅黑" pitchFamily="34" charset="-122"/>
                <a:ea typeface="微软雅黑" pitchFamily="34" charset="-122"/>
                <a:cs typeface="+mn-ea"/>
              </a:rPr>
              <a:t>公开、延期</a:t>
            </a:r>
            <a:r>
              <a:rPr lang="zh-CN" altLang="en-US" sz="2000" b="1" dirty="0">
                <a:solidFill>
                  <a:srgbClr val="FF0000"/>
                </a:solidFill>
                <a:latin typeface="微软雅黑" pitchFamily="34" charset="-122"/>
                <a:ea typeface="微软雅黑" pitchFamily="34" charset="-122"/>
                <a:cs typeface="+mn-ea"/>
              </a:rPr>
              <a:t>公开、秘密、机密、</a:t>
            </a:r>
            <a:r>
              <a:rPr lang="zh-CN" altLang="en-US" sz="2000" b="1" dirty="0" smtClean="0">
                <a:solidFill>
                  <a:srgbClr val="FF0000"/>
                </a:solidFill>
                <a:latin typeface="微软雅黑" pitchFamily="34" charset="-122"/>
                <a:ea typeface="微软雅黑" pitchFamily="34" charset="-122"/>
                <a:cs typeface="+mn-ea"/>
              </a:rPr>
              <a:t>绝密</a:t>
            </a:r>
            <a:endParaRPr lang="en-US" altLang="zh-CN" sz="2000" b="1" dirty="0">
              <a:solidFill>
                <a:srgbClr val="FF0000"/>
              </a:solidFill>
              <a:latin typeface="微软雅黑" pitchFamily="34" charset="-122"/>
              <a:ea typeface="微软雅黑" pitchFamily="34" charset="-122"/>
              <a:cs typeface="+mn-ea"/>
            </a:endParaRPr>
          </a:p>
          <a:p>
            <a:pPr marL="342900" indent="-342900"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涉及单位知识产权和技术秘密的科技报告可设为延期公开，延期公开的年限需要注明，原则上延期年限不得超过</a:t>
            </a:r>
            <a:r>
              <a:rPr lang="en-US" altLang="en-US" sz="2000" b="1" dirty="0">
                <a:latin typeface="微软雅黑" pitchFamily="34" charset="-122"/>
                <a:ea typeface="微软雅黑" pitchFamily="34" charset="-122"/>
                <a:cs typeface="+mn-ea"/>
              </a:rPr>
              <a:t>5</a:t>
            </a:r>
            <a:r>
              <a:rPr lang="zh-CN" altLang="en-US" sz="2000" b="1" dirty="0">
                <a:latin typeface="微软雅黑" pitchFamily="34" charset="-122"/>
                <a:ea typeface="微软雅黑" pitchFamily="34" charset="-122"/>
                <a:cs typeface="+mn-ea"/>
              </a:rPr>
              <a:t>年。</a:t>
            </a:r>
            <a:endParaRPr lang="en-US" altLang="zh-CN" sz="2000" b="1" dirty="0">
              <a:latin typeface="微软雅黑" pitchFamily="34" charset="-122"/>
              <a:ea typeface="微软雅黑" pitchFamily="34" charset="-122"/>
              <a:cs typeface="+mn-ea"/>
            </a:endParaRPr>
          </a:p>
          <a:p>
            <a:pPr marL="342900" indent="-342900" eaLnBrk="0" hangingPunct="0">
              <a:lnSpc>
                <a:spcPct val="150000"/>
              </a:lnSpc>
              <a:spcBef>
                <a:spcPts val="600"/>
              </a:spcBef>
              <a:buFontTx/>
              <a:buChar char="-"/>
              <a:defRPr/>
            </a:pPr>
            <a:endParaRPr lang="zh-CN" altLang="en-US" sz="1400" dirty="0">
              <a:latin typeface="+mn-ea"/>
              <a:ea typeface="+mn-ea"/>
              <a:cs typeface="+mn-ea"/>
            </a:endParaRPr>
          </a:p>
        </p:txBody>
      </p:sp>
      <p:pic>
        <p:nvPicPr>
          <p:cNvPr id="17" name="图片 14" descr="0.png"/>
          <p:cNvPicPr>
            <a:picLocks noChangeAspect="1"/>
          </p:cNvPicPr>
          <p:nvPr/>
        </p:nvPicPr>
        <p:blipFill>
          <a:blip r:embed="rId3" cstate="print"/>
          <a:srcRect/>
          <a:stretch>
            <a:fillRect/>
          </a:stretch>
        </p:blipFill>
        <p:spPr bwMode="auto">
          <a:xfrm>
            <a:off x="5075238" y="0"/>
            <a:ext cx="4068762" cy="5143500"/>
          </a:xfrm>
          <a:prstGeom prst="rect">
            <a:avLst/>
          </a:prstGeom>
          <a:noFill/>
          <a:ln w="9525">
            <a:noFill/>
            <a:miter lim="800000"/>
            <a:headEnd/>
            <a:tailEnd/>
          </a:ln>
        </p:spPr>
      </p:pic>
      <p:sp>
        <p:nvSpPr>
          <p:cNvPr id="18" name="矩形 17"/>
          <p:cNvSpPr/>
          <p:nvPr/>
        </p:nvSpPr>
        <p:spPr>
          <a:xfrm>
            <a:off x="3662326" y="198508"/>
            <a:ext cx="954107" cy="424732"/>
          </a:xfrm>
          <a:prstGeom prst="rect">
            <a:avLst/>
          </a:prstGeom>
        </p:spPr>
        <p:txBody>
          <a:bodyPr wrap="none">
            <a:spAutoFit/>
          </a:bodyPr>
          <a:lstStyle/>
          <a:p>
            <a:pPr algn="ctr" defTabSz="889000">
              <a:lnSpc>
                <a:spcPct val="90000"/>
              </a:lnSpc>
              <a:defRPr/>
            </a:pPr>
            <a:r>
              <a:rPr lang="zh-CN" altLang="en-US" sz="2400" spc="600" dirty="0" smtClean="0">
                <a:latin typeface="微软雅黑" pitchFamily="34" charset="-122"/>
                <a:ea typeface="微软雅黑" pitchFamily="34" charset="-122"/>
              </a:rPr>
              <a:t>密级</a:t>
            </a: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48928" y="282981"/>
            <a:ext cx="7875639" cy="461665"/>
          </a:xfrm>
          <a:prstGeom prst="rect">
            <a:avLst/>
          </a:prstGeom>
        </p:spPr>
        <p:txBody>
          <a:bodyPr wrap="square">
            <a:spAutoFit/>
          </a:bodyPr>
          <a:lstStyle/>
          <a:p>
            <a:pPr algn="ctr"/>
            <a:r>
              <a:rPr lang="zh-CN" altLang="en-US" sz="2400" dirty="0" smtClean="0">
                <a:latin typeface="微软雅黑" pitchFamily="34" charset="-122"/>
                <a:ea typeface="微软雅黑" pitchFamily="34" charset="-122"/>
              </a:rPr>
              <a:t>名称</a:t>
            </a:r>
            <a:endParaRPr lang="zh-CN" altLang="en-US" sz="2400" dirty="0">
              <a:latin typeface="微软雅黑" pitchFamily="34" charset="-122"/>
              <a:ea typeface="微软雅黑" pitchFamily="34" charset="-122"/>
            </a:endParaRPr>
          </a:p>
        </p:txBody>
      </p:sp>
      <p:pic>
        <p:nvPicPr>
          <p:cNvPr id="18" name="图片 34" descr="0.png"/>
          <p:cNvPicPr>
            <a:picLocks noChangeAspect="1"/>
          </p:cNvPicPr>
          <p:nvPr/>
        </p:nvPicPr>
        <p:blipFill>
          <a:blip r:embed="rId3" cstate="print"/>
          <a:srcRect/>
          <a:stretch>
            <a:fillRect/>
          </a:stretch>
        </p:blipFill>
        <p:spPr bwMode="auto">
          <a:xfrm>
            <a:off x="5075238" y="0"/>
            <a:ext cx="4068762" cy="5143500"/>
          </a:xfrm>
          <a:prstGeom prst="rect">
            <a:avLst/>
          </a:prstGeom>
          <a:noFill/>
          <a:ln w="9525">
            <a:noFill/>
            <a:miter lim="800000"/>
            <a:headEnd/>
            <a:tailEnd/>
          </a:ln>
        </p:spPr>
      </p:pic>
      <p:sp>
        <p:nvSpPr>
          <p:cNvPr id="19" name="椭圆 18"/>
          <p:cNvSpPr/>
          <p:nvPr/>
        </p:nvSpPr>
        <p:spPr>
          <a:xfrm>
            <a:off x="5715000" y="3929063"/>
            <a:ext cx="1928813" cy="28575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灯片编号占位符 1"/>
          <p:cNvSpPr txBox="1">
            <a:spLocks/>
          </p:cNvSpPr>
          <p:nvPr/>
        </p:nvSpPr>
        <p:spPr>
          <a:xfrm>
            <a:off x="6553200" y="4767263"/>
            <a:ext cx="2133600" cy="2746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D7C736-243E-4D6E-B325-BF0385A7AA42}" type="slidenum">
              <a:rPr kumimoji="0" lang="zh-CN" alt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23" name="Picture 3"/>
          <p:cNvPicPr>
            <a:picLocks noChangeAspect="1" noChangeArrowheads="1"/>
          </p:cNvPicPr>
          <p:nvPr/>
        </p:nvPicPr>
        <p:blipFill>
          <a:blip r:embed="rId4" cstate="print"/>
          <a:srcRect/>
          <a:stretch>
            <a:fillRect/>
          </a:stretch>
        </p:blipFill>
        <p:spPr bwMode="auto">
          <a:xfrm>
            <a:off x="5214938" y="0"/>
            <a:ext cx="3929062" cy="5049838"/>
          </a:xfrm>
          <a:prstGeom prst="rect">
            <a:avLst/>
          </a:prstGeom>
          <a:noFill/>
          <a:ln w="9525">
            <a:noFill/>
            <a:miter lim="800000"/>
            <a:headEnd/>
            <a:tailEnd/>
          </a:ln>
        </p:spPr>
      </p:pic>
      <p:sp>
        <p:nvSpPr>
          <p:cNvPr id="24" name="椭圆 23"/>
          <p:cNvSpPr/>
          <p:nvPr/>
        </p:nvSpPr>
        <p:spPr>
          <a:xfrm>
            <a:off x="5273675" y="3071813"/>
            <a:ext cx="3727450" cy="42862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矩形 9"/>
          <p:cNvSpPr>
            <a:spLocks noChangeArrowheads="1"/>
          </p:cNvSpPr>
          <p:nvPr/>
        </p:nvSpPr>
        <p:spPr bwMode="auto">
          <a:xfrm>
            <a:off x="142875" y="571500"/>
            <a:ext cx="4786313" cy="4416425"/>
          </a:xfrm>
          <a:prstGeom prst="rect">
            <a:avLst/>
          </a:prstGeom>
          <a:noFill/>
          <a:ln w="9525">
            <a:noFill/>
            <a:miter lim="800000"/>
            <a:headEnd/>
            <a:tailEnd/>
          </a:ln>
        </p:spPr>
        <p:txBody>
          <a:bodyPr>
            <a:spAutoFit/>
          </a:bodyPr>
          <a:lstStyle/>
          <a:p>
            <a:pPr marL="342900" lvl="1" indent="-342900" eaLnBrk="0" hangingPunct="0">
              <a:lnSpc>
                <a:spcPct val="150000"/>
              </a:lnSpc>
              <a:spcBef>
                <a:spcPts val="600"/>
              </a:spcBef>
              <a:buFontTx/>
              <a:buChar char="-"/>
              <a:defRPr/>
            </a:pPr>
            <a:endParaRPr lang="en-US" altLang="zh-CN" sz="1400" dirty="0">
              <a:latin typeface="微软雅黑" pitchFamily="34" charset="-122"/>
              <a:ea typeface="微软雅黑" pitchFamily="34" charset="-122"/>
              <a:cs typeface="+mn-ea"/>
            </a:endParaRPr>
          </a:p>
          <a:p>
            <a:pPr marL="342900" lvl="1" indent="-342900"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项目名称可以作为报告</a:t>
            </a:r>
            <a:r>
              <a:rPr lang="zh-CN" altLang="en-US" sz="2000" b="1" dirty="0" smtClean="0">
                <a:latin typeface="微软雅黑" pitchFamily="34" charset="-122"/>
                <a:ea typeface="微软雅黑" pitchFamily="34" charset="-122"/>
                <a:cs typeface="+mn-ea"/>
              </a:rPr>
              <a:t>名称。</a:t>
            </a:r>
            <a:endParaRPr lang="en-US" altLang="zh-CN" sz="2000" b="1" dirty="0">
              <a:latin typeface="微软雅黑" pitchFamily="34" charset="-122"/>
              <a:ea typeface="微软雅黑" pitchFamily="34" charset="-122"/>
              <a:cs typeface="+mn-ea"/>
            </a:endParaRPr>
          </a:p>
          <a:p>
            <a:pPr marL="342900" lvl="1" indent="-342900"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项目名称后加“进展报告”、“最终报告”、“试验报告”等也可作为报告名称。</a:t>
            </a:r>
            <a:endParaRPr lang="en-US" altLang="zh-CN" sz="2000" b="1" dirty="0">
              <a:latin typeface="微软雅黑" pitchFamily="34" charset="-122"/>
              <a:ea typeface="微软雅黑" pitchFamily="34" charset="-122"/>
              <a:cs typeface="+mn-ea"/>
            </a:endParaRPr>
          </a:p>
          <a:p>
            <a:pPr marL="342900" lvl="1" indent="-342900" eaLnBrk="0" hangingPunct="0">
              <a:lnSpc>
                <a:spcPct val="150000"/>
              </a:lnSpc>
              <a:spcBef>
                <a:spcPts val="600"/>
              </a:spcBef>
              <a:buFontTx/>
              <a:buChar char="-"/>
              <a:defRPr/>
            </a:pPr>
            <a:r>
              <a:rPr lang="zh-CN" altLang="en-US" sz="2000" b="1" u="sng" dirty="0">
                <a:solidFill>
                  <a:srgbClr val="FF0000"/>
                </a:solidFill>
                <a:latin typeface="微软雅黑" pitchFamily="34" charset="-122"/>
                <a:ea typeface="微软雅黑" pitchFamily="34" charset="-122"/>
                <a:cs typeface="+mn-ea"/>
              </a:rPr>
              <a:t>项目名称后加“科技报告”不能作为报告名称。</a:t>
            </a:r>
            <a:endParaRPr lang="en-US" altLang="zh-CN" sz="2000" b="1" u="sng" dirty="0">
              <a:solidFill>
                <a:srgbClr val="FF0000"/>
              </a:solidFill>
              <a:latin typeface="微软雅黑" pitchFamily="34" charset="-122"/>
              <a:ea typeface="微软雅黑" pitchFamily="34" charset="-122"/>
              <a:cs typeface="+mn-ea"/>
            </a:endParaRPr>
          </a:p>
          <a:p>
            <a:pPr marL="342900" lvl="1" indent="-342900"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若同一课题有</a:t>
            </a:r>
            <a:r>
              <a:rPr lang="en-US" altLang="zh-CN" sz="2000" b="1" dirty="0">
                <a:latin typeface="微软雅黑" pitchFamily="34" charset="-122"/>
                <a:ea typeface="微软雅黑" pitchFamily="34" charset="-122"/>
                <a:cs typeface="+mn-ea"/>
              </a:rPr>
              <a:t>2</a:t>
            </a:r>
            <a:r>
              <a:rPr lang="zh-CN" altLang="en-US" sz="2000" b="1" dirty="0">
                <a:latin typeface="微软雅黑" pitchFamily="34" charset="-122"/>
                <a:ea typeface="微软雅黑" pitchFamily="34" charset="-122"/>
                <a:cs typeface="+mn-ea"/>
              </a:rPr>
              <a:t>份或</a:t>
            </a:r>
            <a:r>
              <a:rPr lang="en-US" altLang="zh-CN" sz="2000" b="1" dirty="0">
                <a:latin typeface="微软雅黑" pitchFamily="34" charset="-122"/>
                <a:ea typeface="微软雅黑" pitchFamily="34" charset="-122"/>
                <a:cs typeface="+mn-ea"/>
              </a:rPr>
              <a:t>2</a:t>
            </a:r>
            <a:r>
              <a:rPr lang="zh-CN" altLang="en-US" sz="2000" b="1" dirty="0">
                <a:latin typeface="微软雅黑" pitchFamily="34" charset="-122"/>
                <a:ea typeface="微软雅黑" pitchFamily="34" charset="-122"/>
                <a:cs typeface="+mn-ea"/>
              </a:rPr>
              <a:t>份以上报告，报告题名应该不同。</a:t>
            </a:r>
            <a:endParaRPr lang="en-US" altLang="zh-CN" sz="2000" b="1" dirty="0">
              <a:latin typeface="微软雅黑" pitchFamily="34" charset="-122"/>
              <a:ea typeface="微软雅黑" pitchFamily="34" charset="-122"/>
              <a:cs typeface="+mn-ea"/>
            </a:endParaRPr>
          </a:p>
        </p:txBody>
      </p:sp>
      <p:sp>
        <p:nvSpPr>
          <p:cNvPr id="26" name="圆角矩形 25"/>
          <p:cNvSpPr>
            <a:spLocks noChangeArrowheads="1"/>
          </p:cNvSpPr>
          <p:nvPr/>
        </p:nvSpPr>
        <p:spPr bwMode="auto">
          <a:xfrm>
            <a:off x="5867400" y="1571625"/>
            <a:ext cx="1368425" cy="431800"/>
          </a:xfrm>
          <a:prstGeom prst="roundRect">
            <a:avLst>
              <a:gd name="adj" fmla="val 16667"/>
            </a:avLst>
          </a:prstGeom>
          <a:solidFill>
            <a:schemeClr val="tx2">
              <a:lumMod val="60000"/>
              <a:lumOff val="40000"/>
            </a:schemeClr>
          </a:solidFill>
          <a:ln w="9525">
            <a:solidFill>
              <a:schemeClr val="tx1"/>
            </a:solidFill>
            <a:round/>
            <a:headEnd/>
            <a:tailEnd/>
          </a:ln>
        </p:spPr>
        <p:txBody>
          <a:bodyPr/>
          <a:lstStyle/>
          <a:p>
            <a:r>
              <a:rPr lang="zh-CN" altLang="en-US" b="1" dirty="0">
                <a:solidFill>
                  <a:schemeClr val="bg1"/>
                </a:solidFill>
              </a:rPr>
              <a:t>科技报告</a:t>
            </a:r>
          </a:p>
        </p:txBody>
      </p:sp>
      <p:grpSp>
        <p:nvGrpSpPr>
          <p:cNvPr id="27" name="组合 37"/>
          <p:cNvGrpSpPr>
            <a:grpSpLocks/>
          </p:cNvGrpSpPr>
          <p:nvPr/>
        </p:nvGrpSpPr>
        <p:grpSpPr bwMode="auto">
          <a:xfrm>
            <a:off x="6227763" y="1427163"/>
            <a:ext cx="576262" cy="576262"/>
            <a:chOff x="6156176" y="1700808"/>
            <a:chExt cx="576064" cy="576064"/>
          </a:xfrm>
        </p:grpSpPr>
        <p:cxnSp>
          <p:nvCxnSpPr>
            <p:cNvPr id="28" name="直接连接符 38"/>
            <p:cNvCxnSpPr>
              <a:cxnSpLocks noChangeShapeType="1"/>
            </p:cNvCxnSpPr>
            <p:nvPr/>
          </p:nvCxnSpPr>
          <p:spPr bwMode="auto">
            <a:xfrm flipH="1">
              <a:off x="6156176" y="1700808"/>
              <a:ext cx="576064" cy="576064"/>
            </a:xfrm>
            <a:prstGeom prst="line">
              <a:avLst/>
            </a:prstGeom>
            <a:noFill/>
            <a:ln w="38100">
              <a:solidFill>
                <a:srgbClr val="FF0000"/>
              </a:solidFill>
              <a:round/>
              <a:headEnd/>
              <a:tailEnd/>
            </a:ln>
          </p:spPr>
        </p:cxnSp>
        <p:cxnSp>
          <p:nvCxnSpPr>
            <p:cNvPr id="29" name="直接连接符 39"/>
            <p:cNvCxnSpPr>
              <a:cxnSpLocks noChangeShapeType="1"/>
            </p:cNvCxnSpPr>
            <p:nvPr/>
          </p:nvCxnSpPr>
          <p:spPr bwMode="auto">
            <a:xfrm>
              <a:off x="6156176" y="1700808"/>
              <a:ext cx="576064" cy="576064"/>
            </a:xfrm>
            <a:prstGeom prst="line">
              <a:avLst/>
            </a:prstGeom>
            <a:noFill/>
            <a:ln w="38100">
              <a:solidFill>
                <a:srgbClr val="FF0000"/>
              </a:solidFill>
              <a:round/>
              <a:headEnd/>
              <a:tailEnd/>
            </a:ln>
          </p:spPr>
        </p:cxnSp>
      </p:grpSp>
      <p:sp>
        <p:nvSpPr>
          <p:cNvPr id="30" name="圆角矩形 29"/>
          <p:cNvSpPr>
            <a:spLocks noChangeArrowheads="1"/>
          </p:cNvSpPr>
          <p:nvPr/>
        </p:nvSpPr>
        <p:spPr bwMode="auto">
          <a:xfrm>
            <a:off x="5357813" y="2352675"/>
            <a:ext cx="2786062" cy="360363"/>
          </a:xfrm>
          <a:prstGeom prst="roundRect">
            <a:avLst>
              <a:gd name="adj" fmla="val 16667"/>
            </a:avLst>
          </a:prstGeom>
          <a:solidFill>
            <a:schemeClr val="tx2">
              <a:lumMod val="60000"/>
              <a:lumOff val="40000"/>
            </a:schemeClr>
          </a:solidFill>
          <a:ln w="9525">
            <a:solidFill>
              <a:schemeClr val="tx1"/>
            </a:solidFill>
            <a:round/>
            <a:headEnd/>
            <a:tailEnd/>
          </a:ln>
        </p:spPr>
        <p:txBody>
          <a:bodyPr/>
          <a:lstStyle/>
          <a:p>
            <a:r>
              <a:rPr lang="zh-CN" altLang="en-US" b="1" dirty="0">
                <a:solidFill>
                  <a:schemeClr val="bg1"/>
                </a:solidFill>
              </a:rPr>
              <a:t>太阳能应用研究科技报告</a:t>
            </a:r>
            <a:r>
              <a:rPr lang="en-US" altLang="zh-CN" b="1" dirty="0">
                <a:solidFill>
                  <a:schemeClr val="bg1"/>
                </a:solidFill>
              </a:rPr>
              <a:t> </a:t>
            </a:r>
            <a:endParaRPr lang="zh-CN" altLang="en-US" b="1" dirty="0">
              <a:solidFill>
                <a:schemeClr val="bg1"/>
              </a:solidFill>
            </a:endParaRPr>
          </a:p>
        </p:txBody>
      </p:sp>
      <p:grpSp>
        <p:nvGrpSpPr>
          <p:cNvPr id="31" name="组合 41"/>
          <p:cNvGrpSpPr>
            <a:grpSpLocks/>
          </p:cNvGrpSpPr>
          <p:nvPr/>
        </p:nvGrpSpPr>
        <p:grpSpPr bwMode="auto">
          <a:xfrm>
            <a:off x="6227763" y="2209800"/>
            <a:ext cx="576262" cy="576263"/>
            <a:chOff x="6156176" y="1700808"/>
            <a:chExt cx="576064" cy="576064"/>
          </a:xfrm>
        </p:grpSpPr>
        <p:cxnSp>
          <p:nvCxnSpPr>
            <p:cNvPr id="32" name="直接连接符 42"/>
            <p:cNvCxnSpPr>
              <a:cxnSpLocks noChangeShapeType="1"/>
            </p:cNvCxnSpPr>
            <p:nvPr/>
          </p:nvCxnSpPr>
          <p:spPr bwMode="auto">
            <a:xfrm flipH="1">
              <a:off x="6156176" y="1700808"/>
              <a:ext cx="576064" cy="576064"/>
            </a:xfrm>
            <a:prstGeom prst="line">
              <a:avLst/>
            </a:prstGeom>
            <a:noFill/>
            <a:ln w="38100">
              <a:solidFill>
                <a:srgbClr val="FF0000"/>
              </a:solidFill>
              <a:round/>
              <a:headEnd/>
              <a:tailEnd/>
            </a:ln>
          </p:spPr>
        </p:cxnSp>
        <p:cxnSp>
          <p:nvCxnSpPr>
            <p:cNvPr id="33" name="直接连接符 43"/>
            <p:cNvCxnSpPr>
              <a:cxnSpLocks noChangeShapeType="1"/>
            </p:cNvCxnSpPr>
            <p:nvPr/>
          </p:nvCxnSpPr>
          <p:spPr bwMode="auto">
            <a:xfrm>
              <a:off x="6156176" y="1700808"/>
              <a:ext cx="576064" cy="576064"/>
            </a:xfrm>
            <a:prstGeom prst="line">
              <a:avLst/>
            </a:prstGeom>
            <a:noFill/>
            <a:ln w="38100">
              <a:solidFill>
                <a:srgbClr val="FF0000"/>
              </a:solidFill>
              <a:round/>
              <a:headEnd/>
              <a:tailEnd/>
            </a:ln>
          </p:spPr>
        </p:cxnSp>
      </p:grpSp>
      <p:sp>
        <p:nvSpPr>
          <p:cNvPr id="34" name="圆角矩形 33"/>
          <p:cNvSpPr>
            <a:spLocks noChangeArrowheads="1"/>
          </p:cNvSpPr>
          <p:nvPr/>
        </p:nvSpPr>
        <p:spPr bwMode="auto">
          <a:xfrm>
            <a:off x="5292725" y="3143250"/>
            <a:ext cx="2879725" cy="360363"/>
          </a:xfrm>
          <a:prstGeom prst="roundRect">
            <a:avLst>
              <a:gd name="adj" fmla="val 16667"/>
            </a:avLst>
          </a:prstGeom>
          <a:solidFill>
            <a:schemeClr val="tx2">
              <a:lumMod val="60000"/>
              <a:lumOff val="40000"/>
            </a:schemeClr>
          </a:solidFill>
          <a:ln w="9525">
            <a:solidFill>
              <a:schemeClr val="tx1"/>
            </a:solidFill>
            <a:round/>
            <a:headEnd/>
            <a:tailEnd/>
          </a:ln>
        </p:spPr>
        <p:txBody>
          <a:bodyPr/>
          <a:lstStyle/>
          <a:p>
            <a:r>
              <a:rPr lang="zh-CN" altLang="en-US" b="1" dirty="0">
                <a:solidFill>
                  <a:schemeClr val="bg1"/>
                </a:solidFill>
              </a:rPr>
              <a:t>太阳能应用研究进展报告</a:t>
            </a:r>
          </a:p>
        </p:txBody>
      </p:sp>
      <p:sp>
        <p:nvSpPr>
          <p:cNvPr id="35" name="圆角矩形 34"/>
          <p:cNvSpPr>
            <a:spLocks noChangeArrowheads="1"/>
          </p:cNvSpPr>
          <p:nvPr/>
        </p:nvSpPr>
        <p:spPr bwMode="auto">
          <a:xfrm>
            <a:off x="5292725" y="4071938"/>
            <a:ext cx="2879725" cy="360362"/>
          </a:xfrm>
          <a:prstGeom prst="roundRect">
            <a:avLst>
              <a:gd name="adj" fmla="val 16667"/>
            </a:avLst>
          </a:prstGeom>
          <a:solidFill>
            <a:schemeClr val="tx2">
              <a:lumMod val="60000"/>
              <a:lumOff val="40000"/>
            </a:schemeClr>
          </a:solidFill>
          <a:ln w="9525">
            <a:solidFill>
              <a:schemeClr val="tx1"/>
            </a:solidFill>
            <a:round/>
            <a:headEnd/>
            <a:tailEnd/>
          </a:ln>
        </p:spPr>
        <p:txBody>
          <a:bodyPr/>
          <a:lstStyle/>
          <a:p>
            <a:r>
              <a:rPr lang="zh-CN" altLang="en-US" b="1" dirty="0">
                <a:solidFill>
                  <a:schemeClr val="bg1"/>
                </a:solidFill>
              </a:rPr>
              <a:t>太阳能应用研究实验报告</a:t>
            </a:r>
          </a:p>
        </p:txBody>
      </p:sp>
      <p:grpSp>
        <p:nvGrpSpPr>
          <p:cNvPr id="36" name="组合 59"/>
          <p:cNvGrpSpPr>
            <a:grpSpLocks/>
          </p:cNvGrpSpPr>
          <p:nvPr/>
        </p:nvGrpSpPr>
        <p:grpSpPr bwMode="auto">
          <a:xfrm>
            <a:off x="6156325" y="3000375"/>
            <a:ext cx="863600" cy="647700"/>
            <a:chOff x="6300192" y="3861048"/>
            <a:chExt cx="864096" cy="648072"/>
          </a:xfrm>
        </p:grpSpPr>
        <p:cxnSp>
          <p:nvCxnSpPr>
            <p:cNvPr id="37" name="直接连接符 54"/>
            <p:cNvCxnSpPr>
              <a:cxnSpLocks noChangeShapeType="1"/>
            </p:cNvCxnSpPr>
            <p:nvPr/>
          </p:nvCxnSpPr>
          <p:spPr bwMode="auto">
            <a:xfrm>
              <a:off x="6300192" y="4005064"/>
              <a:ext cx="288032" cy="504056"/>
            </a:xfrm>
            <a:prstGeom prst="line">
              <a:avLst/>
            </a:prstGeom>
            <a:noFill/>
            <a:ln w="38100">
              <a:solidFill>
                <a:srgbClr val="FF0000"/>
              </a:solidFill>
              <a:round/>
              <a:headEnd/>
              <a:tailEnd/>
            </a:ln>
          </p:spPr>
        </p:cxnSp>
        <p:cxnSp>
          <p:nvCxnSpPr>
            <p:cNvPr id="38" name="直接连接符 56"/>
            <p:cNvCxnSpPr>
              <a:cxnSpLocks noChangeShapeType="1"/>
            </p:cNvCxnSpPr>
            <p:nvPr/>
          </p:nvCxnSpPr>
          <p:spPr bwMode="auto">
            <a:xfrm flipV="1">
              <a:off x="6588224" y="3861048"/>
              <a:ext cx="576064" cy="648072"/>
            </a:xfrm>
            <a:prstGeom prst="line">
              <a:avLst/>
            </a:prstGeom>
            <a:noFill/>
            <a:ln w="38100">
              <a:solidFill>
                <a:srgbClr val="FF0000"/>
              </a:solidFill>
              <a:round/>
              <a:headEnd/>
              <a:tailEnd/>
            </a:ln>
          </p:spPr>
        </p:cxnSp>
      </p:grpSp>
      <p:grpSp>
        <p:nvGrpSpPr>
          <p:cNvPr id="39" name="组合 60"/>
          <p:cNvGrpSpPr>
            <a:grpSpLocks/>
          </p:cNvGrpSpPr>
          <p:nvPr/>
        </p:nvGrpSpPr>
        <p:grpSpPr bwMode="auto">
          <a:xfrm>
            <a:off x="6227763" y="3927475"/>
            <a:ext cx="865187" cy="647700"/>
            <a:chOff x="6300192" y="3861048"/>
            <a:chExt cx="864096" cy="648072"/>
          </a:xfrm>
        </p:grpSpPr>
        <p:cxnSp>
          <p:nvCxnSpPr>
            <p:cNvPr id="40" name="直接连接符 61"/>
            <p:cNvCxnSpPr>
              <a:cxnSpLocks noChangeShapeType="1"/>
            </p:cNvCxnSpPr>
            <p:nvPr/>
          </p:nvCxnSpPr>
          <p:spPr bwMode="auto">
            <a:xfrm>
              <a:off x="6300192" y="4005064"/>
              <a:ext cx="288032" cy="504056"/>
            </a:xfrm>
            <a:prstGeom prst="line">
              <a:avLst/>
            </a:prstGeom>
            <a:noFill/>
            <a:ln w="38100">
              <a:solidFill>
                <a:srgbClr val="FF0000"/>
              </a:solidFill>
              <a:round/>
              <a:headEnd/>
              <a:tailEnd/>
            </a:ln>
          </p:spPr>
        </p:cxnSp>
        <p:cxnSp>
          <p:nvCxnSpPr>
            <p:cNvPr id="41" name="直接连接符 62"/>
            <p:cNvCxnSpPr>
              <a:cxnSpLocks noChangeShapeType="1"/>
            </p:cNvCxnSpPr>
            <p:nvPr/>
          </p:nvCxnSpPr>
          <p:spPr bwMode="auto">
            <a:xfrm flipV="1">
              <a:off x="6588224" y="3861048"/>
              <a:ext cx="576064" cy="648072"/>
            </a:xfrm>
            <a:prstGeom prst="line">
              <a:avLst/>
            </a:prstGeom>
            <a:noFill/>
            <a:ln w="38100">
              <a:solidFill>
                <a:srgbClr val="FF0000"/>
              </a:solidFill>
              <a:round/>
              <a:headEnd/>
              <a:tailEnd/>
            </a:ln>
          </p:spPr>
        </p:cxnSp>
      </p:grpSp>
      <p:grpSp>
        <p:nvGrpSpPr>
          <p:cNvPr id="42" name="组合 64"/>
          <p:cNvGrpSpPr>
            <a:grpSpLocks/>
          </p:cNvGrpSpPr>
          <p:nvPr/>
        </p:nvGrpSpPr>
        <p:grpSpPr bwMode="auto">
          <a:xfrm>
            <a:off x="4357688" y="214313"/>
            <a:ext cx="2808287" cy="1295400"/>
            <a:chOff x="5004048" y="188640"/>
            <a:chExt cx="2808312" cy="1296144"/>
          </a:xfrm>
          <a:solidFill>
            <a:schemeClr val="tx2">
              <a:lumMod val="60000"/>
              <a:lumOff val="40000"/>
            </a:schemeClr>
          </a:solidFill>
        </p:grpSpPr>
        <p:cxnSp>
          <p:nvCxnSpPr>
            <p:cNvPr id="43" name="直接连接符 13"/>
            <p:cNvCxnSpPr>
              <a:cxnSpLocks noChangeShapeType="1"/>
            </p:cNvCxnSpPr>
            <p:nvPr/>
          </p:nvCxnSpPr>
          <p:spPr bwMode="auto">
            <a:xfrm>
              <a:off x="5796136" y="836712"/>
              <a:ext cx="144016" cy="216024"/>
            </a:xfrm>
            <a:prstGeom prst="line">
              <a:avLst/>
            </a:prstGeom>
            <a:grpFill/>
            <a:ln w="9525">
              <a:solidFill>
                <a:schemeClr val="tx1"/>
              </a:solidFill>
              <a:round/>
              <a:headEnd/>
              <a:tailEnd/>
            </a:ln>
          </p:spPr>
        </p:cxnSp>
        <p:grpSp>
          <p:nvGrpSpPr>
            <p:cNvPr id="44" name="组合 63"/>
            <p:cNvGrpSpPr>
              <a:grpSpLocks/>
            </p:cNvGrpSpPr>
            <p:nvPr/>
          </p:nvGrpSpPr>
          <p:grpSpPr bwMode="auto">
            <a:xfrm>
              <a:off x="5004048" y="188640"/>
              <a:ext cx="2808312" cy="1296144"/>
              <a:chOff x="5004048" y="188640"/>
              <a:chExt cx="2808312" cy="1296144"/>
            </a:xfrm>
            <a:grpFill/>
          </p:grpSpPr>
          <p:sp>
            <p:nvSpPr>
              <p:cNvPr id="45" name="矩形 11"/>
              <p:cNvSpPr>
                <a:spLocks noChangeArrowheads="1"/>
              </p:cNvSpPr>
              <p:nvPr/>
            </p:nvSpPr>
            <p:spPr bwMode="auto">
              <a:xfrm>
                <a:off x="5435852" y="1052736"/>
                <a:ext cx="2376508" cy="432048"/>
              </a:xfrm>
              <a:prstGeom prst="rect">
                <a:avLst/>
              </a:prstGeom>
              <a:grpFill/>
              <a:ln w="9525">
                <a:solidFill>
                  <a:schemeClr val="tx1"/>
                </a:solidFill>
                <a:round/>
                <a:headEnd/>
                <a:tailEnd/>
              </a:ln>
            </p:spPr>
            <p:txBody>
              <a:bodyPr/>
              <a:lstStyle/>
              <a:p>
                <a:pPr>
                  <a:defRPr/>
                </a:pPr>
                <a:r>
                  <a:rPr lang="zh-CN" altLang="en-US" b="1">
                    <a:solidFill>
                      <a:schemeClr val="bg1"/>
                    </a:solidFill>
                    <a:latin typeface="+mn-ea"/>
                    <a:ea typeface="+mn-ea"/>
                    <a:cs typeface="+mn-ea"/>
                  </a:rPr>
                  <a:t>    太阳能应用研究</a:t>
                </a:r>
              </a:p>
            </p:txBody>
          </p:sp>
          <p:sp>
            <p:nvSpPr>
              <p:cNvPr id="46" name="椭圆 16"/>
              <p:cNvSpPr>
                <a:spLocks noChangeArrowheads="1"/>
              </p:cNvSpPr>
              <p:nvPr/>
            </p:nvSpPr>
            <p:spPr bwMode="auto">
              <a:xfrm>
                <a:off x="5004048" y="188640"/>
                <a:ext cx="2088232" cy="648072"/>
              </a:xfrm>
              <a:prstGeom prst="ellipse">
                <a:avLst/>
              </a:prstGeom>
              <a:grpFill/>
              <a:ln w="9525">
                <a:solidFill>
                  <a:schemeClr val="tx1"/>
                </a:solidFill>
                <a:round/>
                <a:headEnd/>
                <a:tailEnd/>
              </a:ln>
            </p:spPr>
            <p:txBody>
              <a:bodyPr/>
              <a:lstStyle/>
              <a:p>
                <a:r>
                  <a:rPr lang="zh-CN" altLang="en-US" sz="1400" b="1">
                    <a:solidFill>
                      <a:schemeClr val="bg1"/>
                    </a:solidFill>
                  </a:rPr>
                  <a:t>项目名称为如下：</a:t>
                </a:r>
              </a:p>
            </p:txBody>
          </p:sp>
        </p:grpSp>
      </p:gr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9"/>
                                        </p:tgtEl>
                                        <p:attrNameLst>
                                          <p:attrName>style.visibility</p:attrName>
                                        </p:attrNameLst>
                                      </p:cBhvr>
                                      <p:to>
                                        <p:strVal val="visible"/>
                                      </p:to>
                                    </p:set>
                                    <p:anim calcmode="lin" valueType="num">
                                      <p:cBhvr additive="base">
                                        <p:cTn id="60" dur="500" fill="hold"/>
                                        <p:tgtEl>
                                          <p:spTgt spid="39"/>
                                        </p:tgtEl>
                                        <p:attrNameLst>
                                          <p:attrName>ppt_x</p:attrName>
                                        </p:attrNameLst>
                                      </p:cBhvr>
                                      <p:tavLst>
                                        <p:tav tm="0">
                                          <p:val>
                                            <p:strVal val="#ppt_x"/>
                                          </p:val>
                                        </p:tav>
                                        <p:tav tm="100000">
                                          <p:val>
                                            <p:strVal val="#ppt_x"/>
                                          </p:val>
                                        </p:tav>
                                      </p:tavLst>
                                    </p:anim>
                                    <p:anim calcmode="lin" valueType="num">
                                      <p:cBhvr additive="base">
                                        <p:cTn id="61" dur="500" fill="hold"/>
                                        <p:tgtEl>
                                          <p:spTgt spid="39"/>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09600" y="302645"/>
            <a:ext cx="7924800" cy="461665"/>
          </a:xfrm>
          <a:prstGeom prst="rect">
            <a:avLst/>
          </a:prstGeom>
        </p:spPr>
        <p:txBody>
          <a:bodyPr wrap="square">
            <a:spAutoFit/>
          </a:bodyPr>
          <a:lstStyle/>
          <a:p>
            <a:pPr algn="ctr">
              <a:defRPr/>
            </a:pPr>
            <a:r>
              <a:rPr lang="zh-CN" altLang="en-US" sz="2400" dirty="0" smtClean="0">
                <a:latin typeface="微软雅黑" pitchFamily="34" charset="-122"/>
                <a:ea typeface="微软雅黑" pitchFamily="34" charset="-122"/>
                <a:cs typeface="+mn-ea"/>
              </a:rPr>
              <a:t>信息表</a:t>
            </a:r>
            <a:endParaRPr lang="zh-CN" altLang="en-US" sz="2400" dirty="0">
              <a:latin typeface="微软雅黑" pitchFamily="34" charset="-122"/>
              <a:ea typeface="微软雅黑" pitchFamily="34" charset="-122"/>
              <a:cs typeface="+mn-ea"/>
            </a:endParaRPr>
          </a:p>
        </p:txBody>
      </p:sp>
      <p:pic>
        <p:nvPicPr>
          <p:cNvPr id="18" name="Picture 15"/>
          <p:cNvPicPr>
            <a:picLocks noChangeAspect="1" noChangeArrowheads="1"/>
          </p:cNvPicPr>
          <p:nvPr/>
        </p:nvPicPr>
        <p:blipFill>
          <a:blip r:embed="rId3" cstate="print"/>
          <a:srcRect/>
          <a:stretch>
            <a:fillRect/>
          </a:stretch>
        </p:blipFill>
        <p:spPr bwMode="auto">
          <a:xfrm>
            <a:off x="3261784" y="0"/>
            <a:ext cx="4071938" cy="51435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3" name="Picture 16">
            <a:hlinkClick r:id="rId4" action="ppaction://hlinkfile"/>
          </p:cNvPr>
          <p:cNvPicPr>
            <a:picLocks noChangeAspect="1" noChangeArrowheads="1"/>
          </p:cNvPicPr>
          <p:nvPr/>
        </p:nvPicPr>
        <p:blipFill>
          <a:blip r:embed="rId5" cstate="print"/>
          <a:srcRect/>
          <a:stretch>
            <a:fillRect/>
          </a:stretch>
        </p:blipFill>
        <p:spPr bwMode="auto">
          <a:xfrm>
            <a:off x="5175250" y="0"/>
            <a:ext cx="3968750" cy="5151438"/>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4" name="TextBox 23"/>
          <p:cNvSpPr txBox="1"/>
          <p:nvPr/>
        </p:nvSpPr>
        <p:spPr>
          <a:xfrm>
            <a:off x="363017" y="876822"/>
            <a:ext cx="2286000" cy="3786187"/>
          </a:xfrm>
          <a:prstGeom prst="rect">
            <a:avLst/>
          </a:prstGeom>
          <a:noFill/>
        </p:spPr>
        <p:txBody>
          <a:bodyPr>
            <a:spAutoFit/>
          </a:bodyPr>
          <a:lstStyle/>
          <a:p>
            <a:pPr>
              <a:lnSpc>
                <a:spcPct val="150000"/>
              </a:lnSpc>
              <a:defRPr/>
            </a:pPr>
            <a:r>
              <a:rPr lang="zh-CN" altLang="en-US" sz="2000" b="1" dirty="0">
                <a:latin typeface="微软雅黑" pitchFamily="34" charset="-122"/>
                <a:ea typeface="微软雅黑" pitchFamily="34" charset="-122"/>
                <a:cs typeface="+mn-ea"/>
              </a:rPr>
              <a:t>中英文报告名称</a:t>
            </a:r>
            <a:endParaRPr lang="en-US" altLang="zh-CN" sz="2000" b="1" dirty="0">
              <a:latin typeface="微软雅黑" pitchFamily="34" charset="-122"/>
              <a:ea typeface="微软雅黑" pitchFamily="34" charset="-122"/>
              <a:cs typeface="+mn-ea"/>
            </a:endParaRPr>
          </a:p>
          <a:p>
            <a:pPr>
              <a:lnSpc>
                <a:spcPct val="150000"/>
              </a:lnSpc>
              <a:defRPr/>
            </a:pPr>
            <a:r>
              <a:rPr lang="zh-CN" altLang="en-US" sz="2000" b="1" dirty="0">
                <a:latin typeface="微软雅黑" pitchFamily="34" charset="-122"/>
                <a:ea typeface="微软雅黑" pitchFamily="34" charset="-122"/>
                <a:cs typeface="+mn-ea"/>
              </a:rPr>
              <a:t>中英文作者及单位</a:t>
            </a:r>
            <a:endParaRPr lang="en-US" altLang="zh-CN" sz="2000" b="1" dirty="0">
              <a:latin typeface="微软雅黑" pitchFamily="34" charset="-122"/>
              <a:ea typeface="微软雅黑" pitchFamily="34" charset="-122"/>
              <a:cs typeface="+mn-ea"/>
            </a:endParaRPr>
          </a:p>
          <a:p>
            <a:pPr>
              <a:lnSpc>
                <a:spcPct val="150000"/>
              </a:lnSpc>
              <a:defRPr/>
            </a:pPr>
            <a:r>
              <a:rPr lang="zh-CN" altLang="en-US" sz="2000" b="1" dirty="0">
                <a:latin typeface="微软雅黑" pitchFamily="34" charset="-122"/>
                <a:ea typeface="微软雅黑" pitchFamily="34" charset="-122"/>
                <a:cs typeface="+mn-ea"/>
              </a:rPr>
              <a:t>公开范围</a:t>
            </a:r>
            <a:endParaRPr lang="en-US" altLang="zh-CN" sz="2000" b="1" dirty="0">
              <a:latin typeface="微软雅黑" pitchFamily="34" charset="-122"/>
              <a:ea typeface="微软雅黑" pitchFamily="34" charset="-122"/>
              <a:cs typeface="+mn-ea"/>
            </a:endParaRPr>
          </a:p>
          <a:p>
            <a:pPr>
              <a:lnSpc>
                <a:spcPct val="150000"/>
              </a:lnSpc>
              <a:defRPr/>
            </a:pPr>
            <a:r>
              <a:rPr lang="zh-CN" altLang="en-US" sz="2000" b="1" dirty="0">
                <a:latin typeface="微软雅黑" pitchFamily="34" charset="-122"/>
                <a:ea typeface="微软雅黑" pitchFamily="34" charset="-122"/>
                <a:cs typeface="+mn-ea"/>
              </a:rPr>
              <a:t>编制时间</a:t>
            </a:r>
            <a:endParaRPr lang="en-US" altLang="zh-CN" sz="2000" b="1" dirty="0">
              <a:latin typeface="微软雅黑" pitchFamily="34" charset="-122"/>
              <a:ea typeface="微软雅黑" pitchFamily="34" charset="-122"/>
              <a:cs typeface="+mn-ea"/>
            </a:endParaRPr>
          </a:p>
          <a:p>
            <a:pPr>
              <a:lnSpc>
                <a:spcPct val="150000"/>
              </a:lnSpc>
              <a:defRPr/>
            </a:pPr>
            <a:r>
              <a:rPr lang="zh-CN" altLang="en-US" sz="2000" b="1" dirty="0">
                <a:latin typeface="微软雅黑" pitchFamily="34" charset="-122"/>
                <a:ea typeface="微软雅黑" pitchFamily="34" charset="-122"/>
                <a:cs typeface="+mn-ea"/>
              </a:rPr>
              <a:t>报告编号</a:t>
            </a:r>
            <a:endParaRPr lang="en-US" altLang="zh-CN" sz="2000" b="1" dirty="0">
              <a:latin typeface="微软雅黑" pitchFamily="34" charset="-122"/>
              <a:ea typeface="微软雅黑" pitchFamily="34" charset="-122"/>
              <a:cs typeface="+mn-ea"/>
            </a:endParaRPr>
          </a:p>
          <a:p>
            <a:pPr>
              <a:lnSpc>
                <a:spcPct val="150000"/>
              </a:lnSpc>
              <a:defRPr/>
            </a:pPr>
            <a:r>
              <a:rPr lang="zh-CN" altLang="en-US" sz="2000" b="1" dirty="0">
                <a:latin typeface="微软雅黑" pitchFamily="34" charset="-122"/>
                <a:ea typeface="微软雅黑" pitchFamily="34" charset="-122"/>
                <a:cs typeface="+mn-ea"/>
              </a:rPr>
              <a:t>中英文摘要</a:t>
            </a:r>
            <a:endParaRPr lang="en-US" altLang="zh-CN" sz="2000" b="1" dirty="0">
              <a:latin typeface="微软雅黑" pitchFamily="34" charset="-122"/>
              <a:ea typeface="微软雅黑" pitchFamily="34" charset="-122"/>
              <a:cs typeface="+mn-ea"/>
            </a:endParaRPr>
          </a:p>
          <a:p>
            <a:pPr>
              <a:lnSpc>
                <a:spcPct val="150000"/>
              </a:lnSpc>
              <a:defRPr/>
            </a:pPr>
            <a:r>
              <a:rPr lang="zh-CN" altLang="en-US" sz="2000" b="1" dirty="0">
                <a:latin typeface="微软雅黑" pitchFamily="34" charset="-122"/>
                <a:ea typeface="微软雅黑" pitchFamily="34" charset="-122"/>
                <a:cs typeface="+mn-ea"/>
              </a:rPr>
              <a:t>中英文关键词</a:t>
            </a:r>
            <a:endParaRPr lang="en-US" altLang="zh-CN" sz="2000" b="1" dirty="0">
              <a:latin typeface="微软雅黑" pitchFamily="34" charset="-122"/>
              <a:ea typeface="微软雅黑" pitchFamily="34" charset="-122"/>
              <a:cs typeface="+mn-ea"/>
            </a:endParaRPr>
          </a:p>
          <a:p>
            <a:pPr>
              <a:lnSpc>
                <a:spcPct val="150000"/>
              </a:lnSpc>
              <a:defRPr/>
            </a:pPr>
            <a:r>
              <a:rPr lang="zh-CN" altLang="en-US" sz="2000" b="1" dirty="0">
                <a:latin typeface="微软雅黑" pitchFamily="34" charset="-122"/>
                <a:ea typeface="微软雅黑" pitchFamily="34" charset="-122"/>
                <a:cs typeface="+mn-ea"/>
              </a:rPr>
              <a:t>备注</a:t>
            </a:r>
            <a:endParaRPr lang="zh-CN" altLang="en-US" sz="2000" b="1" dirty="0"/>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428625" y="1428750"/>
            <a:ext cx="7858125" cy="2400300"/>
          </a:xfrm>
          <a:prstGeom prst="rect">
            <a:avLst/>
          </a:prstGeom>
        </p:spPr>
        <p:txBody>
          <a:bodyPr>
            <a:spAutoFit/>
          </a:bodyPr>
          <a:lstStyle/>
          <a:p>
            <a:pPr indent="457200">
              <a:lnSpc>
                <a:spcPct val="150000"/>
              </a:lnSpc>
              <a:buFont typeface="Wingdings" pitchFamily="2" charset="2"/>
              <a:buChar char="Ø"/>
              <a:defRPr/>
            </a:pPr>
            <a:r>
              <a:rPr lang="zh-CN" altLang="en-US" sz="2000" b="1" spc="300" dirty="0">
                <a:latin typeface="微软雅黑" pitchFamily="34" charset="-122"/>
                <a:ea typeface="微软雅黑" pitchFamily="34" charset="-122"/>
                <a:cs typeface="+mn-ea"/>
              </a:rPr>
              <a:t>必须具备中文摘要和英文摘要。</a:t>
            </a:r>
            <a:endParaRPr lang="en-US" altLang="zh-CN" sz="2000" b="1" spc="300" dirty="0">
              <a:latin typeface="微软雅黑" pitchFamily="34" charset="-122"/>
              <a:ea typeface="微软雅黑" pitchFamily="34" charset="-122"/>
              <a:cs typeface="+mn-ea"/>
            </a:endParaRPr>
          </a:p>
          <a:p>
            <a:pPr indent="457200">
              <a:lnSpc>
                <a:spcPct val="150000"/>
              </a:lnSpc>
              <a:buFont typeface="Wingdings" pitchFamily="2" charset="2"/>
              <a:buChar char="Ø"/>
              <a:defRPr/>
            </a:pPr>
            <a:r>
              <a:rPr lang="zh-CN" altLang="en-US" sz="2000" b="1" spc="300" dirty="0">
                <a:latin typeface="微软雅黑" pitchFamily="34" charset="-122"/>
                <a:ea typeface="微软雅黑" pitchFamily="34" charset="-122"/>
                <a:cs typeface="+mn-ea"/>
              </a:rPr>
              <a:t>就研究工作的目的、方法、结果、结论等进行概括性介绍，特别是要把报告的新理论、新方法、新结果等最有价值的信息表述出来。</a:t>
            </a:r>
            <a:endParaRPr lang="en-US" altLang="zh-CN" sz="2000" b="1" spc="300" dirty="0">
              <a:latin typeface="微软雅黑" pitchFamily="34" charset="-122"/>
              <a:ea typeface="微软雅黑" pitchFamily="34" charset="-122"/>
              <a:cs typeface="+mn-ea"/>
            </a:endParaRPr>
          </a:p>
          <a:p>
            <a:pPr indent="457200">
              <a:lnSpc>
                <a:spcPct val="150000"/>
              </a:lnSpc>
              <a:buFont typeface="Wingdings" pitchFamily="2" charset="2"/>
              <a:buChar char="Ø"/>
              <a:defRPr/>
            </a:pPr>
            <a:r>
              <a:rPr lang="zh-CN" altLang="en-US" sz="2000" b="1" u="sng" spc="300" dirty="0">
                <a:solidFill>
                  <a:srgbClr val="FF0000"/>
                </a:solidFill>
                <a:latin typeface="微软雅黑" pitchFamily="34" charset="-122"/>
                <a:ea typeface="微软雅黑" pitchFamily="34" charset="-122"/>
                <a:cs typeface="+mn-ea"/>
              </a:rPr>
              <a:t>不能写组织管理和成果等信息。</a:t>
            </a:r>
          </a:p>
        </p:txBody>
      </p:sp>
      <p:sp>
        <p:nvSpPr>
          <p:cNvPr id="17" name="TextBox 16"/>
          <p:cNvSpPr txBox="1"/>
          <p:nvPr/>
        </p:nvSpPr>
        <p:spPr>
          <a:xfrm>
            <a:off x="580103" y="275303"/>
            <a:ext cx="8072284"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rPr>
              <a:t>摘要</a:t>
            </a:r>
            <a:endParaRPr lang="zh-CN" altLang="en-US" sz="2400" dirty="0">
              <a:latin typeface="微软雅黑" pitchFamily="34" charset="-122"/>
              <a:ea typeface="微软雅黑" pitchFamily="34" charset="-122"/>
            </a:endParaRP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53200" y="4767263"/>
            <a:ext cx="2133600" cy="274637"/>
          </a:xfrm>
        </p:spPr>
        <p:txBody>
          <a:bodyPr/>
          <a:lstStyle/>
          <a:p>
            <a:pPr>
              <a:defRPr/>
            </a:pPr>
            <a:fld id="{664E8E75-491A-4E34-B38A-006C88DE519F}" type="slidenum">
              <a:rPr lang="zh-CN" altLang="en-US" smtClean="0"/>
              <a:pPr>
                <a:defRPr/>
              </a:pPr>
              <a:t>38</a:t>
            </a:fld>
            <a:endParaRPr lang="zh-CN" altLang="en-US"/>
          </a:p>
        </p:txBody>
      </p:sp>
      <p:sp>
        <p:nvSpPr>
          <p:cNvPr id="3" name="灯片编号占位符 1"/>
          <p:cNvSpPr txBox="1">
            <a:spLocks/>
          </p:cNvSpPr>
          <p:nvPr/>
        </p:nvSpPr>
        <p:spPr bwMode="auto">
          <a:xfrm>
            <a:off x="6553200" y="4929188"/>
            <a:ext cx="2133600" cy="274637"/>
          </a:xfrm>
          <a:prstGeom prst="rect">
            <a:avLst/>
          </a:prstGeom>
          <a:noFill/>
          <a:ln w="9525">
            <a:noFill/>
            <a:miter lim="800000"/>
            <a:headEnd/>
            <a:tailEnd/>
          </a:ln>
        </p:spPr>
        <p:txBody>
          <a:bodyPr anchor="ctr"/>
          <a:lstStyle/>
          <a:p>
            <a:pPr algn="r"/>
            <a:endParaRPr lang="zh-CN" altLang="en-US" sz="1200" dirty="0">
              <a:solidFill>
                <a:srgbClr val="595959"/>
              </a:solidFill>
              <a:latin typeface="宋体" pitchFamily="2" charset="-122"/>
            </a:endParaRPr>
          </a:p>
        </p:txBody>
      </p:sp>
      <p:sp>
        <p:nvSpPr>
          <p:cNvPr id="5" name="TextBox 10"/>
          <p:cNvSpPr txBox="1">
            <a:spLocks noChangeArrowheads="1"/>
          </p:cNvSpPr>
          <p:nvPr/>
        </p:nvSpPr>
        <p:spPr bwMode="auto">
          <a:xfrm>
            <a:off x="3500438" y="857250"/>
            <a:ext cx="1928812" cy="385763"/>
          </a:xfrm>
          <a:prstGeom prst="rect">
            <a:avLst/>
          </a:prstGeom>
          <a:noFill/>
          <a:ln w="19050">
            <a:solidFill>
              <a:srgbClr val="C00000"/>
            </a:solidFill>
            <a:miter lim="800000"/>
            <a:headEnd/>
            <a:tailEnd/>
          </a:ln>
        </p:spPr>
        <p:txBody>
          <a:bodyPr>
            <a:spAutoFit/>
          </a:bodyPr>
          <a:lstStyle/>
          <a:p>
            <a:pPr>
              <a:defRPr/>
            </a:pPr>
            <a:r>
              <a:rPr lang="zh-CN" altLang="en-US" b="1">
                <a:solidFill>
                  <a:srgbClr val="C00000"/>
                </a:solidFill>
                <a:latin typeface="+mn-ea"/>
                <a:ea typeface="+mn-ea"/>
                <a:cs typeface="+mn-ea"/>
              </a:rPr>
              <a:t>合格的报告摘要</a:t>
            </a:r>
          </a:p>
        </p:txBody>
      </p:sp>
      <p:pic>
        <p:nvPicPr>
          <p:cNvPr id="6" name="Picture 2"/>
          <p:cNvPicPr>
            <a:picLocks noChangeAspect="1" noChangeArrowheads="1"/>
          </p:cNvPicPr>
          <p:nvPr/>
        </p:nvPicPr>
        <p:blipFill>
          <a:blip r:embed="rId3" cstate="print"/>
          <a:srcRect/>
          <a:stretch>
            <a:fillRect/>
          </a:stretch>
        </p:blipFill>
        <p:spPr bwMode="auto">
          <a:xfrm>
            <a:off x="0" y="0"/>
            <a:ext cx="8496300" cy="5037138"/>
          </a:xfrm>
          <a:prstGeom prst="rect">
            <a:avLst/>
          </a:prstGeom>
          <a:noFill/>
          <a:ln w="9525">
            <a:noFill/>
            <a:miter lim="800000"/>
            <a:headEnd/>
            <a:tailEnd/>
          </a:ln>
        </p:spPr>
      </p:pic>
      <p:sp>
        <p:nvSpPr>
          <p:cNvPr id="7" name="矩形 6"/>
          <p:cNvSpPr/>
          <p:nvPr/>
        </p:nvSpPr>
        <p:spPr>
          <a:xfrm>
            <a:off x="142875" y="482600"/>
            <a:ext cx="8215313" cy="58896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标注 7"/>
          <p:cNvSpPr/>
          <p:nvPr/>
        </p:nvSpPr>
        <p:spPr>
          <a:xfrm>
            <a:off x="4572000" y="0"/>
            <a:ext cx="1214438" cy="414867"/>
          </a:xfrm>
          <a:prstGeom prst="wedgeRectCallout">
            <a:avLst>
              <a:gd name="adj1" fmla="val -119420"/>
              <a:gd name="adj2" fmla="val 71866"/>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rgbClr val="C00000"/>
                </a:solidFill>
                <a:latin typeface="+mn-ea"/>
                <a:cs typeface="+mn-ea"/>
              </a:rPr>
              <a:t>研究意义</a:t>
            </a:r>
          </a:p>
        </p:txBody>
      </p:sp>
      <p:sp>
        <p:nvSpPr>
          <p:cNvPr id="9" name="矩形 8"/>
          <p:cNvSpPr/>
          <p:nvPr/>
        </p:nvSpPr>
        <p:spPr>
          <a:xfrm>
            <a:off x="142875" y="1339850"/>
            <a:ext cx="8215313" cy="107156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标注 9"/>
          <p:cNvSpPr/>
          <p:nvPr/>
        </p:nvSpPr>
        <p:spPr>
          <a:xfrm>
            <a:off x="8572500" y="474134"/>
            <a:ext cx="428625" cy="1186392"/>
          </a:xfrm>
          <a:prstGeom prst="wedgeRectCallout">
            <a:avLst>
              <a:gd name="adj1" fmla="val -90803"/>
              <a:gd name="adj2" fmla="val 68580"/>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rgbClr val="C00000"/>
                </a:solidFill>
                <a:latin typeface="+mn-ea"/>
                <a:cs typeface="+mn-ea"/>
              </a:rPr>
              <a:t>研究内容</a:t>
            </a:r>
          </a:p>
        </p:txBody>
      </p:sp>
      <p:sp>
        <p:nvSpPr>
          <p:cNvPr id="11" name="矩形 10"/>
          <p:cNvSpPr/>
          <p:nvPr/>
        </p:nvSpPr>
        <p:spPr>
          <a:xfrm>
            <a:off x="142875" y="2517775"/>
            <a:ext cx="8215313" cy="80486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标注 11"/>
          <p:cNvSpPr/>
          <p:nvPr/>
        </p:nvSpPr>
        <p:spPr>
          <a:xfrm>
            <a:off x="8572500" y="1798635"/>
            <a:ext cx="428625" cy="1190095"/>
          </a:xfrm>
          <a:prstGeom prst="wedgeRectCallout">
            <a:avLst>
              <a:gd name="adj1" fmla="val -90803"/>
              <a:gd name="adj2" fmla="val 68580"/>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rgbClr val="C00000"/>
                </a:solidFill>
                <a:latin typeface="+mn-ea"/>
                <a:cs typeface="+mn-ea"/>
              </a:rPr>
              <a:t>研究方法</a:t>
            </a:r>
          </a:p>
        </p:txBody>
      </p:sp>
      <p:sp>
        <p:nvSpPr>
          <p:cNvPr id="13" name="矩形 12"/>
          <p:cNvSpPr/>
          <p:nvPr/>
        </p:nvSpPr>
        <p:spPr>
          <a:xfrm>
            <a:off x="142875" y="3375025"/>
            <a:ext cx="8215313" cy="80486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标注 13">
            <a:hlinkClick r:id="rId4" action="ppaction://hlinkfile"/>
          </p:cNvPr>
          <p:cNvSpPr/>
          <p:nvPr/>
        </p:nvSpPr>
        <p:spPr>
          <a:xfrm>
            <a:off x="8572500" y="3643313"/>
            <a:ext cx="428625" cy="1258887"/>
          </a:xfrm>
          <a:prstGeom prst="wedgeRectCallout">
            <a:avLst>
              <a:gd name="adj1" fmla="val -90803"/>
              <a:gd name="adj2" fmla="val -53011"/>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rgbClr val="C00000"/>
                </a:solidFill>
                <a:latin typeface="+mn-ea"/>
                <a:cs typeface="+mn-ea"/>
              </a:rPr>
              <a:t>研究结果</a:t>
            </a:r>
          </a:p>
        </p:txBody>
      </p:sp>
      <p:sp>
        <p:nvSpPr>
          <p:cNvPr id="15" name="TextBox 14"/>
          <p:cNvSpPr txBox="1">
            <a:spLocks noChangeArrowheads="1"/>
          </p:cNvSpPr>
          <p:nvPr/>
        </p:nvSpPr>
        <p:spPr bwMode="auto">
          <a:xfrm>
            <a:off x="6000750" y="0"/>
            <a:ext cx="3000375" cy="457200"/>
          </a:xfrm>
          <a:prstGeom prst="rect">
            <a:avLst/>
          </a:prstGeom>
          <a:solidFill>
            <a:schemeClr val="accent2"/>
          </a:solidFill>
          <a:ln w="9525">
            <a:noFill/>
            <a:miter lim="800000"/>
            <a:headEnd/>
            <a:tailEnd/>
          </a:ln>
        </p:spPr>
        <p:txBody>
          <a:bodyPr>
            <a:spAutoFit/>
          </a:bodyPr>
          <a:lstStyle/>
          <a:p>
            <a:pPr>
              <a:defRPr/>
            </a:pPr>
            <a:r>
              <a:rPr lang="zh-CN" altLang="en-US" sz="2400">
                <a:solidFill>
                  <a:schemeClr val="bg1"/>
                </a:solidFill>
                <a:latin typeface="+mn-ea"/>
                <a:ea typeface="+mn-ea"/>
                <a:cs typeface="+mn-ea"/>
              </a:rPr>
              <a:t>规范的报告摘要部分</a:t>
            </a:r>
          </a:p>
        </p:txBody>
      </p:sp>
    </p:spTree>
    <p:extLst>
      <p:ext uri="{BB962C8B-B14F-4D97-AF65-F5344CB8AC3E}">
        <p14:creationId xmlns="" xmlns:p14="http://schemas.microsoft.com/office/powerpoint/2010/main" val="3204094977"/>
      </p:ext>
    </p:extLst>
  </p:cSld>
  <p:clrMapOvr>
    <a:masterClrMapping/>
  </p:clrMapOvr>
  <p:transition spd="slow">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1"/>
          <p:cNvSpPr txBox="1">
            <a:spLocks/>
          </p:cNvSpPr>
          <p:nvPr/>
        </p:nvSpPr>
        <p:spPr bwMode="auto">
          <a:xfrm>
            <a:off x="6553200" y="4929188"/>
            <a:ext cx="2133600" cy="274637"/>
          </a:xfrm>
          <a:prstGeom prst="rect">
            <a:avLst/>
          </a:prstGeom>
          <a:noFill/>
          <a:ln w="9525">
            <a:noFill/>
            <a:miter lim="800000"/>
            <a:headEnd/>
            <a:tailEnd/>
          </a:ln>
        </p:spPr>
        <p:txBody>
          <a:bodyPr anchor="ctr"/>
          <a:lstStyle/>
          <a:p>
            <a:pPr algn="r"/>
            <a:endParaRPr lang="zh-CN" altLang="en-US" sz="1200" dirty="0">
              <a:solidFill>
                <a:srgbClr val="595959"/>
              </a:solidFill>
              <a:latin typeface="宋体" pitchFamily="2" charset="-122"/>
            </a:endParaRPr>
          </a:p>
        </p:txBody>
      </p:sp>
      <p:sp>
        <p:nvSpPr>
          <p:cNvPr id="6" name="灯片编号占位符 1"/>
          <p:cNvSpPr txBox="1">
            <a:spLocks/>
          </p:cNvSpPr>
          <p:nvPr/>
        </p:nvSpPr>
        <p:spPr bwMode="auto">
          <a:xfrm>
            <a:off x="6553200" y="4929188"/>
            <a:ext cx="2133600" cy="274637"/>
          </a:xfrm>
          <a:prstGeom prst="rect">
            <a:avLst/>
          </a:prstGeom>
          <a:noFill/>
          <a:ln w="9525">
            <a:noFill/>
            <a:miter lim="800000"/>
            <a:headEnd/>
            <a:tailEnd/>
          </a:ln>
        </p:spPr>
        <p:txBody>
          <a:bodyPr anchor="ctr"/>
          <a:lstStyle/>
          <a:p>
            <a:pPr algn="r"/>
            <a:endParaRPr lang="zh-CN" altLang="en-US" sz="1200" dirty="0">
              <a:solidFill>
                <a:srgbClr val="595959"/>
              </a:solidFill>
              <a:latin typeface="宋体" pitchFamily="2" charset="-122"/>
            </a:endParaRPr>
          </a:p>
        </p:txBody>
      </p:sp>
      <p:pic>
        <p:nvPicPr>
          <p:cNvPr id="8" name="Picture 2"/>
          <p:cNvPicPr>
            <a:picLocks noChangeAspect="1" noChangeArrowheads="1"/>
          </p:cNvPicPr>
          <p:nvPr/>
        </p:nvPicPr>
        <p:blipFill>
          <a:blip r:embed="rId3" cstate="print"/>
          <a:srcRect/>
          <a:stretch>
            <a:fillRect/>
          </a:stretch>
        </p:blipFill>
        <p:spPr bwMode="auto">
          <a:xfrm>
            <a:off x="214313" y="696913"/>
            <a:ext cx="8245475" cy="3749675"/>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714375" y="1071563"/>
            <a:ext cx="8296275" cy="3751262"/>
          </a:xfrm>
          <a:prstGeom prst="rect">
            <a:avLst/>
          </a:prstGeom>
          <a:noFill/>
          <a:ln w="9525">
            <a:noFill/>
            <a:miter lim="800000"/>
            <a:headEnd/>
            <a:tailEnd/>
          </a:ln>
        </p:spPr>
      </p:pic>
      <p:sp>
        <p:nvSpPr>
          <p:cNvPr id="10" name="TextBox 8"/>
          <p:cNvSpPr txBox="1">
            <a:spLocks noChangeArrowheads="1"/>
          </p:cNvSpPr>
          <p:nvPr/>
        </p:nvSpPr>
        <p:spPr bwMode="auto">
          <a:xfrm>
            <a:off x="6072188" y="214313"/>
            <a:ext cx="2143125" cy="476250"/>
          </a:xfrm>
          <a:prstGeom prst="rect">
            <a:avLst/>
          </a:prstGeom>
          <a:solidFill>
            <a:schemeClr val="accent2"/>
          </a:solidFill>
          <a:ln w="19050">
            <a:solidFill>
              <a:schemeClr val="accent1"/>
            </a:solidFill>
            <a:miter lim="800000"/>
            <a:headEnd/>
            <a:tailEnd/>
          </a:ln>
        </p:spPr>
        <p:txBody>
          <a:bodyPr>
            <a:spAutoFit/>
          </a:bodyPr>
          <a:lstStyle/>
          <a:p>
            <a:r>
              <a:rPr lang="zh-CN" altLang="en-US" sz="2400" b="1" dirty="0" smtClean="0">
                <a:solidFill>
                  <a:schemeClr val="bg1"/>
                </a:solidFill>
              </a:rPr>
              <a:t>摘要常见</a:t>
            </a:r>
            <a:r>
              <a:rPr lang="zh-CN" altLang="en-US" sz="2400" b="1" dirty="0">
                <a:solidFill>
                  <a:schemeClr val="bg1"/>
                </a:solidFill>
              </a:rPr>
              <a:t>问题</a:t>
            </a:r>
          </a:p>
        </p:txBody>
      </p:sp>
      <p:pic>
        <p:nvPicPr>
          <p:cNvPr id="11" name="图片 3"/>
          <p:cNvPicPr>
            <a:picLocks noChangeAspect="1" noChangeArrowheads="1"/>
          </p:cNvPicPr>
          <p:nvPr/>
        </p:nvPicPr>
        <p:blipFill>
          <a:blip r:embed="rId5" cstate="print"/>
          <a:srcRect/>
          <a:stretch>
            <a:fillRect/>
          </a:stretch>
        </p:blipFill>
        <p:spPr bwMode="auto">
          <a:xfrm>
            <a:off x="1619250" y="2841625"/>
            <a:ext cx="7072313" cy="1709738"/>
          </a:xfrm>
          <a:prstGeom prst="rect">
            <a:avLst/>
          </a:prstGeom>
          <a:noFill/>
          <a:ln w="9525">
            <a:noFill/>
            <a:miter lim="800000"/>
            <a:headEnd/>
            <a:tailEnd/>
          </a:ln>
        </p:spPr>
      </p:pic>
    </p:spTree>
    <p:extLst>
      <p:ext uri="{BB962C8B-B14F-4D97-AF65-F5344CB8AC3E}">
        <p14:creationId xmlns="" xmlns:p14="http://schemas.microsoft.com/office/powerpoint/2010/main" val="32040949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059972" y="1153828"/>
            <a:ext cx="2715343" cy="271499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lvl="0" algn="ctr"/>
            <a:r>
              <a:rPr lang="en-US" altLang="zh-CN" sz="4800" dirty="0">
                <a:ln w="12700">
                  <a:noFill/>
                </a:ln>
                <a:solidFill>
                  <a:srgbClr val="0070C0"/>
                </a:solidFill>
                <a:latin typeface="Impact" panose="020B0806030902050204" pitchFamily="34" charset="0"/>
                <a:ea typeface="微软雅黑" pitchFamily="34" charset="-122"/>
              </a:rPr>
              <a:t>Part</a:t>
            </a:r>
            <a:r>
              <a:rPr lang="en-US" altLang="zh-CN" sz="4800" dirty="0">
                <a:ln w="12700">
                  <a:noFill/>
                </a:ln>
                <a:solidFill>
                  <a:srgbClr val="0070C0"/>
                </a:solidFill>
                <a:latin typeface="Helvetica Neue Condensed" pitchFamily="50" charset="0"/>
                <a:ea typeface="微软雅黑" pitchFamily="34" charset="-122"/>
              </a:rPr>
              <a:t> </a:t>
            </a:r>
            <a:r>
              <a:rPr lang="en-US" altLang="zh-CN" sz="4800" dirty="0">
                <a:ln w="12700">
                  <a:noFill/>
                </a:ln>
                <a:solidFill>
                  <a:srgbClr val="0070C0"/>
                </a:solidFill>
                <a:latin typeface="Impact" panose="020B0806030902050204" pitchFamily="34" charset="0"/>
                <a:ea typeface="微软雅黑" pitchFamily="34" charset="-122"/>
              </a:rPr>
              <a:t>1</a:t>
            </a:r>
            <a:endParaRPr lang="zh-CN" altLang="en-US" sz="4800" dirty="0">
              <a:ln w="12700">
                <a:noFill/>
              </a:ln>
              <a:solidFill>
                <a:srgbClr val="0070C0"/>
              </a:solidFill>
              <a:latin typeface="Impact" panose="020B0806030902050204" pitchFamily="34" charset="0"/>
              <a:ea typeface="微软雅黑" pitchFamily="34" charset="-122"/>
            </a:endParaRPr>
          </a:p>
        </p:txBody>
      </p:sp>
      <p:sp>
        <p:nvSpPr>
          <p:cNvPr id="12" name="Freeform 6"/>
          <p:cNvSpPr>
            <a:spLocks/>
          </p:cNvSpPr>
          <p:nvPr/>
        </p:nvSpPr>
        <p:spPr bwMode="auto">
          <a:xfrm>
            <a:off x="1751251" y="1354932"/>
            <a:ext cx="2021944" cy="25134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0070C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3" name="Freeform 7"/>
          <p:cNvSpPr>
            <a:spLocks/>
          </p:cNvSpPr>
          <p:nvPr/>
        </p:nvSpPr>
        <p:spPr bwMode="auto">
          <a:xfrm>
            <a:off x="1079651" y="1175148"/>
            <a:ext cx="2018372" cy="2512219"/>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0070C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4" name="Line 8"/>
          <p:cNvSpPr>
            <a:spLocks noChangeShapeType="1"/>
          </p:cNvSpPr>
          <p:nvPr/>
        </p:nvSpPr>
        <p:spPr bwMode="auto">
          <a:xfrm flipH="1" flipV="1">
            <a:off x="839113" y="2382"/>
            <a:ext cx="2263673" cy="1354931"/>
          </a:xfrm>
          <a:prstGeom prst="line">
            <a:avLst/>
          </a:prstGeom>
          <a:noFill/>
          <a:ln w="2" cap="flat">
            <a:solidFill>
              <a:srgbClr val="0070C0"/>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5" name="Line 9"/>
          <p:cNvSpPr>
            <a:spLocks noChangeShapeType="1"/>
          </p:cNvSpPr>
          <p:nvPr/>
        </p:nvSpPr>
        <p:spPr bwMode="auto">
          <a:xfrm flipH="1" flipV="1">
            <a:off x="1745297" y="3682604"/>
            <a:ext cx="2442290" cy="1469231"/>
          </a:xfrm>
          <a:prstGeom prst="line">
            <a:avLst/>
          </a:prstGeom>
          <a:noFill/>
          <a:ln w="2" cap="flat">
            <a:solidFill>
              <a:srgbClr val="0070C0"/>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6" name="TextBox 1"/>
          <p:cNvSpPr txBox="1"/>
          <p:nvPr/>
        </p:nvSpPr>
        <p:spPr>
          <a:xfrm>
            <a:off x="4551273" y="1323846"/>
            <a:ext cx="4031873" cy="1077218"/>
          </a:xfrm>
          <a:prstGeom prst="rect">
            <a:avLst/>
          </a:prstGeom>
          <a:noFill/>
        </p:spPr>
        <p:txBody>
          <a:bodyPr wrap="none" rtlCol="0">
            <a:spAutoFit/>
          </a:bodyPr>
          <a:lstStyle/>
          <a:p>
            <a:pPr algn="ctr">
              <a:defRPr/>
            </a:pPr>
            <a:endParaRPr lang="en-US" altLang="zh-CN" sz="2000" spc="300" dirty="0" smtClean="0">
              <a:effectLst>
                <a:outerShdw blurRad="38100" dist="38100" dir="2700000" algn="tl">
                  <a:srgbClr val="000000">
                    <a:alpha val="43137"/>
                  </a:srgbClr>
                </a:outerShdw>
              </a:effectLst>
              <a:latin typeface="微软雅黑" pitchFamily="34" charset="-122"/>
              <a:ea typeface="微软雅黑" pitchFamily="34" charset="-122"/>
            </a:endParaRPr>
          </a:p>
          <a:p>
            <a:pPr algn="ctr">
              <a:defRPr/>
            </a:pPr>
            <a:r>
              <a:rPr lang="zh-CN" altLang="en-US" sz="2400" spc="600" dirty="0" smtClean="0">
                <a:effectLst>
                  <a:outerShdw blurRad="38100" dist="38100" dir="2700000" algn="tl">
                    <a:srgbClr val="000000">
                      <a:alpha val="43137"/>
                    </a:srgbClr>
                  </a:outerShdw>
                </a:effectLst>
                <a:latin typeface="微软雅黑" pitchFamily="34" charset="-122"/>
                <a:ea typeface="微软雅黑" pitchFamily="34" charset="-122"/>
              </a:rPr>
              <a:t>科技报告制度建设概况</a:t>
            </a:r>
          </a:p>
          <a:p>
            <a:pPr algn="ctr">
              <a:defRPr/>
            </a:pPr>
            <a:endParaRPr lang="en-US" altLang="zh-CN" sz="2000" spc="300" dirty="0">
              <a:effectLst>
                <a:outerShdw blurRad="38100" dist="38100" dir="2700000" algn="tl">
                  <a:srgbClr val="000000">
                    <a:alpha val="43137"/>
                  </a:srgbClr>
                </a:outerShdw>
              </a:effectLst>
              <a:latin typeface="微软雅黑" pitchFamily="34" charset="-122"/>
              <a:ea typeface="微软雅黑" pitchFamily="34" charset="-122"/>
            </a:endParaRPr>
          </a:p>
        </p:txBody>
      </p:sp>
      <p:cxnSp>
        <p:nvCxnSpPr>
          <p:cNvPr id="17" name="直接连接符 16"/>
          <p:cNvCxnSpPr/>
          <p:nvPr/>
        </p:nvCxnSpPr>
        <p:spPr>
          <a:xfrm flipV="1">
            <a:off x="4574775" y="1275606"/>
            <a:ext cx="0" cy="2808312"/>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040949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xit" presetSubtype="4" fill="hold" grpId="1" nodeType="withEffect">
                                  <p:stCondLst>
                                    <p:cond delay="30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22" presetClass="exit" presetSubtype="1" fill="hold" grpId="1" nodeType="withEffect">
                                  <p:stCondLst>
                                    <p:cond delay="300"/>
                                  </p:stCondLst>
                                  <p:childTnLst>
                                    <p:animEffect transition="out" filter="wipe(up)">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ntr" presetSubtype="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4"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xit" presetSubtype="1" fill="hold" grpId="1" nodeType="withEffect">
                                  <p:stCondLst>
                                    <p:cond delay="800"/>
                                  </p:stCondLst>
                                  <p:childTnLst>
                                    <p:animEffect transition="out" filter="wipe(up)">
                                      <p:cBhvr>
                                        <p:cTn id="27" dur="400"/>
                                        <p:tgtEl>
                                          <p:spTgt spid="12"/>
                                        </p:tgtEl>
                                      </p:cBhvr>
                                    </p:animEffect>
                                    <p:set>
                                      <p:cBhvr>
                                        <p:cTn id="28" dur="1" fill="hold">
                                          <p:stCondLst>
                                            <p:cond delay="399"/>
                                          </p:stCondLst>
                                        </p:cTn>
                                        <p:tgtEl>
                                          <p:spTgt spid="12"/>
                                        </p:tgtEl>
                                        <p:attrNameLst>
                                          <p:attrName>style.visibility</p:attrName>
                                        </p:attrNameLst>
                                      </p:cBhvr>
                                      <p:to>
                                        <p:strVal val="hidden"/>
                                      </p:to>
                                    </p:set>
                                  </p:childTnLst>
                                </p:cTn>
                              </p:par>
                              <p:par>
                                <p:cTn id="29" presetID="22" presetClass="exit" presetSubtype="4" fill="hold" grpId="1" nodeType="withEffect">
                                  <p:stCondLst>
                                    <p:cond delay="800"/>
                                  </p:stCondLst>
                                  <p:childTnLst>
                                    <p:animEffect transition="out" filter="wipe(down)">
                                      <p:cBhvr>
                                        <p:cTn id="30" dur="400"/>
                                        <p:tgtEl>
                                          <p:spTgt spid="13"/>
                                        </p:tgtEl>
                                      </p:cBhvr>
                                    </p:animEffect>
                                    <p:set>
                                      <p:cBhvr>
                                        <p:cTn id="31" dur="1" fill="hold">
                                          <p:stCondLst>
                                            <p:cond delay="399"/>
                                          </p:stCondLst>
                                        </p:cTn>
                                        <p:tgtEl>
                                          <p:spTgt spid="13"/>
                                        </p:tgtEl>
                                        <p:attrNameLst>
                                          <p:attrName>style.visibility</p:attrName>
                                        </p:attrNameLst>
                                      </p:cBhvr>
                                      <p:to>
                                        <p:strVal val="hidden"/>
                                      </p:to>
                                    </p:set>
                                  </p:childTnLst>
                                </p:cTn>
                              </p:par>
                            </p:childTnLst>
                          </p:cTn>
                        </p:par>
                        <p:par>
                          <p:cTn id="32" fill="hold">
                            <p:stCondLst>
                              <p:cond delay="1300"/>
                            </p:stCondLst>
                            <p:childTnLst>
                              <p:par>
                                <p:cTn id="33" presetID="2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ppt_x</p:attrName>
                                        </p:attrNameLst>
                                      </p:cBhvr>
                                      <p:tavLst>
                                        <p:tav tm="0">
                                          <p:val>
                                            <p:strVal val="#ppt_x-#ppt_w*1.125000"/>
                                          </p:val>
                                        </p:tav>
                                        <p:tav tm="100000">
                                          <p:val>
                                            <p:strVal val="#ppt_x"/>
                                          </p:val>
                                        </p:tav>
                                      </p:tavLst>
                                    </p:anim>
                                    <p:animEffect transition="in" filter="wipe(righ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
          <p:cNvSpPr>
            <a:spLocks noChangeArrowheads="1"/>
          </p:cNvSpPr>
          <p:nvPr/>
        </p:nvSpPr>
        <p:spPr bwMode="auto">
          <a:xfrm>
            <a:off x="526948" y="927100"/>
            <a:ext cx="7920038" cy="4216400"/>
          </a:xfrm>
          <a:prstGeom prst="rect">
            <a:avLst/>
          </a:prstGeom>
          <a:noFill/>
          <a:ln w="9525">
            <a:noFill/>
            <a:miter lim="800000"/>
            <a:headEnd/>
            <a:tailEnd/>
          </a:ln>
        </p:spPr>
        <p:txBody>
          <a:bodyPr>
            <a:spAutoFit/>
          </a:bodyPr>
          <a:lstStyle/>
          <a:p>
            <a:pPr marL="358775" lvl="1" indent="-358775" eaLnBrk="0" hangingPunct="0">
              <a:lnSpc>
                <a:spcPct val="150000"/>
              </a:lnSpc>
              <a:spcBef>
                <a:spcPts val="600"/>
              </a:spcBef>
              <a:buFontTx/>
              <a:buChar char="-"/>
            </a:pPr>
            <a:r>
              <a:rPr lang="zh-CN" altLang="en-US" sz="2000" b="1" dirty="0">
                <a:latin typeface="微软雅黑" pitchFamily="34" charset="-122"/>
                <a:ea typeface="微软雅黑" pitchFamily="34" charset="-122"/>
              </a:rPr>
              <a:t>科技报告应有目次，目次应自动生成。目次内容包括章节编号、标题和页码。</a:t>
            </a:r>
            <a:endParaRPr lang="en-US" altLang="zh-CN" sz="2000" b="1" dirty="0">
              <a:latin typeface="微软雅黑" pitchFamily="34" charset="-122"/>
              <a:ea typeface="微软雅黑" pitchFamily="34" charset="-122"/>
            </a:endParaRPr>
          </a:p>
          <a:p>
            <a:pPr marL="358775" lvl="1" indent="-358775" eaLnBrk="0" hangingPunct="0">
              <a:lnSpc>
                <a:spcPct val="150000"/>
              </a:lnSpc>
              <a:spcBef>
                <a:spcPts val="600"/>
              </a:spcBef>
              <a:buFontTx/>
              <a:buChar char="-"/>
            </a:pPr>
            <a:r>
              <a:rPr lang="zh-CN" altLang="en-US" sz="2000" b="1" dirty="0">
                <a:latin typeface="微软雅黑" pitchFamily="34" charset="-122"/>
                <a:ea typeface="微软雅黑" pitchFamily="34" charset="-122"/>
              </a:rPr>
              <a:t>参考文献、附录也要列入目次。参考文献不编号。附录单独编号，附录中章节不列入目次。</a:t>
            </a:r>
          </a:p>
          <a:p>
            <a:pPr marL="358775" lvl="1" indent="-358775" eaLnBrk="0" hangingPunct="0">
              <a:lnSpc>
                <a:spcPct val="150000"/>
              </a:lnSpc>
              <a:spcBef>
                <a:spcPts val="600"/>
              </a:spcBef>
              <a:buFontTx/>
              <a:buChar char="-"/>
            </a:pPr>
            <a:r>
              <a:rPr lang="zh-CN" altLang="en-US" sz="2000" b="1" dirty="0">
                <a:latin typeface="微软雅黑" pitchFamily="34" charset="-122"/>
                <a:ea typeface="微软雅黑" pitchFamily="34" charset="-122"/>
              </a:rPr>
              <a:t>目次和插图附表清单页码用大写罗马数字</a:t>
            </a:r>
            <a:r>
              <a:rPr lang="en-US" altLang="zh-CN" sz="2000" b="1" dirty="0">
                <a:latin typeface="微软雅黑" pitchFamily="34" charset="-122"/>
                <a:ea typeface="微软雅黑" pitchFamily="34" charset="-122"/>
              </a:rPr>
              <a:t>Ⅰ</a:t>
            </a:r>
            <a:r>
              <a:rPr lang="zh-CN" altLang="en-US" sz="2000" b="1" dirty="0">
                <a:latin typeface="微软雅黑" pitchFamily="34" charset="-122"/>
                <a:ea typeface="微软雅黑" pitchFamily="34" charset="-122"/>
              </a:rPr>
              <a:t>、</a:t>
            </a:r>
            <a:r>
              <a:rPr lang="en-US" altLang="zh-CN" sz="2000" b="1" dirty="0">
                <a:latin typeface="微软雅黑" pitchFamily="34" charset="-122"/>
                <a:ea typeface="微软雅黑" pitchFamily="34" charset="-122"/>
              </a:rPr>
              <a:t>Ⅱ</a:t>
            </a:r>
            <a:r>
              <a:rPr lang="zh-CN" altLang="en-US" sz="2000" b="1" dirty="0">
                <a:latin typeface="微软雅黑" pitchFamily="34" charset="-122"/>
                <a:ea typeface="微软雅黑" pitchFamily="34" charset="-122"/>
              </a:rPr>
              <a:t>、</a:t>
            </a:r>
            <a:r>
              <a:rPr lang="en-US" altLang="zh-CN" sz="2000" b="1" dirty="0">
                <a:latin typeface="微软雅黑" pitchFamily="34" charset="-122"/>
                <a:ea typeface="微软雅黑" pitchFamily="34" charset="-122"/>
              </a:rPr>
              <a:t>Ⅲ……</a:t>
            </a:r>
            <a:r>
              <a:rPr lang="zh-CN" altLang="en-US" sz="2000" b="1" dirty="0">
                <a:latin typeface="微软雅黑" pitchFamily="34" charset="-122"/>
                <a:ea typeface="微软雅黑" pitchFamily="34" charset="-122"/>
              </a:rPr>
              <a:t>编号，正文开始页码使用阿拉伯数字</a:t>
            </a:r>
            <a:r>
              <a:rPr lang="en-US" altLang="zh-CN" sz="2000" b="1" dirty="0">
                <a:latin typeface="微软雅黑" pitchFamily="34" charset="-122"/>
                <a:ea typeface="微软雅黑" pitchFamily="34" charset="-122"/>
              </a:rPr>
              <a:t>1</a:t>
            </a:r>
            <a:r>
              <a:rPr lang="zh-CN" altLang="en-US" sz="2000" b="1" dirty="0">
                <a:latin typeface="微软雅黑" pitchFamily="34" charset="-122"/>
                <a:ea typeface="微软雅黑" pitchFamily="34" charset="-122"/>
              </a:rPr>
              <a:t>、</a:t>
            </a:r>
            <a:r>
              <a:rPr lang="en-US" altLang="zh-CN" sz="2000" b="1" dirty="0">
                <a:latin typeface="微软雅黑" pitchFamily="34" charset="-122"/>
                <a:ea typeface="微软雅黑" pitchFamily="34" charset="-122"/>
              </a:rPr>
              <a:t>2</a:t>
            </a:r>
            <a:r>
              <a:rPr lang="zh-CN" altLang="en-US" sz="2000" b="1" dirty="0">
                <a:latin typeface="微软雅黑" pitchFamily="34" charset="-122"/>
                <a:ea typeface="微软雅黑" pitchFamily="34" charset="-122"/>
              </a:rPr>
              <a:t>、</a:t>
            </a:r>
            <a:r>
              <a:rPr lang="en-US" altLang="zh-CN" sz="2000" b="1" dirty="0">
                <a:latin typeface="微软雅黑" pitchFamily="34" charset="-122"/>
                <a:ea typeface="微软雅黑" pitchFamily="34" charset="-122"/>
              </a:rPr>
              <a:t>3……</a:t>
            </a:r>
            <a:r>
              <a:rPr lang="zh-CN" altLang="en-US" sz="2000" b="1" dirty="0">
                <a:latin typeface="微软雅黑" pitchFamily="34" charset="-122"/>
                <a:ea typeface="微软雅黑" pitchFamily="34" charset="-122"/>
              </a:rPr>
              <a:t>编号，参考文献页码沿用正文页码。 </a:t>
            </a:r>
          </a:p>
          <a:p>
            <a:pPr marL="358775" indent="-358775">
              <a:lnSpc>
                <a:spcPct val="150000"/>
              </a:lnSpc>
              <a:buFont typeface="微软雅黑" pitchFamily="34" charset="-122"/>
              <a:buChar char="p"/>
            </a:pPr>
            <a:endParaRPr lang="en-US" altLang="zh-CN" sz="1400" dirty="0">
              <a:latin typeface="Gulim" pitchFamily="34" charset="-127"/>
              <a:ea typeface="Gulim" pitchFamily="34" charset="-127"/>
            </a:endParaRPr>
          </a:p>
          <a:p>
            <a:pPr marL="358775" indent="-358775">
              <a:lnSpc>
                <a:spcPct val="150000"/>
              </a:lnSpc>
            </a:pPr>
            <a:endParaRPr lang="en-US" altLang="zh-CN" b="1" dirty="0">
              <a:latin typeface="Gulim" pitchFamily="34" charset="-127"/>
              <a:ea typeface="Gulim" pitchFamily="34" charset="-127"/>
            </a:endParaRPr>
          </a:p>
        </p:txBody>
      </p:sp>
      <p:sp>
        <p:nvSpPr>
          <p:cNvPr id="16" name="TextBox 15"/>
          <p:cNvSpPr txBox="1"/>
          <p:nvPr/>
        </p:nvSpPr>
        <p:spPr>
          <a:xfrm>
            <a:off x="580104" y="265471"/>
            <a:ext cx="8111613"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rPr>
              <a:t>目录</a:t>
            </a:r>
            <a:endParaRPr lang="zh-CN" altLang="en-US" sz="2400" dirty="0">
              <a:latin typeface="微软雅黑" pitchFamily="34" charset="-122"/>
              <a:ea typeface="微软雅黑" pitchFamily="34" charset="-122"/>
            </a:endParaRP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
          <p:cNvSpPr txBox="1">
            <a:spLocks/>
          </p:cNvSpPr>
          <p:nvPr/>
        </p:nvSpPr>
        <p:spPr>
          <a:xfrm>
            <a:off x="6553200" y="4767263"/>
            <a:ext cx="2133600" cy="2746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3B3E80-5892-4F7A-8CB4-F27794463B03}" type="slidenum">
              <a:rPr kumimoji="0" lang="zh-CN" alt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 name="灯片编号占位符 1"/>
          <p:cNvSpPr txBox="1">
            <a:spLocks/>
          </p:cNvSpPr>
          <p:nvPr/>
        </p:nvSpPr>
        <p:spPr bwMode="auto">
          <a:xfrm>
            <a:off x="6553200" y="4929188"/>
            <a:ext cx="2133600" cy="274637"/>
          </a:xfrm>
          <a:prstGeom prst="rect">
            <a:avLst/>
          </a:prstGeom>
          <a:noFill/>
          <a:ln w="9525">
            <a:noFill/>
            <a:miter lim="800000"/>
            <a:headEnd/>
            <a:tailEnd/>
          </a:ln>
        </p:spPr>
        <p:txBody>
          <a:bodyPr anchor="ctr"/>
          <a:lstStyle/>
          <a:p>
            <a:pPr algn="r"/>
            <a:fld id="{5E9A3EB8-09AA-4A26-A2D5-E2EEE14B319B}" type="slidenum">
              <a:rPr lang="zh-CN" altLang="en-US" sz="1200">
                <a:solidFill>
                  <a:srgbClr val="595959"/>
                </a:solidFill>
                <a:latin typeface="宋体" pitchFamily="2" charset="-122"/>
              </a:rPr>
              <a:pPr algn="r"/>
              <a:t>41</a:t>
            </a:fld>
            <a:endParaRPr lang="zh-CN" altLang="en-US" sz="1200">
              <a:solidFill>
                <a:srgbClr val="595959"/>
              </a:solidFill>
              <a:latin typeface="宋体" pitchFamily="2" charset="-122"/>
            </a:endParaRPr>
          </a:p>
        </p:txBody>
      </p:sp>
      <p:sp>
        <p:nvSpPr>
          <p:cNvPr id="17" name="灯片编号占位符 1"/>
          <p:cNvSpPr txBox="1">
            <a:spLocks/>
          </p:cNvSpPr>
          <p:nvPr/>
        </p:nvSpPr>
        <p:spPr bwMode="auto">
          <a:xfrm>
            <a:off x="6553200" y="4929188"/>
            <a:ext cx="2133600" cy="274637"/>
          </a:xfrm>
          <a:prstGeom prst="rect">
            <a:avLst/>
          </a:prstGeom>
          <a:noFill/>
          <a:ln w="9525">
            <a:noFill/>
            <a:miter lim="800000"/>
            <a:headEnd/>
            <a:tailEnd/>
          </a:ln>
        </p:spPr>
        <p:txBody>
          <a:bodyPr anchor="ctr"/>
          <a:lstStyle/>
          <a:p>
            <a:pPr algn="r"/>
            <a:fld id="{AC14319A-F7A7-4124-96C0-4EA9A65DAE9E}" type="slidenum">
              <a:rPr lang="zh-CN" altLang="en-US" sz="1200">
                <a:solidFill>
                  <a:srgbClr val="595959"/>
                </a:solidFill>
                <a:latin typeface="宋体" pitchFamily="2" charset="-122"/>
              </a:rPr>
              <a:pPr algn="r"/>
              <a:t>41</a:t>
            </a:fld>
            <a:endParaRPr lang="zh-CN" altLang="en-US" sz="1200">
              <a:solidFill>
                <a:srgbClr val="595959"/>
              </a:solidFill>
              <a:latin typeface="宋体" pitchFamily="2" charset="-122"/>
            </a:endParaRPr>
          </a:p>
        </p:txBody>
      </p:sp>
      <p:sp>
        <p:nvSpPr>
          <p:cNvPr id="18" name="矩形 1"/>
          <p:cNvSpPr>
            <a:spLocks noChangeArrowheads="1"/>
          </p:cNvSpPr>
          <p:nvPr/>
        </p:nvSpPr>
        <p:spPr bwMode="auto">
          <a:xfrm>
            <a:off x="428625" y="1357313"/>
            <a:ext cx="4572000" cy="2338387"/>
          </a:xfrm>
          <a:prstGeom prst="rect">
            <a:avLst/>
          </a:prstGeom>
          <a:noFill/>
          <a:ln w="9525">
            <a:noFill/>
            <a:miter lim="800000"/>
            <a:headEnd/>
            <a:tailEnd/>
          </a:ln>
        </p:spPr>
        <p:txBody>
          <a:bodyPr>
            <a:spAutoFit/>
          </a:bodyPr>
          <a:lstStyle/>
          <a:p>
            <a:pPr marL="358775" lvl="1" indent="-358775" eaLnBrk="0" hangingPunct="0">
              <a:lnSpc>
                <a:spcPct val="150000"/>
              </a:lnSpc>
              <a:spcBef>
                <a:spcPts val="600"/>
              </a:spcBef>
              <a:buFontTx/>
              <a:buChar char="-"/>
              <a:defRPr/>
            </a:pPr>
            <a:r>
              <a:rPr lang="en-US" altLang="zh-CN" sz="2000" b="1" dirty="0">
                <a:latin typeface="微软雅黑" pitchFamily="34" charset="-122"/>
                <a:ea typeface="微软雅黑" pitchFamily="34" charset="-122"/>
                <a:cs typeface="+mn-ea"/>
              </a:rPr>
              <a:t>“</a:t>
            </a:r>
            <a:r>
              <a:rPr lang="zh-CN" altLang="en-US" sz="2000" b="1" dirty="0">
                <a:latin typeface="微软雅黑" pitchFamily="34" charset="-122"/>
                <a:ea typeface="微软雅黑" pitchFamily="34" charset="-122"/>
                <a:cs typeface="+mn-ea"/>
              </a:rPr>
              <a:t>目录</a:t>
            </a:r>
            <a:r>
              <a:rPr lang="en-US" altLang="zh-CN" sz="2000" b="1" dirty="0">
                <a:latin typeface="微软雅黑" pitchFamily="34" charset="-122"/>
                <a:ea typeface="微软雅黑" pitchFamily="34" charset="-122"/>
                <a:cs typeface="+mn-ea"/>
              </a:rPr>
              <a:t>”</a:t>
            </a:r>
            <a:r>
              <a:rPr lang="zh-CN" altLang="en-US" sz="2000" b="1" dirty="0">
                <a:latin typeface="微软雅黑" pitchFamily="34" charset="-122"/>
                <a:ea typeface="微软雅黑" pitchFamily="34" charset="-122"/>
                <a:cs typeface="+mn-ea"/>
              </a:rPr>
              <a:t>两字用三号黑体，居中。</a:t>
            </a:r>
            <a:endParaRPr lang="en-US" altLang="zh-CN" sz="2000" b="1" dirty="0">
              <a:latin typeface="微软雅黑" pitchFamily="34" charset="-122"/>
              <a:ea typeface="微软雅黑" pitchFamily="34" charset="-122"/>
              <a:cs typeface="+mn-ea"/>
            </a:endParaRPr>
          </a:p>
          <a:p>
            <a:pPr marL="358775" lvl="1" indent="-358775"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目录内容用</a:t>
            </a:r>
            <a:r>
              <a:rPr lang="en-US" altLang="zh-CN" sz="2000" b="1" dirty="0">
                <a:latin typeface="微软雅黑" pitchFamily="34" charset="-122"/>
                <a:ea typeface="微软雅黑" pitchFamily="34" charset="-122"/>
                <a:cs typeface="+mn-ea"/>
              </a:rPr>
              <a:t>word</a:t>
            </a:r>
            <a:r>
              <a:rPr lang="zh-CN" altLang="en-US" sz="2000" b="1" dirty="0">
                <a:latin typeface="微软雅黑" pitchFamily="34" charset="-122"/>
                <a:ea typeface="微软雅黑" pitchFamily="34" charset="-122"/>
                <a:cs typeface="+mn-ea"/>
              </a:rPr>
              <a:t>中“插入目录”自动生成，五号宋体，</a:t>
            </a:r>
            <a:r>
              <a:rPr lang="en-US" altLang="zh-CN" sz="2000" b="1" dirty="0">
                <a:latin typeface="微软雅黑" pitchFamily="34" charset="-122"/>
                <a:ea typeface="微软雅黑" pitchFamily="34" charset="-122"/>
                <a:cs typeface="+mn-ea"/>
              </a:rPr>
              <a:t>1.5</a:t>
            </a:r>
            <a:r>
              <a:rPr lang="zh-CN" altLang="en-US" sz="2000" b="1" dirty="0">
                <a:latin typeface="微软雅黑" pitchFamily="34" charset="-122"/>
                <a:ea typeface="微软雅黑" pitchFamily="34" charset="-122"/>
                <a:cs typeface="+mn-ea"/>
              </a:rPr>
              <a:t>倍行距。</a:t>
            </a:r>
            <a:endParaRPr lang="en-US" altLang="zh-CN" sz="2000" b="1" dirty="0">
              <a:latin typeface="微软雅黑" pitchFamily="34" charset="-122"/>
              <a:ea typeface="微软雅黑" pitchFamily="34" charset="-122"/>
              <a:cs typeface="+mn-ea"/>
            </a:endParaRPr>
          </a:p>
          <a:p>
            <a:pPr marL="358775" indent="-358775">
              <a:lnSpc>
                <a:spcPct val="150000"/>
              </a:lnSpc>
              <a:buFont typeface="Gulim" pitchFamily="34" charset="-127"/>
              <a:buChar char="p"/>
              <a:defRPr/>
            </a:pPr>
            <a:endParaRPr lang="zh-CN" altLang="en-US" sz="1600" dirty="0">
              <a:latin typeface="+mn-ea"/>
              <a:ea typeface="+mn-ea"/>
              <a:cs typeface="+mn-ea"/>
            </a:endParaRPr>
          </a:p>
          <a:p>
            <a:pPr marL="358775" indent="-358775">
              <a:lnSpc>
                <a:spcPct val="150000"/>
              </a:lnSpc>
              <a:buFont typeface="Gulim" pitchFamily="34" charset="-127"/>
              <a:buChar char="p"/>
              <a:defRPr/>
            </a:pPr>
            <a:endParaRPr lang="en-US" altLang="zh-CN" b="1" dirty="0">
              <a:latin typeface="+mn-ea"/>
              <a:ea typeface="+mn-ea"/>
              <a:cs typeface="+mn-ea"/>
            </a:endParaRPr>
          </a:p>
        </p:txBody>
      </p:sp>
      <p:sp>
        <p:nvSpPr>
          <p:cNvPr id="19" name="灯片编号占位符 19"/>
          <p:cNvSpPr txBox="1">
            <a:spLocks/>
          </p:cNvSpPr>
          <p:nvPr/>
        </p:nvSpPr>
        <p:spPr bwMode="auto">
          <a:xfrm>
            <a:off x="6553200" y="4684713"/>
            <a:ext cx="2133600" cy="357187"/>
          </a:xfrm>
          <a:prstGeom prst="rect">
            <a:avLst/>
          </a:prstGeom>
          <a:noFill/>
          <a:ln w="9525">
            <a:noFill/>
            <a:miter lim="800000"/>
            <a:headEnd/>
            <a:tailEnd/>
          </a:ln>
        </p:spPr>
        <p:txBody>
          <a:bodyPr anchor="ctr"/>
          <a:lstStyle/>
          <a:p>
            <a:pPr algn="r"/>
            <a:fld id="{D6424879-B0F6-43EB-B25B-8FEE295ED538}" type="slidenum">
              <a:rPr lang="en-US" altLang="zh-CN" sz="1200">
                <a:solidFill>
                  <a:srgbClr val="595959"/>
                </a:solidFill>
                <a:latin typeface="宋体" pitchFamily="2" charset="-122"/>
              </a:rPr>
              <a:pPr algn="r"/>
              <a:t>41</a:t>
            </a:fld>
            <a:endParaRPr lang="en-US" altLang="zh-CN" sz="1200">
              <a:solidFill>
                <a:srgbClr val="595959"/>
              </a:solidFill>
              <a:latin typeface="宋体" pitchFamily="2" charset="-122"/>
            </a:endParaRPr>
          </a:p>
        </p:txBody>
      </p:sp>
      <p:pic>
        <p:nvPicPr>
          <p:cNvPr id="20" name="图片 43"/>
          <p:cNvPicPr>
            <a:picLocks noChangeAspect="1" noChangeArrowheads="1"/>
          </p:cNvPicPr>
          <p:nvPr/>
        </p:nvPicPr>
        <p:blipFill>
          <a:blip r:embed="rId3" cstate="print"/>
          <a:srcRect/>
          <a:stretch>
            <a:fillRect/>
          </a:stretch>
        </p:blipFill>
        <p:spPr bwMode="auto">
          <a:xfrm>
            <a:off x="4857750" y="0"/>
            <a:ext cx="4286250" cy="5143500"/>
          </a:xfrm>
          <a:prstGeom prst="rect">
            <a:avLst/>
          </a:prstGeom>
          <a:noFill/>
          <a:ln w="9525">
            <a:noFill/>
            <a:miter lim="800000"/>
            <a:headEnd/>
            <a:tailEnd/>
          </a:ln>
        </p:spPr>
      </p:pic>
      <p:sp>
        <p:nvSpPr>
          <p:cNvPr id="22" name="TextBox 21"/>
          <p:cNvSpPr txBox="1"/>
          <p:nvPr/>
        </p:nvSpPr>
        <p:spPr>
          <a:xfrm>
            <a:off x="511277" y="314632"/>
            <a:ext cx="7787149"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rPr>
              <a:t>目录格式</a:t>
            </a:r>
            <a:endParaRPr lang="zh-CN" altLang="en-US" sz="2400" dirty="0">
              <a:latin typeface="微软雅黑" pitchFamily="34" charset="-122"/>
              <a:ea typeface="微软雅黑" pitchFamily="34" charset="-122"/>
            </a:endParaRP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1"/>
          <p:cNvSpPr txBox="1">
            <a:spLocks/>
          </p:cNvSpPr>
          <p:nvPr/>
        </p:nvSpPr>
        <p:spPr bwMode="auto">
          <a:xfrm>
            <a:off x="6553200" y="4929188"/>
            <a:ext cx="2133600" cy="274637"/>
          </a:xfrm>
          <a:prstGeom prst="rect">
            <a:avLst/>
          </a:prstGeom>
          <a:noFill/>
          <a:ln w="9525">
            <a:noFill/>
            <a:miter lim="800000"/>
            <a:headEnd/>
            <a:tailEnd/>
          </a:ln>
        </p:spPr>
        <p:txBody>
          <a:bodyPr anchor="ctr"/>
          <a:lstStyle/>
          <a:p>
            <a:pPr algn="r"/>
            <a:endParaRPr lang="zh-CN" altLang="en-US" sz="1200" dirty="0">
              <a:solidFill>
                <a:srgbClr val="595959"/>
              </a:solidFill>
              <a:latin typeface="宋体" pitchFamily="2" charset="-122"/>
            </a:endParaRPr>
          </a:p>
        </p:txBody>
      </p:sp>
      <p:sp>
        <p:nvSpPr>
          <p:cNvPr id="7" name="灯片编号占位符 1"/>
          <p:cNvSpPr txBox="1">
            <a:spLocks/>
          </p:cNvSpPr>
          <p:nvPr/>
        </p:nvSpPr>
        <p:spPr bwMode="auto">
          <a:xfrm>
            <a:off x="6553200" y="4929188"/>
            <a:ext cx="2133600" cy="274637"/>
          </a:xfrm>
          <a:prstGeom prst="rect">
            <a:avLst/>
          </a:prstGeom>
          <a:noFill/>
          <a:ln w="9525">
            <a:noFill/>
            <a:miter lim="800000"/>
            <a:headEnd/>
            <a:tailEnd/>
          </a:ln>
        </p:spPr>
        <p:txBody>
          <a:bodyPr anchor="ctr"/>
          <a:lstStyle/>
          <a:p>
            <a:pPr algn="r"/>
            <a:endParaRPr lang="zh-CN" altLang="en-US" sz="1200" dirty="0">
              <a:solidFill>
                <a:srgbClr val="595959"/>
              </a:solidFill>
              <a:latin typeface="宋体" pitchFamily="2" charset="-122"/>
            </a:endParaRPr>
          </a:p>
        </p:txBody>
      </p:sp>
      <p:sp>
        <p:nvSpPr>
          <p:cNvPr id="8" name="灯片编号占位符 1"/>
          <p:cNvSpPr txBox="1">
            <a:spLocks/>
          </p:cNvSpPr>
          <p:nvPr/>
        </p:nvSpPr>
        <p:spPr bwMode="auto">
          <a:xfrm>
            <a:off x="6553200" y="4929188"/>
            <a:ext cx="2133600" cy="274637"/>
          </a:xfrm>
          <a:prstGeom prst="rect">
            <a:avLst/>
          </a:prstGeom>
          <a:noFill/>
          <a:ln w="9525">
            <a:noFill/>
            <a:miter lim="800000"/>
            <a:headEnd/>
            <a:tailEnd/>
          </a:ln>
        </p:spPr>
        <p:txBody>
          <a:bodyPr anchor="ctr"/>
          <a:lstStyle/>
          <a:p>
            <a:pPr algn="r"/>
            <a:endParaRPr lang="zh-CN" altLang="en-US" sz="1200" dirty="0">
              <a:solidFill>
                <a:srgbClr val="595959"/>
              </a:solidFill>
              <a:latin typeface="宋体" pitchFamily="2" charset="-122"/>
            </a:endParaRPr>
          </a:p>
        </p:txBody>
      </p:sp>
      <p:sp>
        <p:nvSpPr>
          <p:cNvPr id="11" name="灯片编号占位符 1"/>
          <p:cNvSpPr txBox="1">
            <a:spLocks/>
          </p:cNvSpPr>
          <p:nvPr/>
        </p:nvSpPr>
        <p:spPr bwMode="auto">
          <a:xfrm>
            <a:off x="6553200" y="4929188"/>
            <a:ext cx="2133600" cy="274637"/>
          </a:xfrm>
          <a:prstGeom prst="rect">
            <a:avLst/>
          </a:prstGeom>
          <a:noFill/>
          <a:ln w="9525">
            <a:noFill/>
            <a:miter lim="800000"/>
            <a:headEnd/>
            <a:tailEnd/>
          </a:ln>
        </p:spPr>
        <p:txBody>
          <a:bodyPr anchor="ctr"/>
          <a:lstStyle/>
          <a:p>
            <a:pPr algn="r"/>
            <a:endParaRPr lang="zh-CN" altLang="en-US" sz="1200" dirty="0">
              <a:solidFill>
                <a:srgbClr val="595959"/>
              </a:solidFill>
              <a:latin typeface="宋体" pitchFamily="2" charset="-122"/>
            </a:endParaRPr>
          </a:p>
        </p:txBody>
      </p:sp>
      <p:pic>
        <p:nvPicPr>
          <p:cNvPr id="12" name="Picture 25"/>
          <p:cNvPicPr>
            <a:picLocks noChangeAspect="1" noChangeArrowheads="1"/>
          </p:cNvPicPr>
          <p:nvPr/>
        </p:nvPicPr>
        <p:blipFill>
          <a:blip r:embed="rId3" cstate="print"/>
          <a:srcRect/>
          <a:stretch>
            <a:fillRect/>
          </a:stretch>
        </p:blipFill>
        <p:spPr bwMode="auto">
          <a:xfrm>
            <a:off x="357188" y="374650"/>
            <a:ext cx="4786312" cy="4176713"/>
          </a:xfrm>
          <a:prstGeom prst="rect">
            <a:avLst/>
          </a:prstGeom>
          <a:noFill/>
          <a:ln w="9525">
            <a:noFill/>
            <a:miter lim="800000"/>
            <a:headEnd/>
            <a:tailEnd/>
          </a:ln>
        </p:spPr>
      </p:pic>
      <p:sp>
        <p:nvSpPr>
          <p:cNvPr id="13" name="椭圆 18"/>
          <p:cNvSpPr>
            <a:spLocks noChangeArrowheads="1"/>
          </p:cNvSpPr>
          <p:nvPr/>
        </p:nvSpPr>
        <p:spPr bwMode="auto">
          <a:xfrm>
            <a:off x="500063" y="658813"/>
            <a:ext cx="642937" cy="617537"/>
          </a:xfrm>
          <a:prstGeom prst="ellipse">
            <a:avLst/>
          </a:prstGeom>
          <a:noFill/>
          <a:ln w="9525">
            <a:solidFill>
              <a:srgbClr val="C00000"/>
            </a:solidFill>
            <a:miter lim="800000"/>
            <a:headEnd/>
            <a:tailEnd/>
          </a:ln>
        </p:spPr>
        <p:txBody>
          <a:bodyPr anchor="ctr">
            <a:spAutoFit/>
          </a:bodyPr>
          <a:lstStyle/>
          <a:p>
            <a:pPr indent="2844800" algn="ctr" eaLnBrk="0" hangingPunct="0"/>
            <a:endParaRPr lang="zh-CN" altLang="en-US" sz="2400">
              <a:solidFill>
                <a:srgbClr val="000000"/>
              </a:solidFill>
              <a:latin typeface="Calibri" pitchFamily="34" charset="0"/>
            </a:endParaRPr>
          </a:p>
        </p:txBody>
      </p:sp>
      <p:sp>
        <p:nvSpPr>
          <p:cNvPr id="14" name="AutoShape 27"/>
          <p:cNvSpPr>
            <a:spLocks/>
          </p:cNvSpPr>
          <p:nvPr/>
        </p:nvSpPr>
        <p:spPr bwMode="auto">
          <a:xfrm>
            <a:off x="2143125" y="268288"/>
            <a:ext cx="1500188" cy="482600"/>
          </a:xfrm>
          <a:prstGeom prst="borderCallout2">
            <a:avLst>
              <a:gd name="adj1" fmla="val 45111"/>
              <a:gd name="adj2" fmla="val -5861"/>
              <a:gd name="adj3" fmla="val 45111"/>
              <a:gd name="adj4" fmla="val -22861"/>
              <a:gd name="adj5" fmla="val 136796"/>
              <a:gd name="adj6" fmla="val -67037"/>
            </a:avLst>
          </a:prstGeom>
          <a:solidFill>
            <a:srgbClr val="FFFFFF"/>
          </a:solidFill>
          <a:ln w="9525">
            <a:solidFill>
              <a:srgbClr val="FF0000"/>
            </a:solidFill>
            <a:miter lim="800000"/>
            <a:headEnd/>
            <a:tailEnd/>
          </a:ln>
        </p:spPr>
        <p:txBody>
          <a:bodyPr/>
          <a:lstStyle/>
          <a:p>
            <a:pPr algn="just"/>
            <a:r>
              <a:rPr lang="zh-CN" altLang="en-US" sz="1600" b="1">
                <a:solidFill>
                  <a:srgbClr val="FF0000"/>
                </a:solidFill>
              </a:rPr>
              <a:t>没有用阿拉伯数字编号</a:t>
            </a:r>
          </a:p>
        </p:txBody>
      </p:sp>
      <p:pic>
        <p:nvPicPr>
          <p:cNvPr id="15" name="Picture 27"/>
          <p:cNvPicPr>
            <a:picLocks noChangeAspect="1" noChangeArrowheads="1"/>
          </p:cNvPicPr>
          <p:nvPr/>
        </p:nvPicPr>
        <p:blipFill>
          <a:blip r:embed="rId4" cstate="print"/>
          <a:srcRect/>
          <a:stretch>
            <a:fillRect/>
          </a:stretch>
        </p:blipFill>
        <p:spPr bwMode="auto">
          <a:xfrm>
            <a:off x="1143000" y="696913"/>
            <a:ext cx="4762500" cy="4286250"/>
          </a:xfrm>
          <a:prstGeom prst="rect">
            <a:avLst/>
          </a:prstGeom>
          <a:noFill/>
          <a:ln w="9525">
            <a:noFill/>
            <a:miter lim="800000"/>
            <a:headEnd/>
            <a:tailEnd/>
          </a:ln>
        </p:spPr>
      </p:pic>
      <p:sp>
        <p:nvSpPr>
          <p:cNvPr id="16" name="AutoShape 27"/>
          <p:cNvSpPr>
            <a:spLocks/>
          </p:cNvSpPr>
          <p:nvPr/>
        </p:nvSpPr>
        <p:spPr bwMode="auto">
          <a:xfrm>
            <a:off x="3000375" y="4017963"/>
            <a:ext cx="1143000" cy="590550"/>
          </a:xfrm>
          <a:prstGeom prst="borderCallout2">
            <a:avLst>
              <a:gd name="adj1" fmla="val 45111"/>
              <a:gd name="adj2" fmla="val -5861"/>
              <a:gd name="adj3" fmla="val 45111"/>
              <a:gd name="adj4" fmla="val -22861"/>
              <a:gd name="adj5" fmla="val 93644"/>
              <a:gd name="adj6" fmla="val -59699"/>
            </a:avLst>
          </a:prstGeom>
          <a:solidFill>
            <a:srgbClr val="FFFFFF"/>
          </a:solidFill>
          <a:ln w="9525">
            <a:solidFill>
              <a:srgbClr val="FF0000"/>
            </a:solidFill>
            <a:miter lim="800000"/>
            <a:headEnd/>
            <a:tailEnd/>
          </a:ln>
        </p:spPr>
        <p:txBody>
          <a:bodyPr/>
          <a:lstStyle/>
          <a:p>
            <a:pPr algn="just"/>
            <a:r>
              <a:rPr lang="zh-CN" altLang="en-US" sz="1600" b="1">
                <a:solidFill>
                  <a:srgbClr val="FF0000"/>
                </a:solidFill>
              </a:rPr>
              <a:t>参考文献不应给编号</a:t>
            </a:r>
          </a:p>
        </p:txBody>
      </p:sp>
      <p:pic>
        <p:nvPicPr>
          <p:cNvPr id="17" name="Picture 29"/>
          <p:cNvPicPr>
            <a:picLocks noChangeAspect="1" noChangeArrowheads="1"/>
          </p:cNvPicPr>
          <p:nvPr/>
        </p:nvPicPr>
        <p:blipFill>
          <a:blip r:embed="rId5" cstate="print"/>
          <a:srcRect/>
          <a:stretch>
            <a:fillRect/>
          </a:stretch>
        </p:blipFill>
        <p:spPr bwMode="auto">
          <a:xfrm>
            <a:off x="2214563" y="642938"/>
            <a:ext cx="4949825" cy="4306887"/>
          </a:xfrm>
          <a:prstGeom prst="rect">
            <a:avLst/>
          </a:prstGeom>
          <a:noFill/>
          <a:ln w="9525">
            <a:noFill/>
            <a:miter lim="800000"/>
            <a:headEnd/>
            <a:tailEnd/>
          </a:ln>
        </p:spPr>
      </p:pic>
      <p:sp>
        <p:nvSpPr>
          <p:cNvPr id="18" name="AutoShape 27"/>
          <p:cNvSpPr>
            <a:spLocks/>
          </p:cNvSpPr>
          <p:nvPr/>
        </p:nvSpPr>
        <p:spPr bwMode="auto">
          <a:xfrm>
            <a:off x="6715125" y="374650"/>
            <a:ext cx="1857375" cy="482600"/>
          </a:xfrm>
          <a:prstGeom prst="borderCallout2">
            <a:avLst>
              <a:gd name="adj1" fmla="val 103806"/>
              <a:gd name="adj2" fmla="val 26958"/>
              <a:gd name="adj3" fmla="val 115903"/>
              <a:gd name="adj4" fmla="val 19278"/>
              <a:gd name="adj5" fmla="val 130708"/>
              <a:gd name="adj6" fmla="val 10653"/>
            </a:avLst>
          </a:prstGeom>
          <a:solidFill>
            <a:srgbClr val="FFFFFF"/>
          </a:solidFill>
          <a:ln w="9525">
            <a:solidFill>
              <a:srgbClr val="FF0000"/>
            </a:solidFill>
            <a:miter lim="800000"/>
            <a:headEnd/>
            <a:tailEnd/>
          </a:ln>
        </p:spPr>
        <p:txBody>
          <a:bodyPr/>
          <a:lstStyle/>
          <a:p>
            <a:pPr algn="just"/>
            <a:r>
              <a:rPr lang="zh-CN" altLang="en-US" sz="1600" b="1">
                <a:solidFill>
                  <a:srgbClr val="FF0000"/>
                </a:solidFill>
              </a:rPr>
              <a:t>正文应从</a:t>
            </a:r>
            <a:r>
              <a:rPr lang="en-US" altLang="zh-CN" sz="1600" b="1">
                <a:solidFill>
                  <a:srgbClr val="FF0000"/>
                </a:solidFill>
              </a:rPr>
              <a:t>1</a:t>
            </a:r>
            <a:r>
              <a:rPr lang="zh-CN" altLang="en-US" sz="1600" b="1">
                <a:solidFill>
                  <a:srgbClr val="FF0000"/>
                </a:solidFill>
              </a:rPr>
              <a:t>开始编排页码</a:t>
            </a:r>
          </a:p>
        </p:txBody>
      </p:sp>
      <p:pic>
        <p:nvPicPr>
          <p:cNvPr id="19" name="图片 72"/>
          <p:cNvPicPr>
            <a:picLocks noChangeAspect="1" noChangeArrowheads="1"/>
          </p:cNvPicPr>
          <p:nvPr/>
        </p:nvPicPr>
        <p:blipFill>
          <a:blip r:embed="rId6" cstate="print"/>
          <a:srcRect/>
          <a:stretch>
            <a:fillRect/>
          </a:stretch>
        </p:blipFill>
        <p:spPr bwMode="auto">
          <a:xfrm>
            <a:off x="3429000" y="696913"/>
            <a:ext cx="4857750" cy="4286250"/>
          </a:xfrm>
          <a:prstGeom prst="rect">
            <a:avLst/>
          </a:prstGeom>
          <a:noFill/>
          <a:ln w="9525">
            <a:noFill/>
            <a:miter lim="800000"/>
            <a:headEnd/>
            <a:tailEnd/>
          </a:ln>
        </p:spPr>
      </p:pic>
      <p:sp>
        <p:nvSpPr>
          <p:cNvPr id="20" name="AutoShape 27"/>
          <p:cNvSpPr>
            <a:spLocks/>
          </p:cNvSpPr>
          <p:nvPr/>
        </p:nvSpPr>
        <p:spPr bwMode="auto">
          <a:xfrm>
            <a:off x="5000625" y="1393825"/>
            <a:ext cx="1857375" cy="481013"/>
          </a:xfrm>
          <a:prstGeom prst="borderCallout2">
            <a:avLst>
              <a:gd name="adj1" fmla="val 42852"/>
              <a:gd name="adj2" fmla="val -5861"/>
              <a:gd name="adj3" fmla="val 67685"/>
              <a:gd name="adj4" fmla="val -39273"/>
              <a:gd name="adj5" fmla="val 120731"/>
              <a:gd name="adj6" fmla="val -38602"/>
            </a:avLst>
          </a:prstGeom>
          <a:solidFill>
            <a:srgbClr val="FFFFFF"/>
          </a:solidFill>
          <a:ln w="9525">
            <a:solidFill>
              <a:srgbClr val="FF0000"/>
            </a:solidFill>
            <a:miter lim="800000"/>
            <a:headEnd/>
            <a:tailEnd/>
          </a:ln>
        </p:spPr>
        <p:txBody>
          <a:bodyPr/>
          <a:lstStyle/>
          <a:p>
            <a:pPr algn="just"/>
            <a:r>
              <a:rPr lang="zh-CN" altLang="en-US" sz="1600" b="1">
                <a:solidFill>
                  <a:srgbClr val="FF0000"/>
                </a:solidFill>
              </a:rPr>
              <a:t>插图 附表清单不用列入目次</a:t>
            </a:r>
          </a:p>
        </p:txBody>
      </p:sp>
      <p:pic>
        <p:nvPicPr>
          <p:cNvPr id="21" name="Picture 28"/>
          <p:cNvPicPr>
            <a:picLocks noChangeAspect="1" noChangeArrowheads="1"/>
          </p:cNvPicPr>
          <p:nvPr/>
        </p:nvPicPr>
        <p:blipFill>
          <a:blip r:embed="rId7" cstate="print"/>
          <a:srcRect/>
          <a:stretch>
            <a:fillRect/>
          </a:stretch>
        </p:blipFill>
        <p:spPr bwMode="auto">
          <a:xfrm>
            <a:off x="3995738" y="736600"/>
            <a:ext cx="4786312" cy="4232275"/>
          </a:xfrm>
          <a:prstGeom prst="rect">
            <a:avLst/>
          </a:prstGeom>
          <a:noFill/>
          <a:ln w="9525">
            <a:noFill/>
            <a:miter lim="800000"/>
            <a:headEnd/>
            <a:tailEnd/>
          </a:ln>
        </p:spPr>
      </p:pic>
      <p:sp>
        <p:nvSpPr>
          <p:cNvPr id="22" name="AutoShape 27"/>
          <p:cNvSpPr>
            <a:spLocks/>
          </p:cNvSpPr>
          <p:nvPr/>
        </p:nvSpPr>
        <p:spPr bwMode="auto">
          <a:xfrm>
            <a:off x="5795963" y="898525"/>
            <a:ext cx="1512887" cy="374650"/>
          </a:xfrm>
          <a:prstGeom prst="borderCallout2">
            <a:avLst>
              <a:gd name="adj1" fmla="val 45111"/>
              <a:gd name="adj2" fmla="val -5861"/>
              <a:gd name="adj3" fmla="val 45111"/>
              <a:gd name="adj4" fmla="val -22861"/>
              <a:gd name="adj5" fmla="val 119120"/>
              <a:gd name="adj6" fmla="val -65866"/>
            </a:avLst>
          </a:prstGeom>
          <a:solidFill>
            <a:srgbClr val="FFFFFF"/>
          </a:solidFill>
          <a:ln w="9525">
            <a:solidFill>
              <a:srgbClr val="FF0000"/>
            </a:solidFill>
            <a:miter lim="800000"/>
            <a:headEnd/>
            <a:tailEnd/>
          </a:ln>
        </p:spPr>
        <p:txBody>
          <a:bodyPr/>
          <a:lstStyle/>
          <a:p>
            <a:pPr algn="just"/>
            <a:r>
              <a:rPr lang="zh-CN" altLang="en-US" sz="1600" b="1">
                <a:solidFill>
                  <a:srgbClr val="FF0000"/>
                </a:solidFill>
              </a:rPr>
              <a:t>引言不编号</a:t>
            </a:r>
            <a:endParaRPr lang="zh-CN" altLang="zh-CN" sz="1600" b="1">
              <a:solidFill>
                <a:srgbClr val="FF0000"/>
              </a:solidFill>
            </a:endParaRPr>
          </a:p>
        </p:txBody>
      </p:sp>
      <p:sp>
        <p:nvSpPr>
          <p:cNvPr id="23" name="TextBox 8"/>
          <p:cNvSpPr txBox="1">
            <a:spLocks noChangeArrowheads="1"/>
          </p:cNvSpPr>
          <p:nvPr/>
        </p:nvSpPr>
        <p:spPr bwMode="auto">
          <a:xfrm>
            <a:off x="4429125" y="142875"/>
            <a:ext cx="2143125" cy="476250"/>
          </a:xfrm>
          <a:prstGeom prst="rect">
            <a:avLst/>
          </a:prstGeom>
          <a:solidFill>
            <a:schemeClr val="accent2"/>
          </a:solidFill>
          <a:ln w="19050">
            <a:solidFill>
              <a:schemeClr val="accent2"/>
            </a:solidFill>
            <a:miter lim="800000"/>
            <a:headEnd/>
            <a:tailEnd/>
          </a:ln>
        </p:spPr>
        <p:txBody>
          <a:bodyPr>
            <a:spAutoFit/>
          </a:bodyPr>
          <a:lstStyle/>
          <a:p>
            <a:r>
              <a:rPr lang="zh-CN" altLang="en-US" sz="2400" b="1">
                <a:solidFill>
                  <a:schemeClr val="bg1"/>
                </a:solidFill>
              </a:rPr>
              <a:t>目次常见问题</a:t>
            </a:r>
          </a:p>
        </p:txBody>
      </p:sp>
    </p:spTree>
    <p:extLst>
      <p:ext uri="{BB962C8B-B14F-4D97-AF65-F5344CB8AC3E}">
        <p14:creationId xmlns="" xmlns:p14="http://schemas.microsoft.com/office/powerpoint/2010/main" val="32040949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linds(horizont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linds(horizont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linds(horizontal)">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8" grpId="0" animBg="1"/>
      <p:bldP spid="20"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a:spLocks noChangeArrowheads="1"/>
          </p:cNvSpPr>
          <p:nvPr/>
        </p:nvSpPr>
        <p:spPr bwMode="auto">
          <a:xfrm>
            <a:off x="517116" y="788988"/>
            <a:ext cx="8358188" cy="4354512"/>
          </a:xfrm>
          <a:prstGeom prst="rect">
            <a:avLst/>
          </a:prstGeom>
          <a:noFill/>
          <a:ln w="9525">
            <a:noFill/>
            <a:miter lim="800000"/>
            <a:headEnd/>
            <a:tailEnd/>
          </a:ln>
        </p:spPr>
        <p:txBody>
          <a:bodyPr>
            <a:spAutoFit/>
          </a:bodyPr>
          <a:lstStyle/>
          <a:p>
            <a:pPr marL="358775" lvl="1" indent="-358775" eaLnBrk="0" hangingPunct="0">
              <a:lnSpc>
                <a:spcPct val="150000"/>
              </a:lnSpc>
              <a:spcBef>
                <a:spcPts val="600"/>
              </a:spcBef>
              <a:buFontTx/>
              <a:buChar char="-"/>
            </a:pPr>
            <a:r>
              <a:rPr lang="zh-CN" altLang="en-US" sz="2000" b="1" dirty="0">
                <a:latin typeface="微软雅黑" pitchFamily="34" charset="-122"/>
                <a:ea typeface="微软雅黑" pitchFamily="34" charset="-122"/>
              </a:rPr>
              <a:t>科技报告中插图和附表多于</a:t>
            </a:r>
            <a:r>
              <a:rPr lang="en-US" altLang="zh-CN" sz="2000" b="1" dirty="0">
                <a:latin typeface="微软雅黑" pitchFamily="34" charset="-122"/>
                <a:ea typeface="微软雅黑" pitchFamily="34" charset="-122"/>
              </a:rPr>
              <a:t>5</a:t>
            </a:r>
            <a:r>
              <a:rPr lang="zh-CN" altLang="en-US" sz="2000" b="1" dirty="0">
                <a:latin typeface="微软雅黑" pitchFamily="34" charset="-122"/>
                <a:ea typeface="微软雅黑" pitchFamily="34" charset="-122"/>
              </a:rPr>
              <a:t>个时，应编制插图清单和附表清单。清单应列出图表序号、图表标题和页码。位置在目次之后另起页。</a:t>
            </a:r>
            <a:endParaRPr lang="en-US" altLang="zh-CN" sz="2000" b="1" dirty="0">
              <a:latin typeface="微软雅黑" pitchFamily="34" charset="-122"/>
              <a:ea typeface="微软雅黑" pitchFamily="34" charset="-122"/>
            </a:endParaRPr>
          </a:p>
          <a:p>
            <a:pPr marL="358775" lvl="1" indent="-358775" eaLnBrk="0" hangingPunct="0">
              <a:lnSpc>
                <a:spcPct val="150000"/>
              </a:lnSpc>
              <a:spcBef>
                <a:spcPts val="600"/>
              </a:spcBef>
              <a:buFontTx/>
              <a:buChar char="-"/>
            </a:pPr>
            <a:r>
              <a:rPr lang="zh-CN" altLang="en-US" sz="2000" b="1" dirty="0">
                <a:latin typeface="微软雅黑" pitchFamily="34" charset="-122"/>
                <a:ea typeface="微软雅黑" pitchFamily="34" charset="-122"/>
              </a:rPr>
              <a:t>插图清单在前、附表清单在后。图多表少、表多图少，可将图表合在一起改为“图表清单”。</a:t>
            </a:r>
          </a:p>
          <a:p>
            <a:pPr marL="358775" lvl="1" indent="-358775" eaLnBrk="0" hangingPunct="0">
              <a:lnSpc>
                <a:spcPct val="150000"/>
              </a:lnSpc>
              <a:spcBef>
                <a:spcPts val="600"/>
              </a:spcBef>
              <a:buFontTx/>
              <a:buChar char="-"/>
            </a:pPr>
            <a:r>
              <a:rPr lang="zh-CN" altLang="en-US" sz="2000" b="1" dirty="0">
                <a:latin typeface="微软雅黑" pitchFamily="34" charset="-122"/>
                <a:ea typeface="微软雅黑" pitchFamily="34" charset="-122"/>
              </a:rPr>
              <a:t>图、表等一律用阿拉伯数字分别依序连续编号。章节较多同时图表较多时，图、表、公式可以分章或篇依序分别连续编号，即前一数字为章、篇的编号，后一数字为本章、本篇内的顺序号，两数字间用半字线连接。如：图</a:t>
            </a:r>
            <a:r>
              <a:rPr lang="en-US" altLang="zh-CN" sz="2000" b="1" dirty="0">
                <a:latin typeface="微软雅黑" pitchFamily="34" charset="-122"/>
                <a:ea typeface="微软雅黑" pitchFamily="34" charset="-122"/>
              </a:rPr>
              <a:t>2-1</a:t>
            </a:r>
            <a:r>
              <a:rPr lang="zh-CN" altLang="en-US" sz="2000" b="1" dirty="0">
                <a:latin typeface="微软雅黑" pitchFamily="34" charset="-122"/>
                <a:ea typeface="微软雅黑" pitchFamily="34" charset="-122"/>
              </a:rPr>
              <a:t>，表</a:t>
            </a:r>
            <a:r>
              <a:rPr lang="en-US" altLang="zh-CN" sz="2000" b="1" dirty="0">
                <a:latin typeface="微软雅黑" pitchFamily="34" charset="-122"/>
                <a:ea typeface="微软雅黑" pitchFamily="34" charset="-122"/>
              </a:rPr>
              <a:t>3-1</a:t>
            </a:r>
            <a:r>
              <a:rPr lang="zh-CN" altLang="en-US" sz="2000" b="1" dirty="0">
                <a:latin typeface="微软雅黑" pitchFamily="34" charset="-122"/>
                <a:ea typeface="微软雅黑" pitchFamily="34" charset="-122"/>
              </a:rPr>
              <a:t>，式（</a:t>
            </a:r>
            <a:r>
              <a:rPr lang="en-US" altLang="zh-CN" sz="2000" b="1" dirty="0">
                <a:latin typeface="微软雅黑" pitchFamily="34" charset="-122"/>
                <a:ea typeface="微软雅黑" pitchFamily="34" charset="-122"/>
              </a:rPr>
              <a:t>3-1</a:t>
            </a:r>
            <a:r>
              <a:rPr lang="zh-CN" altLang="en-US" sz="2000" b="1" dirty="0">
                <a:latin typeface="微软雅黑" pitchFamily="34" charset="-122"/>
                <a:ea typeface="微软雅黑" pitchFamily="34" charset="-122"/>
              </a:rPr>
              <a:t>）等。全文编号方式须统一。</a:t>
            </a:r>
          </a:p>
          <a:p>
            <a:pPr marL="358775" indent="-358775">
              <a:lnSpc>
                <a:spcPct val="150000"/>
              </a:lnSpc>
              <a:buFont typeface="微软雅黑" pitchFamily="34" charset="-122"/>
              <a:buChar char="p"/>
            </a:pPr>
            <a:endParaRPr lang="en-US" altLang="zh-CN" b="1" dirty="0">
              <a:latin typeface="Gulim" pitchFamily="34" charset="-127"/>
              <a:ea typeface="Gulim" pitchFamily="34" charset="-127"/>
            </a:endParaRPr>
          </a:p>
        </p:txBody>
      </p:sp>
      <p:sp>
        <p:nvSpPr>
          <p:cNvPr id="22" name="TextBox 21"/>
          <p:cNvSpPr txBox="1"/>
          <p:nvPr/>
        </p:nvSpPr>
        <p:spPr>
          <a:xfrm>
            <a:off x="619432" y="265471"/>
            <a:ext cx="7983794"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rPr>
              <a:t>图表清单</a:t>
            </a:r>
            <a:endParaRPr lang="zh-CN" altLang="en-US" sz="2400" dirty="0">
              <a:latin typeface="微软雅黑" pitchFamily="34" charset="-122"/>
              <a:ea typeface="微软雅黑" pitchFamily="34" charset="-122"/>
            </a:endParaRP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a:spLocks noChangeArrowheads="1"/>
          </p:cNvSpPr>
          <p:nvPr/>
        </p:nvSpPr>
        <p:spPr bwMode="auto">
          <a:xfrm>
            <a:off x="344744" y="813312"/>
            <a:ext cx="4429125" cy="3598863"/>
          </a:xfrm>
          <a:prstGeom prst="rect">
            <a:avLst/>
          </a:prstGeom>
          <a:noFill/>
          <a:ln w="9525">
            <a:noFill/>
            <a:miter lim="800000"/>
            <a:headEnd/>
            <a:tailEnd/>
          </a:ln>
        </p:spPr>
        <p:txBody>
          <a:bodyPr>
            <a:spAutoFit/>
          </a:bodyPr>
          <a:lstStyle/>
          <a:p>
            <a:pPr marL="358775" lvl="1" indent="-358775" algn="just" eaLnBrk="0" hangingPunct="0">
              <a:lnSpc>
                <a:spcPct val="150000"/>
              </a:lnSpc>
              <a:spcBef>
                <a:spcPts val="600"/>
              </a:spcBef>
              <a:buFontTx/>
              <a:buChar char="-"/>
              <a:defRPr/>
            </a:pPr>
            <a:r>
              <a:rPr lang="zh-CN" altLang="en-US" b="1" dirty="0">
                <a:latin typeface="微软雅黑" pitchFamily="34" charset="-122"/>
                <a:ea typeface="微软雅黑" pitchFamily="34" charset="-122"/>
                <a:cs typeface="+mn-ea"/>
              </a:rPr>
              <a:t>“插图清单”、“附表清单”用三号黑体，居中。</a:t>
            </a:r>
            <a:endParaRPr lang="en-US" altLang="zh-CN" b="1" dirty="0">
              <a:latin typeface="微软雅黑" pitchFamily="34" charset="-122"/>
              <a:ea typeface="微软雅黑" pitchFamily="34" charset="-122"/>
              <a:cs typeface="+mn-ea"/>
            </a:endParaRPr>
          </a:p>
          <a:p>
            <a:pPr marL="358775" lvl="1" indent="-358775" algn="just" eaLnBrk="0" hangingPunct="0">
              <a:lnSpc>
                <a:spcPct val="150000"/>
              </a:lnSpc>
              <a:spcBef>
                <a:spcPts val="600"/>
              </a:spcBef>
              <a:buFontTx/>
              <a:buChar char="-"/>
              <a:defRPr/>
            </a:pPr>
            <a:r>
              <a:rPr lang="zh-CN" altLang="en-US" b="1" dirty="0">
                <a:latin typeface="微软雅黑" pitchFamily="34" charset="-122"/>
                <a:ea typeface="微软雅黑" pitchFamily="34" charset="-122"/>
                <a:cs typeface="+mn-ea"/>
              </a:rPr>
              <a:t>正文中图表标题和编号必须使用“插入题注”生成，插图清单、附表清单必须使用“插入图表目录”自动生成。</a:t>
            </a:r>
            <a:endParaRPr lang="en-US" altLang="zh-CN" b="1" dirty="0">
              <a:latin typeface="微软雅黑" pitchFamily="34" charset="-122"/>
              <a:ea typeface="微软雅黑" pitchFamily="34" charset="-122"/>
              <a:cs typeface="+mn-ea"/>
            </a:endParaRPr>
          </a:p>
          <a:p>
            <a:pPr marL="358775" lvl="1" indent="-358775" algn="just" eaLnBrk="0" hangingPunct="0">
              <a:lnSpc>
                <a:spcPct val="150000"/>
              </a:lnSpc>
              <a:spcBef>
                <a:spcPts val="600"/>
              </a:spcBef>
              <a:buFontTx/>
              <a:buChar char="-"/>
              <a:defRPr/>
            </a:pPr>
            <a:r>
              <a:rPr lang="zh-CN" altLang="en-US" b="1" dirty="0">
                <a:latin typeface="微软雅黑" pitchFamily="34" charset="-122"/>
                <a:ea typeface="微软雅黑" pitchFamily="34" charset="-122"/>
                <a:cs typeface="+mn-ea"/>
              </a:rPr>
              <a:t>插图、附表清单内容五号宋体，</a:t>
            </a:r>
            <a:r>
              <a:rPr lang="en-US" altLang="zh-CN" b="1" dirty="0">
                <a:latin typeface="微软雅黑" pitchFamily="34" charset="-122"/>
                <a:ea typeface="微软雅黑" pitchFamily="34" charset="-122"/>
                <a:cs typeface="+mn-ea"/>
              </a:rPr>
              <a:t>1.5</a:t>
            </a:r>
            <a:r>
              <a:rPr lang="zh-CN" altLang="en-US" b="1" dirty="0">
                <a:latin typeface="微软雅黑" pitchFamily="34" charset="-122"/>
                <a:ea typeface="微软雅黑" pitchFamily="34" charset="-122"/>
                <a:cs typeface="+mn-ea"/>
              </a:rPr>
              <a:t>倍行距。</a:t>
            </a:r>
          </a:p>
          <a:p>
            <a:pPr marL="358775" lvl="1" indent="-358775" algn="just" eaLnBrk="0" hangingPunct="0">
              <a:lnSpc>
                <a:spcPct val="150000"/>
              </a:lnSpc>
              <a:spcBef>
                <a:spcPts val="600"/>
              </a:spcBef>
              <a:buFontTx/>
              <a:buChar char="-"/>
              <a:defRPr/>
            </a:pPr>
            <a:r>
              <a:rPr lang="zh-CN" altLang="en-US" b="1" dirty="0">
                <a:latin typeface="微软雅黑" pitchFamily="34" charset="-122"/>
                <a:ea typeface="微软雅黑" pitchFamily="34" charset="-122"/>
                <a:cs typeface="+mn-ea"/>
              </a:rPr>
              <a:t>编号与图题中间空一个字符。</a:t>
            </a:r>
          </a:p>
        </p:txBody>
      </p:sp>
      <p:pic>
        <p:nvPicPr>
          <p:cNvPr id="21" name="Picture 4"/>
          <p:cNvPicPr>
            <a:picLocks noChangeAspect="1" noChangeArrowheads="1"/>
          </p:cNvPicPr>
          <p:nvPr/>
        </p:nvPicPr>
        <p:blipFill>
          <a:blip r:embed="rId3" cstate="print"/>
          <a:srcRect/>
          <a:stretch>
            <a:fillRect/>
          </a:stretch>
        </p:blipFill>
        <p:spPr bwMode="auto">
          <a:xfrm>
            <a:off x="4786313" y="0"/>
            <a:ext cx="4357687" cy="5143500"/>
          </a:xfrm>
          <a:prstGeom prst="rect">
            <a:avLst/>
          </a:prstGeom>
          <a:noFill/>
          <a:ln w="9525">
            <a:noFill/>
            <a:miter lim="800000"/>
            <a:headEnd/>
            <a:tailEnd/>
          </a:ln>
        </p:spPr>
      </p:pic>
      <p:pic>
        <p:nvPicPr>
          <p:cNvPr id="22" name="Picture 3"/>
          <p:cNvPicPr>
            <a:picLocks noChangeAspect="1" noChangeArrowheads="1"/>
          </p:cNvPicPr>
          <p:nvPr/>
        </p:nvPicPr>
        <p:blipFill>
          <a:blip r:embed="rId4" cstate="print"/>
          <a:srcRect/>
          <a:stretch>
            <a:fillRect/>
          </a:stretch>
        </p:blipFill>
        <p:spPr bwMode="auto">
          <a:xfrm>
            <a:off x="5143923" y="2495686"/>
            <a:ext cx="3168650" cy="2073275"/>
          </a:xfrm>
          <a:prstGeom prst="rect">
            <a:avLst/>
          </a:prstGeom>
          <a:noFill/>
          <a:ln w="9525">
            <a:noFill/>
            <a:miter lim="800000"/>
            <a:headEnd/>
            <a:tailEnd/>
          </a:ln>
        </p:spPr>
      </p:pic>
      <p:pic>
        <p:nvPicPr>
          <p:cNvPr id="23" name="图片 22">
            <a:hlinkClick r:id="rId5" action="ppaction://hlinksldjump"/>
          </p:cNvPr>
          <p:cNvPicPr>
            <a:picLocks noChangeAspect="1" noChangeArrowheads="1"/>
          </p:cNvPicPr>
          <p:nvPr/>
        </p:nvPicPr>
        <p:blipFill>
          <a:blip r:embed="rId6" cstate="print"/>
          <a:srcRect/>
          <a:stretch>
            <a:fillRect/>
          </a:stretch>
        </p:blipFill>
        <p:spPr bwMode="auto">
          <a:xfrm>
            <a:off x="4868863" y="373063"/>
            <a:ext cx="4275137" cy="4770437"/>
          </a:xfrm>
          <a:prstGeom prst="rect">
            <a:avLst/>
          </a:prstGeom>
          <a:noFill/>
          <a:ln w="9525">
            <a:noFill/>
            <a:miter lim="800000"/>
            <a:headEnd/>
            <a:tailEnd/>
          </a:ln>
        </p:spPr>
      </p:pic>
      <p:sp>
        <p:nvSpPr>
          <p:cNvPr id="24" name="椭圆 23"/>
          <p:cNvSpPr/>
          <p:nvPr/>
        </p:nvSpPr>
        <p:spPr>
          <a:xfrm>
            <a:off x="5214938" y="1143000"/>
            <a:ext cx="319087" cy="1008063"/>
          </a:xfrm>
          <a:prstGeom prst="ellipse">
            <a:avLst/>
          </a:prstGeom>
          <a:noFill/>
          <a:ln>
            <a:solidFill>
              <a:srgbClr val="FF0000"/>
            </a:solidFill>
            <a:headEnd type="none" w="med" len="med"/>
            <a:tailEnd type="none" w="med" len="med"/>
          </a:ln>
          <a:extLst>
            <a:ext uri="{909E8E84-426E-40DD-AFC4-6F175D3DCCD1}"/>
          </a:extLst>
        </p:spPr>
        <p:style>
          <a:lnRef idx="2">
            <a:schemeClr val="accent3">
              <a:shade val="50000"/>
            </a:schemeClr>
          </a:lnRef>
          <a:fillRef idx="1">
            <a:schemeClr val="accent3"/>
          </a:fillRef>
          <a:effectRef idx="0">
            <a:schemeClr val="accent3"/>
          </a:effectRef>
          <a:fontRef idx="minor">
            <a:schemeClr val="lt1"/>
          </a:fontRef>
        </p:style>
        <p:txBody>
          <a:bodyPr/>
          <a:lstStyle/>
          <a:p>
            <a:pPr>
              <a:buFont typeface="Arial" pitchFamily="34" charset="0"/>
              <a:buNone/>
              <a:defRPr/>
            </a:pPr>
            <a:endParaRPr lang="zh-CN" altLang="en-US" noProof="1">
              <a:solidFill>
                <a:schemeClr val="tx1"/>
              </a:solidFill>
              <a:latin typeface="Arial" pitchFamily="34" charset="0"/>
            </a:endParaRPr>
          </a:p>
        </p:txBody>
      </p:sp>
      <p:sp>
        <p:nvSpPr>
          <p:cNvPr id="25" name="椭圆 24"/>
          <p:cNvSpPr/>
          <p:nvPr/>
        </p:nvSpPr>
        <p:spPr>
          <a:xfrm>
            <a:off x="5214938" y="2849563"/>
            <a:ext cx="319087" cy="1798637"/>
          </a:xfrm>
          <a:prstGeom prst="ellipse">
            <a:avLst/>
          </a:prstGeom>
          <a:noFill/>
          <a:ln>
            <a:solidFill>
              <a:srgbClr val="FF0000"/>
            </a:solidFill>
            <a:headEnd type="none" w="med" len="med"/>
            <a:tailEnd type="none" w="med" len="med"/>
          </a:ln>
          <a:extLst>
            <a:ext uri="{909E8E84-426E-40DD-AFC4-6F175D3DCCD1}"/>
          </a:extLst>
        </p:spPr>
        <p:style>
          <a:lnRef idx="2">
            <a:schemeClr val="accent3">
              <a:shade val="50000"/>
            </a:schemeClr>
          </a:lnRef>
          <a:fillRef idx="1">
            <a:schemeClr val="accent3"/>
          </a:fillRef>
          <a:effectRef idx="0">
            <a:schemeClr val="accent3"/>
          </a:effectRef>
          <a:fontRef idx="minor">
            <a:schemeClr val="lt1"/>
          </a:fontRef>
        </p:style>
        <p:txBody>
          <a:bodyPr/>
          <a:lstStyle/>
          <a:p>
            <a:pPr>
              <a:buFont typeface="Arial" pitchFamily="34" charset="0"/>
              <a:buNone/>
              <a:defRPr/>
            </a:pPr>
            <a:endParaRPr lang="zh-CN" altLang="en-US" noProof="1">
              <a:solidFill>
                <a:schemeClr val="tx1"/>
              </a:solidFill>
              <a:latin typeface="Arial" pitchFamily="34" charset="0"/>
            </a:endParaRPr>
          </a:p>
        </p:txBody>
      </p:sp>
      <p:sp>
        <p:nvSpPr>
          <p:cNvPr id="27" name="TextBox 26"/>
          <p:cNvSpPr txBox="1"/>
          <p:nvPr/>
        </p:nvSpPr>
        <p:spPr>
          <a:xfrm>
            <a:off x="580103" y="275303"/>
            <a:ext cx="7757652" cy="461665"/>
          </a:xfrm>
          <a:prstGeom prst="rect">
            <a:avLst/>
          </a:prstGeom>
          <a:noFill/>
        </p:spPr>
        <p:txBody>
          <a:bodyPr wrap="square" rtlCol="0">
            <a:spAutoFit/>
          </a:bodyPr>
          <a:lstStyle/>
          <a:p>
            <a:pPr algn="ctr"/>
            <a:r>
              <a:rPr lang="zh-CN" altLang="en-US" dirty="0" smtClean="0">
                <a:effectLst>
                  <a:outerShdw blurRad="38100" dist="38100" dir="2700000" algn="tl">
                    <a:srgbClr val="000000">
                      <a:alpha val="43137"/>
                    </a:srgbClr>
                  </a:outerShdw>
                </a:effectLst>
                <a:latin typeface="微软雅黑" pitchFamily="34" charset="-122"/>
                <a:ea typeface="微软雅黑" pitchFamily="34" charset="-122"/>
                <a:cs typeface="+mn-ea"/>
              </a:rPr>
              <a:t> </a:t>
            </a:r>
            <a:r>
              <a:rPr lang="zh-CN" altLang="en-US" sz="2400" dirty="0" smtClean="0">
                <a:latin typeface="微软雅黑" pitchFamily="34" charset="-122"/>
                <a:ea typeface="微软雅黑" pitchFamily="34" charset="-122"/>
                <a:cs typeface="+mn-ea"/>
              </a:rPr>
              <a:t>图表清单格式</a:t>
            </a:r>
            <a:endParaRPr lang="zh-CN" altLang="en-US" sz="2400" dirty="0"/>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
          <p:cNvSpPr>
            <a:spLocks noChangeArrowheads="1"/>
          </p:cNvSpPr>
          <p:nvPr/>
        </p:nvSpPr>
        <p:spPr bwMode="auto">
          <a:xfrm>
            <a:off x="357188" y="863600"/>
            <a:ext cx="8358187" cy="3908425"/>
          </a:xfrm>
          <a:prstGeom prst="rect">
            <a:avLst/>
          </a:prstGeom>
          <a:noFill/>
          <a:ln w="9525">
            <a:noFill/>
            <a:miter lim="800000"/>
            <a:headEnd/>
            <a:tailEnd/>
          </a:ln>
        </p:spPr>
        <p:txBody>
          <a:bodyPr>
            <a:spAutoFit/>
          </a:bodyPr>
          <a:lstStyle/>
          <a:p>
            <a:pPr marL="358775" lvl="1" indent="-358775" algn="just" eaLnBrk="0" hangingPunct="0">
              <a:lnSpc>
                <a:spcPts val="2700"/>
              </a:lnSpc>
              <a:spcBef>
                <a:spcPts val="600"/>
              </a:spcBef>
              <a:buFontTx/>
              <a:buChar char="-"/>
              <a:defRPr/>
            </a:pPr>
            <a:r>
              <a:rPr lang="zh-CN" altLang="en-US" b="1" dirty="0">
                <a:latin typeface="微软雅黑" pitchFamily="34" charset="-122"/>
                <a:ea typeface="微软雅黑" pitchFamily="34" charset="-122"/>
                <a:cs typeface="+mn-ea"/>
              </a:rPr>
              <a:t>科技报告正文包括引言部分、主体部分、结论部分。</a:t>
            </a:r>
          </a:p>
          <a:p>
            <a:pPr marL="358775" lvl="1" indent="-358775" algn="just" eaLnBrk="0" hangingPunct="0">
              <a:lnSpc>
                <a:spcPts val="2700"/>
              </a:lnSpc>
              <a:spcBef>
                <a:spcPts val="600"/>
              </a:spcBef>
              <a:buFontTx/>
              <a:buChar char="-"/>
              <a:defRPr/>
            </a:pPr>
            <a:r>
              <a:rPr lang="zh-CN" altLang="en-US" b="1" dirty="0">
                <a:latin typeface="微软雅黑" pitchFamily="34" charset="-122"/>
                <a:ea typeface="微软雅黑" pitchFamily="34" charset="-122"/>
                <a:cs typeface="+mn-ea"/>
              </a:rPr>
              <a:t>“引言”、“结论”可以作为章标题，“主体”、“正文”、“研究内容”、“技术路线”、“研究方法”等笼统性措词不能作为章标题。</a:t>
            </a:r>
          </a:p>
          <a:p>
            <a:pPr marL="358775" lvl="1" indent="-358775" algn="just" eaLnBrk="0" hangingPunct="0">
              <a:lnSpc>
                <a:spcPts val="2700"/>
              </a:lnSpc>
              <a:spcBef>
                <a:spcPts val="600"/>
              </a:spcBef>
              <a:buFontTx/>
              <a:buChar char="-"/>
              <a:defRPr/>
            </a:pPr>
            <a:r>
              <a:rPr lang="zh-CN" altLang="en-US" b="1" dirty="0">
                <a:latin typeface="微软雅黑" pitchFamily="34" charset="-122"/>
                <a:ea typeface="微软雅黑" pitchFamily="34" charset="-122"/>
                <a:cs typeface="+mn-ea"/>
              </a:rPr>
              <a:t>主体部分应针对研究对象及其技术内容凝练、拟定章节标题，使整体章节</a:t>
            </a:r>
            <a:r>
              <a:rPr lang="zh-CN" altLang="en-US" b="1" dirty="0" smtClean="0">
                <a:latin typeface="微软雅黑" pitchFamily="34" charset="-122"/>
                <a:ea typeface="微软雅黑" pitchFamily="34" charset="-122"/>
                <a:cs typeface="+mn-ea"/>
              </a:rPr>
              <a:t>结构和含义</a:t>
            </a:r>
            <a:r>
              <a:rPr lang="zh-CN" altLang="en-US" b="1" dirty="0">
                <a:latin typeface="微软雅黑" pitchFamily="34" charset="-122"/>
                <a:ea typeface="微软雅黑" pitchFamily="34" charset="-122"/>
                <a:cs typeface="+mn-ea"/>
              </a:rPr>
              <a:t>清晰明了。</a:t>
            </a:r>
          </a:p>
          <a:p>
            <a:pPr marL="358775" lvl="1" indent="-358775" algn="just" eaLnBrk="0" hangingPunct="0">
              <a:lnSpc>
                <a:spcPts val="2700"/>
              </a:lnSpc>
              <a:spcBef>
                <a:spcPts val="600"/>
              </a:spcBef>
              <a:buFontTx/>
              <a:buChar char="-"/>
              <a:defRPr/>
            </a:pPr>
            <a:r>
              <a:rPr lang="zh-CN" altLang="en-US" b="1" dirty="0">
                <a:latin typeface="微软雅黑" pitchFamily="34" charset="-122"/>
                <a:ea typeface="微软雅黑" pitchFamily="34" charset="-122"/>
                <a:cs typeface="+mn-ea"/>
              </a:rPr>
              <a:t>科技报告正文部分要求从技术内容论述角度、采用技术论文的体例撰写，要求针对研究对象、研究过程和研究方法、技术和结果等进行描述。</a:t>
            </a:r>
          </a:p>
          <a:p>
            <a:pPr marL="358775" lvl="1" indent="-358775" algn="just" eaLnBrk="0" hangingPunct="0">
              <a:lnSpc>
                <a:spcPts val="2700"/>
              </a:lnSpc>
              <a:spcBef>
                <a:spcPts val="600"/>
              </a:spcBef>
              <a:buFontTx/>
              <a:buChar char="-"/>
              <a:defRPr/>
            </a:pPr>
            <a:r>
              <a:rPr lang="zh-CN" altLang="en-US" b="1" u="sng" dirty="0">
                <a:solidFill>
                  <a:srgbClr val="FF0000"/>
                </a:solidFill>
                <a:latin typeface="微软雅黑" pitchFamily="34" charset="-122"/>
                <a:ea typeface="微软雅黑" pitchFamily="34" charset="-122"/>
                <a:cs typeface="+mn-ea"/>
              </a:rPr>
              <a:t>文中不使用“本项目”、“本课题”、“项目（课题）组”等字眼，改用“本研究”或“本报告”等措辞。</a:t>
            </a:r>
          </a:p>
          <a:p>
            <a:pPr marL="358775" lvl="1" indent="-358775" algn="just" eaLnBrk="0" hangingPunct="0">
              <a:lnSpc>
                <a:spcPts val="2700"/>
              </a:lnSpc>
              <a:spcBef>
                <a:spcPts val="600"/>
              </a:spcBef>
              <a:buFontTx/>
              <a:buChar char="-"/>
              <a:defRPr/>
            </a:pPr>
            <a:r>
              <a:rPr lang="zh-CN" altLang="en-US" b="1" u="sng" dirty="0">
                <a:solidFill>
                  <a:srgbClr val="FF0000"/>
                </a:solidFill>
                <a:latin typeface="微软雅黑" pitchFamily="34" charset="-122"/>
                <a:ea typeface="微软雅黑" pitchFamily="34" charset="-122"/>
                <a:cs typeface="+mn-ea"/>
              </a:rPr>
              <a:t>科技报告全文中不涉及组织管理方面的内容，不包含项目（课题）财务信息。</a:t>
            </a:r>
          </a:p>
        </p:txBody>
      </p:sp>
      <p:sp>
        <p:nvSpPr>
          <p:cNvPr id="18" name="TextBox 17"/>
          <p:cNvSpPr txBox="1"/>
          <p:nvPr/>
        </p:nvSpPr>
        <p:spPr>
          <a:xfrm>
            <a:off x="609600" y="265470"/>
            <a:ext cx="7924800"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cs typeface="+mn-ea"/>
              </a:rPr>
              <a:t>正文</a:t>
            </a:r>
            <a:endParaRPr lang="zh-CN" altLang="en-US" sz="2400" dirty="0"/>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4"/>
          <p:cNvSpPr txBox="1">
            <a:spLocks noChangeArrowheads="1"/>
          </p:cNvSpPr>
          <p:nvPr/>
        </p:nvSpPr>
        <p:spPr bwMode="gray">
          <a:xfrm>
            <a:off x="642938" y="1071563"/>
            <a:ext cx="7500937" cy="3894137"/>
          </a:xfrm>
          <a:prstGeom prst="rect">
            <a:avLst/>
          </a:prstGeom>
          <a:noFill/>
          <a:ln w="9525" algn="ctr">
            <a:noFill/>
            <a:miter lim="800000"/>
            <a:headEnd/>
            <a:tailEnd/>
          </a:ln>
        </p:spPr>
        <p:txBody>
          <a:bodyPr>
            <a:spAutoFit/>
          </a:bodyPr>
          <a:lstStyle/>
          <a:p>
            <a:pPr marL="358775" lvl="1" indent="-358775" eaLnBrk="0" hangingPunct="0">
              <a:lnSpc>
                <a:spcPct val="150000"/>
              </a:lnSpc>
              <a:spcBef>
                <a:spcPts val="600"/>
              </a:spcBef>
              <a:buFontTx/>
              <a:buChar char="-"/>
              <a:defRPr/>
            </a:pPr>
            <a:r>
              <a:rPr lang="zh-CN" altLang="zh-CN" sz="2000" b="1" dirty="0">
                <a:latin typeface="微软雅黑" pitchFamily="34" charset="-122"/>
                <a:ea typeface="微软雅黑" pitchFamily="34" charset="-122"/>
                <a:cs typeface="+mn-ea"/>
              </a:rPr>
              <a:t>引言部分论述有关研究背景、目的、范围、意义、相关领域的前人工作情况、理论基础和分析、研究设想、方法、</a:t>
            </a:r>
            <a:r>
              <a:rPr lang="zh-CN" altLang="zh-CN" sz="2000" b="1" dirty="0" smtClean="0">
                <a:latin typeface="微软雅黑" pitchFamily="34" charset="-122"/>
                <a:ea typeface="微软雅黑" pitchFamily="34" charset="-122"/>
                <a:cs typeface="+mn-ea"/>
              </a:rPr>
              <a:t>实验设计</a:t>
            </a:r>
            <a:r>
              <a:rPr lang="zh-CN" altLang="en-US" sz="2000" b="1" dirty="0" smtClean="0">
                <a:latin typeface="微软雅黑" pitchFamily="34" charset="-122"/>
                <a:ea typeface="微软雅黑" pitchFamily="34" charset="-122"/>
                <a:cs typeface="+mn-ea"/>
              </a:rPr>
              <a:t>和</a:t>
            </a:r>
            <a:r>
              <a:rPr lang="zh-CN" altLang="zh-CN" sz="2000" b="1" dirty="0" smtClean="0">
                <a:latin typeface="微软雅黑" pitchFamily="34" charset="-122"/>
                <a:ea typeface="微软雅黑" pitchFamily="34" charset="-122"/>
                <a:cs typeface="+mn-ea"/>
              </a:rPr>
              <a:t>预期</a:t>
            </a:r>
            <a:r>
              <a:rPr lang="zh-CN" altLang="zh-CN" sz="2000" b="1" dirty="0">
                <a:latin typeface="微软雅黑" pitchFamily="34" charset="-122"/>
                <a:ea typeface="微软雅黑" pitchFamily="34" charset="-122"/>
                <a:cs typeface="+mn-ea"/>
              </a:rPr>
              <a:t>结果等，可以是一段话，也可以分小节论述。可以“引言”为章标题论述或另立更贴切的标题。</a:t>
            </a:r>
            <a:endParaRPr lang="en-US" altLang="zh-CN" sz="2000" b="1" dirty="0">
              <a:latin typeface="微软雅黑" pitchFamily="34" charset="-122"/>
              <a:ea typeface="微软雅黑" pitchFamily="34" charset="-122"/>
              <a:cs typeface="+mn-ea"/>
            </a:endParaRPr>
          </a:p>
          <a:p>
            <a:pPr marL="358775" lvl="1" indent="-358775" eaLnBrk="0" hangingPunct="0">
              <a:lnSpc>
                <a:spcPct val="150000"/>
              </a:lnSpc>
              <a:spcBef>
                <a:spcPts val="600"/>
              </a:spcBef>
              <a:buFontTx/>
              <a:buChar char="-"/>
              <a:defRPr/>
            </a:pPr>
            <a:r>
              <a:rPr lang="zh-CN" altLang="zh-CN" sz="2000" b="1" dirty="0">
                <a:latin typeface="微软雅黑" pitchFamily="34" charset="-122"/>
                <a:ea typeface="微软雅黑" pitchFamily="34" charset="-122"/>
                <a:cs typeface="+mn-ea"/>
              </a:rPr>
              <a:t>国内外现状、研究内容、研究目标、技术指标、研究思路、技术路线、技术方案等内容可以放入“引言”，也可以作为研究概述单独成章论述。</a:t>
            </a:r>
            <a:r>
              <a:rPr lang="zh-CN" altLang="en-US" sz="2000" b="1" u="sng" dirty="0">
                <a:solidFill>
                  <a:srgbClr val="FF0000"/>
                </a:solidFill>
                <a:latin typeface="微软雅黑" pitchFamily="34" charset="-122"/>
                <a:ea typeface="微软雅黑" pitchFamily="34" charset="-122"/>
                <a:cs typeface="+mn-ea"/>
              </a:rPr>
              <a:t>引言、研究概述不同时出现。</a:t>
            </a:r>
            <a:endParaRPr lang="zh-CN" altLang="zh-CN" sz="2000" b="1" u="sng" dirty="0">
              <a:solidFill>
                <a:srgbClr val="FF0000"/>
              </a:solidFill>
              <a:latin typeface="微软雅黑" pitchFamily="34" charset="-122"/>
              <a:ea typeface="微软雅黑" pitchFamily="34" charset="-122"/>
              <a:cs typeface="+mn-ea"/>
            </a:endParaRPr>
          </a:p>
          <a:p>
            <a:pPr marL="358775" lvl="1" indent="-358775" eaLnBrk="0" hangingPunct="0">
              <a:lnSpc>
                <a:spcPct val="150000"/>
              </a:lnSpc>
              <a:spcBef>
                <a:spcPts val="600"/>
              </a:spcBef>
              <a:buFontTx/>
              <a:buChar char="-"/>
              <a:defRPr/>
            </a:pPr>
            <a:endParaRPr lang="zh-CN" altLang="zh-CN" dirty="0">
              <a:latin typeface="微软雅黑" pitchFamily="34" charset="-122"/>
              <a:ea typeface="微软雅黑" pitchFamily="34" charset="-122"/>
              <a:cs typeface="+mn-ea"/>
            </a:endParaRPr>
          </a:p>
        </p:txBody>
      </p:sp>
      <p:sp>
        <p:nvSpPr>
          <p:cNvPr id="6" name="TextBox 5"/>
          <p:cNvSpPr txBox="1"/>
          <p:nvPr/>
        </p:nvSpPr>
        <p:spPr>
          <a:xfrm>
            <a:off x="521110" y="324465"/>
            <a:ext cx="8072284"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cs typeface="+mn-ea"/>
              </a:rPr>
              <a:t> 引言</a:t>
            </a:r>
            <a:endParaRPr lang="zh-CN" altLang="en-US" sz="2400" dirty="0"/>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53200" y="4767263"/>
            <a:ext cx="2133600" cy="274637"/>
          </a:xfrm>
        </p:spPr>
        <p:txBody>
          <a:bodyPr/>
          <a:lstStyle/>
          <a:p>
            <a:pPr>
              <a:defRPr/>
            </a:pPr>
            <a:fld id="{4E505723-73E8-4A03-BD87-ECC4912DAF2A}" type="slidenum">
              <a:rPr lang="zh-CN" altLang="en-US" smtClean="0"/>
              <a:pPr>
                <a:defRPr/>
              </a:pPr>
              <a:t>47</a:t>
            </a:fld>
            <a:endParaRPr lang="zh-CN" altLang="en-US"/>
          </a:p>
        </p:txBody>
      </p:sp>
      <p:sp>
        <p:nvSpPr>
          <p:cNvPr id="3" name="TextBox 10"/>
          <p:cNvSpPr txBox="1">
            <a:spLocks noChangeArrowheads="1"/>
          </p:cNvSpPr>
          <p:nvPr/>
        </p:nvSpPr>
        <p:spPr bwMode="auto">
          <a:xfrm>
            <a:off x="3857625" y="750888"/>
            <a:ext cx="1643063" cy="385762"/>
          </a:xfrm>
          <a:prstGeom prst="rect">
            <a:avLst/>
          </a:prstGeom>
          <a:noFill/>
          <a:ln w="19050">
            <a:solidFill>
              <a:srgbClr val="C00000"/>
            </a:solidFill>
            <a:miter lim="800000"/>
            <a:headEnd/>
            <a:tailEnd/>
          </a:ln>
        </p:spPr>
        <p:txBody>
          <a:bodyPr>
            <a:spAutoFit/>
          </a:bodyPr>
          <a:lstStyle/>
          <a:p>
            <a:pPr algn="ctr">
              <a:defRPr/>
            </a:pPr>
            <a:r>
              <a:rPr lang="zh-CN" altLang="en-US" b="1">
                <a:solidFill>
                  <a:srgbClr val="C00000"/>
                </a:solidFill>
                <a:latin typeface="+mn-ea"/>
                <a:ea typeface="+mn-ea"/>
                <a:cs typeface="+mn-ea"/>
              </a:rPr>
              <a:t>  较好的引言</a:t>
            </a:r>
          </a:p>
        </p:txBody>
      </p:sp>
      <p:pic>
        <p:nvPicPr>
          <p:cNvPr id="4" name="Picture 14"/>
          <p:cNvPicPr>
            <a:picLocks noChangeAspect="1" noChangeArrowheads="1"/>
          </p:cNvPicPr>
          <p:nvPr/>
        </p:nvPicPr>
        <p:blipFill>
          <a:blip r:embed="rId3" cstate="print"/>
          <a:srcRect/>
          <a:stretch>
            <a:fillRect/>
          </a:stretch>
        </p:blipFill>
        <p:spPr bwMode="auto">
          <a:xfrm>
            <a:off x="0" y="106363"/>
            <a:ext cx="9144000" cy="5143500"/>
          </a:xfrm>
          <a:prstGeom prst="rect">
            <a:avLst/>
          </a:prstGeom>
          <a:noFill/>
          <a:ln w="9525">
            <a:noFill/>
            <a:miter lim="800000"/>
            <a:headEnd/>
            <a:tailEnd/>
          </a:ln>
        </p:spPr>
      </p:pic>
      <p:sp>
        <p:nvSpPr>
          <p:cNvPr id="5" name="矩形 4"/>
          <p:cNvSpPr/>
          <p:nvPr/>
        </p:nvSpPr>
        <p:spPr>
          <a:xfrm>
            <a:off x="285750" y="911225"/>
            <a:ext cx="8501063" cy="64293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标注 5"/>
          <p:cNvSpPr/>
          <p:nvPr/>
        </p:nvSpPr>
        <p:spPr>
          <a:xfrm>
            <a:off x="7500938" y="534988"/>
            <a:ext cx="1214437" cy="268287"/>
          </a:xfrm>
          <a:prstGeom prst="wedgeRectCallout">
            <a:avLst>
              <a:gd name="adj1" fmla="val -96465"/>
              <a:gd name="adj2" fmla="val 103085"/>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a:solidFill>
                  <a:srgbClr val="C00000"/>
                </a:solidFill>
                <a:latin typeface="+mn-ea"/>
                <a:cs typeface="+mn-ea"/>
              </a:rPr>
              <a:t>研究现状</a:t>
            </a:r>
          </a:p>
        </p:txBody>
      </p:sp>
      <p:sp>
        <p:nvSpPr>
          <p:cNvPr id="7" name="矩形 6"/>
          <p:cNvSpPr/>
          <p:nvPr/>
        </p:nvSpPr>
        <p:spPr>
          <a:xfrm>
            <a:off x="285750" y="1608138"/>
            <a:ext cx="8501063" cy="64293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标注 7"/>
          <p:cNvSpPr/>
          <p:nvPr/>
        </p:nvSpPr>
        <p:spPr>
          <a:xfrm>
            <a:off x="7858125" y="1714500"/>
            <a:ext cx="1214438" cy="268288"/>
          </a:xfrm>
          <a:prstGeom prst="wedgeRectCallout">
            <a:avLst>
              <a:gd name="adj1" fmla="val -96465"/>
              <a:gd name="adj2" fmla="val 103085"/>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a:solidFill>
                  <a:srgbClr val="C00000"/>
                </a:solidFill>
                <a:latin typeface="+mn-ea"/>
                <a:cs typeface="+mn-ea"/>
              </a:rPr>
              <a:t>研究意义</a:t>
            </a:r>
          </a:p>
        </p:txBody>
      </p:sp>
      <p:sp>
        <p:nvSpPr>
          <p:cNvPr id="9" name="矩形 8"/>
          <p:cNvSpPr/>
          <p:nvPr/>
        </p:nvSpPr>
        <p:spPr>
          <a:xfrm>
            <a:off x="285750" y="2303463"/>
            <a:ext cx="8501063" cy="112553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标注 9"/>
          <p:cNvSpPr/>
          <p:nvPr/>
        </p:nvSpPr>
        <p:spPr>
          <a:xfrm>
            <a:off x="6929438" y="3589338"/>
            <a:ext cx="1214437" cy="268287"/>
          </a:xfrm>
          <a:prstGeom prst="wedgeRectCallout">
            <a:avLst>
              <a:gd name="adj1" fmla="val -103810"/>
              <a:gd name="adj2" fmla="val -137304"/>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a:solidFill>
                  <a:srgbClr val="C00000"/>
                </a:solidFill>
                <a:latin typeface="+mn-ea"/>
                <a:cs typeface="+mn-ea"/>
              </a:rPr>
              <a:t>研究方法</a:t>
            </a:r>
          </a:p>
        </p:txBody>
      </p:sp>
      <p:sp>
        <p:nvSpPr>
          <p:cNvPr id="11" name="矩形 10"/>
          <p:cNvSpPr/>
          <p:nvPr/>
        </p:nvSpPr>
        <p:spPr>
          <a:xfrm>
            <a:off x="285750" y="3482975"/>
            <a:ext cx="5429250" cy="12319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标注 11"/>
          <p:cNvSpPr/>
          <p:nvPr/>
        </p:nvSpPr>
        <p:spPr>
          <a:xfrm>
            <a:off x="6357938" y="4392613"/>
            <a:ext cx="1214437" cy="268287"/>
          </a:xfrm>
          <a:prstGeom prst="wedgeRectCallout">
            <a:avLst>
              <a:gd name="adj1" fmla="val -100137"/>
              <a:gd name="adj2" fmla="val -174767"/>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a:solidFill>
                  <a:srgbClr val="C00000"/>
                </a:solidFill>
                <a:latin typeface="+mn-ea"/>
                <a:cs typeface="+mn-ea"/>
              </a:rPr>
              <a:t>研究内容</a:t>
            </a:r>
          </a:p>
        </p:txBody>
      </p:sp>
      <p:sp>
        <p:nvSpPr>
          <p:cNvPr id="14" name="TextBox 10"/>
          <p:cNvSpPr txBox="1">
            <a:spLocks noChangeArrowheads="1"/>
          </p:cNvSpPr>
          <p:nvPr/>
        </p:nvSpPr>
        <p:spPr bwMode="auto">
          <a:xfrm>
            <a:off x="3929063" y="214313"/>
            <a:ext cx="3171825" cy="476250"/>
          </a:xfrm>
          <a:prstGeom prst="rect">
            <a:avLst/>
          </a:prstGeom>
          <a:solidFill>
            <a:schemeClr val="accent2"/>
          </a:solidFill>
          <a:ln w="19050">
            <a:solidFill>
              <a:schemeClr val="accent2"/>
            </a:solidFill>
            <a:miter lim="800000"/>
            <a:headEnd/>
            <a:tailEnd/>
          </a:ln>
        </p:spPr>
        <p:txBody>
          <a:bodyPr>
            <a:spAutoFit/>
          </a:bodyPr>
          <a:lstStyle/>
          <a:p>
            <a:pPr>
              <a:defRPr/>
            </a:pPr>
            <a:r>
              <a:rPr lang="zh-CN" altLang="en-US" sz="2400" b="1">
                <a:solidFill>
                  <a:schemeClr val="bg1"/>
                </a:solidFill>
                <a:latin typeface="+mn-ea"/>
                <a:ea typeface="+mn-ea"/>
                <a:cs typeface="+mn-ea"/>
              </a:rPr>
              <a:t>规范的报告引言部分</a:t>
            </a:r>
          </a:p>
        </p:txBody>
      </p:sp>
    </p:spTree>
    <p:extLst>
      <p:ext uri="{BB962C8B-B14F-4D97-AF65-F5344CB8AC3E}">
        <p14:creationId xmlns="" xmlns:p14="http://schemas.microsoft.com/office/powerpoint/2010/main" val="3204094977"/>
      </p:ext>
    </p:extLst>
  </p:cSld>
  <p:clrMapOvr>
    <a:masterClrMapping/>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1"/>
          <p:cNvSpPr txBox="1">
            <a:spLocks/>
          </p:cNvSpPr>
          <p:nvPr/>
        </p:nvSpPr>
        <p:spPr bwMode="auto">
          <a:xfrm>
            <a:off x="6553200" y="4929188"/>
            <a:ext cx="2133600" cy="274637"/>
          </a:xfrm>
          <a:prstGeom prst="rect">
            <a:avLst/>
          </a:prstGeom>
          <a:noFill/>
          <a:ln w="9525">
            <a:noFill/>
            <a:miter lim="800000"/>
            <a:headEnd/>
            <a:tailEnd/>
          </a:ln>
        </p:spPr>
        <p:txBody>
          <a:bodyPr anchor="ctr"/>
          <a:lstStyle/>
          <a:p>
            <a:pPr algn="r"/>
            <a:endParaRPr lang="zh-CN" altLang="en-US" sz="1200" dirty="0">
              <a:solidFill>
                <a:srgbClr val="595959"/>
              </a:solidFill>
              <a:latin typeface="宋体" pitchFamily="2" charset="-122"/>
            </a:endParaRPr>
          </a:p>
        </p:txBody>
      </p:sp>
      <p:sp>
        <p:nvSpPr>
          <p:cNvPr id="5" name="内容占位符 2"/>
          <p:cNvSpPr txBox="1">
            <a:spLocks/>
          </p:cNvSpPr>
          <p:nvPr/>
        </p:nvSpPr>
        <p:spPr bwMode="auto">
          <a:xfrm>
            <a:off x="457200" y="750888"/>
            <a:ext cx="8229600" cy="3843337"/>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endParaRPr lang="en-US" altLang="zh-CN" sz="3200" b="1">
              <a:latin typeface="+mn-ea"/>
              <a:ea typeface="+mn-ea"/>
              <a:cs typeface="+mn-ea"/>
            </a:endParaRPr>
          </a:p>
        </p:txBody>
      </p:sp>
      <p:sp>
        <p:nvSpPr>
          <p:cNvPr id="9" name="灯片编号占位符 1"/>
          <p:cNvSpPr txBox="1">
            <a:spLocks/>
          </p:cNvSpPr>
          <p:nvPr/>
        </p:nvSpPr>
        <p:spPr bwMode="auto">
          <a:xfrm>
            <a:off x="6553200" y="4929188"/>
            <a:ext cx="2133600" cy="274637"/>
          </a:xfrm>
          <a:prstGeom prst="rect">
            <a:avLst/>
          </a:prstGeom>
          <a:noFill/>
          <a:ln w="9525">
            <a:noFill/>
            <a:miter lim="800000"/>
            <a:headEnd/>
            <a:tailEnd/>
          </a:ln>
        </p:spPr>
        <p:txBody>
          <a:bodyPr anchor="ctr"/>
          <a:lstStyle/>
          <a:p>
            <a:pPr algn="r"/>
            <a:endParaRPr lang="zh-CN" altLang="en-US" sz="1200" dirty="0">
              <a:solidFill>
                <a:srgbClr val="595959"/>
              </a:solidFill>
              <a:latin typeface="宋体" pitchFamily="2" charset="-122"/>
            </a:endParaRPr>
          </a:p>
        </p:txBody>
      </p:sp>
      <p:pic>
        <p:nvPicPr>
          <p:cNvPr id="16" name="图片 18"/>
          <p:cNvPicPr>
            <a:picLocks noChangeAspect="1" noChangeArrowheads="1"/>
          </p:cNvPicPr>
          <p:nvPr/>
        </p:nvPicPr>
        <p:blipFill>
          <a:blip r:embed="rId3" cstate="print"/>
          <a:srcRect/>
          <a:stretch>
            <a:fillRect/>
          </a:stretch>
        </p:blipFill>
        <p:spPr bwMode="auto">
          <a:xfrm>
            <a:off x="755650" y="1222375"/>
            <a:ext cx="4764088" cy="3186113"/>
          </a:xfrm>
          <a:prstGeom prst="rect">
            <a:avLst/>
          </a:prstGeom>
          <a:noFill/>
          <a:ln w="9525">
            <a:noFill/>
            <a:miter lim="800000"/>
            <a:headEnd/>
            <a:tailEnd/>
          </a:ln>
        </p:spPr>
      </p:pic>
      <p:pic>
        <p:nvPicPr>
          <p:cNvPr id="17" name="Picture 18"/>
          <p:cNvPicPr>
            <a:picLocks noChangeAspect="1" noChangeArrowheads="1"/>
          </p:cNvPicPr>
          <p:nvPr/>
        </p:nvPicPr>
        <p:blipFill>
          <a:blip r:embed="rId4" cstate="print"/>
          <a:srcRect/>
          <a:stretch>
            <a:fillRect/>
          </a:stretch>
        </p:blipFill>
        <p:spPr bwMode="auto">
          <a:xfrm>
            <a:off x="827088" y="681038"/>
            <a:ext cx="5143500" cy="4200525"/>
          </a:xfrm>
          <a:prstGeom prst="rect">
            <a:avLst/>
          </a:prstGeom>
          <a:noFill/>
          <a:ln w="9525">
            <a:noFill/>
            <a:miter lim="800000"/>
            <a:headEnd/>
            <a:tailEnd/>
          </a:ln>
        </p:spPr>
      </p:pic>
      <p:sp>
        <p:nvSpPr>
          <p:cNvPr id="18" name="AutoShape 27"/>
          <p:cNvSpPr>
            <a:spLocks/>
          </p:cNvSpPr>
          <p:nvPr/>
        </p:nvSpPr>
        <p:spPr bwMode="auto">
          <a:xfrm>
            <a:off x="3276600" y="1924050"/>
            <a:ext cx="1857375" cy="755650"/>
          </a:xfrm>
          <a:prstGeom prst="borderCallout2">
            <a:avLst>
              <a:gd name="adj1" fmla="val 45111"/>
              <a:gd name="adj2" fmla="val -5861"/>
              <a:gd name="adj3" fmla="val 45111"/>
              <a:gd name="adj4" fmla="val -22861"/>
              <a:gd name="adj5" fmla="val 134713"/>
              <a:gd name="adj6" fmla="val -60093"/>
            </a:avLst>
          </a:prstGeom>
          <a:solidFill>
            <a:srgbClr val="FFFFFF"/>
          </a:solidFill>
          <a:ln w="9525">
            <a:solidFill>
              <a:srgbClr val="FF0000"/>
            </a:solidFill>
            <a:miter lim="800000"/>
            <a:headEnd/>
            <a:tailEnd/>
          </a:ln>
        </p:spPr>
        <p:txBody>
          <a:bodyPr/>
          <a:lstStyle/>
          <a:p>
            <a:pPr algn="just"/>
            <a:r>
              <a:rPr lang="zh-CN" altLang="en-US" b="1">
                <a:solidFill>
                  <a:srgbClr val="FF0000"/>
                </a:solidFill>
              </a:rPr>
              <a:t>知识产权、人才培养等目标应该删掉</a:t>
            </a:r>
            <a:endParaRPr lang="zh-CN" altLang="zh-CN" b="1">
              <a:solidFill>
                <a:srgbClr val="FF0000"/>
              </a:solidFill>
            </a:endParaRPr>
          </a:p>
        </p:txBody>
      </p:sp>
      <p:pic>
        <p:nvPicPr>
          <p:cNvPr id="19" name="图片 18"/>
          <p:cNvPicPr>
            <a:picLocks noChangeAspect="1" noChangeArrowheads="1"/>
          </p:cNvPicPr>
          <p:nvPr/>
        </p:nvPicPr>
        <p:blipFill>
          <a:blip r:embed="rId5" cstate="print"/>
          <a:srcRect/>
          <a:stretch>
            <a:fillRect/>
          </a:stretch>
        </p:blipFill>
        <p:spPr bwMode="auto">
          <a:xfrm>
            <a:off x="827088" y="788988"/>
            <a:ext cx="5000625" cy="4051300"/>
          </a:xfrm>
          <a:prstGeom prst="rect">
            <a:avLst/>
          </a:prstGeom>
          <a:noFill/>
          <a:ln w="9525">
            <a:noFill/>
            <a:miter lim="800000"/>
            <a:headEnd/>
            <a:tailEnd/>
          </a:ln>
        </p:spPr>
      </p:pic>
      <p:sp>
        <p:nvSpPr>
          <p:cNvPr id="20" name="AutoShape 27"/>
          <p:cNvSpPr>
            <a:spLocks/>
          </p:cNvSpPr>
          <p:nvPr/>
        </p:nvSpPr>
        <p:spPr bwMode="auto">
          <a:xfrm>
            <a:off x="2268538" y="788988"/>
            <a:ext cx="1871662" cy="639762"/>
          </a:xfrm>
          <a:prstGeom prst="borderCallout2">
            <a:avLst>
              <a:gd name="adj1" fmla="val 45111"/>
              <a:gd name="adj2" fmla="val -5861"/>
              <a:gd name="adj3" fmla="val 45111"/>
              <a:gd name="adj4" fmla="val -22861"/>
              <a:gd name="adj5" fmla="val 29454"/>
              <a:gd name="adj6" fmla="val -45167"/>
            </a:avLst>
          </a:prstGeom>
          <a:solidFill>
            <a:srgbClr val="FFFFFF"/>
          </a:solidFill>
          <a:ln w="9525">
            <a:solidFill>
              <a:srgbClr val="FF0000"/>
            </a:solidFill>
            <a:miter lim="800000"/>
            <a:headEnd/>
            <a:tailEnd/>
          </a:ln>
        </p:spPr>
        <p:txBody>
          <a:bodyPr/>
          <a:lstStyle/>
          <a:p>
            <a:pPr algn="just"/>
            <a:r>
              <a:rPr lang="zh-CN" altLang="en-US" b="1">
                <a:solidFill>
                  <a:srgbClr val="FF0000"/>
                </a:solidFill>
              </a:rPr>
              <a:t>改为研究概述或引言</a:t>
            </a:r>
          </a:p>
        </p:txBody>
      </p:sp>
      <p:pic>
        <p:nvPicPr>
          <p:cNvPr id="21" name="Picture 7"/>
          <p:cNvPicPr>
            <a:picLocks noChangeAspect="1" noChangeArrowheads="1"/>
          </p:cNvPicPr>
          <p:nvPr/>
        </p:nvPicPr>
        <p:blipFill>
          <a:blip r:embed="rId6" cstate="print"/>
          <a:srcRect/>
          <a:stretch>
            <a:fillRect/>
          </a:stretch>
        </p:blipFill>
        <p:spPr bwMode="auto">
          <a:xfrm>
            <a:off x="857250" y="660400"/>
            <a:ext cx="5473700" cy="4483100"/>
          </a:xfrm>
          <a:prstGeom prst="rect">
            <a:avLst/>
          </a:prstGeom>
          <a:noFill/>
          <a:ln w="9525">
            <a:noFill/>
            <a:miter lim="800000"/>
            <a:headEnd/>
            <a:tailEnd/>
          </a:ln>
        </p:spPr>
      </p:pic>
      <p:sp>
        <p:nvSpPr>
          <p:cNvPr id="22" name="椭圆 21"/>
          <p:cNvSpPr>
            <a:spLocks noChangeArrowheads="1"/>
          </p:cNvSpPr>
          <p:nvPr/>
        </p:nvSpPr>
        <p:spPr bwMode="auto">
          <a:xfrm>
            <a:off x="1042988" y="2425700"/>
            <a:ext cx="1000125" cy="617538"/>
          </a:xfrm>
          <a:prstGeom prst="ellipse">
            <a:avLst/>
          </a:prstGeom>
          <a:noFill/>
          <a:ln w="9525">
            <a:solidFill>
              <a:srgbClr val="C00000"/>
            </a:solidFill>
            <a:miter lim="800000"/>
            <a:headEnd/>
            <a:tailEnd/>
          </a:ln>
        </p:spPr>
        <p:txBody>
          <a:bodyPr anchor="ctr">
            <a:spAutoFit/>
          </a:bodyPr>
          <a:lstStyle/>
          <a:p>
            <a:pPr indent="2844800" algn="ctr" eaLnBrk="0" hangingPunct="0"/>
            <a:endParaRPr lang="zh-CN" altLang="en-US" sz="2400">
              <a:solidFill>
                <a:srgbClr val="000000"/>
              </a:solidFill>
              <a:latin typeface="Calibri" pitchFamily="34" charset="0"/>
            </a:endParaRPr>
          </a:p>
        </p:txBody>
      </p:sp>
      <p:sp>
        <p:nvSpPr>
          <p:cNvPr id="23" name="AutoShape 27"/>
          <p:cNvSpPr>
            <a:spLocks/>
          </p:cNvSpPr>
          <p:nvPr/>
        </p:nvSpPr>
        <p:spPr bwMode="auto">
          <a:xfrm>
            <a:off x="3286125" y="1857375"/>
            <a:ext cx="2571750" cy="428625"/>
          </a:xfrm>
          <a:prstGeom prst="borderCallout2">
            <a:avLst>
              <a:gd name="adj1" fmla="val 45111"/>
              <a:gd name="adj2" fmla="val -5861"/>
              <a:gd name="adj3" fmla="val 45111"/>
              <a:gd name="adj4" fmla="val -22861"/>
              <a:gd name="adj5" fmla="val 134713"/>
              <a:gd name="adj6" fmla="val -60093"/>
            </a:avLst>
          </a:prstGeom>
          <a:solidFill>
            <a:srgbClr val="FFFFFF"/>
          </a:solidFill>
          <a:ln w="9525">
            <a:solidFill>
              <a:srgbClr val="FF0000"/>
            </a:solidFill>
            <a:miter lim="800000"/>
            <a:headEnd/>
            <a:tailEnd/>
          </a:ln>
        </p:spPr>
        <p:txBody>
          <a:bodyPr/>
          <a:lstStyle/>
          <a:p>
            <a:pPr algn="just"/>
            <a:r>
              <a:rPr lang="zh-CN" altLang="en-US" b="1">
                <a:solidFill>
                  <a:srgbClr val="FF0000"/>
                </a:solidFill>
              </a:rPr>
              <a:t>引言下面不设二级标题</a:t>
            </a:r>
            <a:endParaRPr lang="zh-CN" altLang="zh-CN" b="1">
              <a:solidFill>
                <a:srgbClr val="FF0000"/>
              </a:solidFill>
            </a:endParaRPr>
          </a:p>
        </p:txBody>
      </p:sp>
      <p:sp>
        <p:nvSpPr>
          <p:cNvPr id="24" name="TextBox 8"/>
          <p:cNvSpPr txBox="1">
            <a:spLocks noChangeArrowheads="1"/>
          </p:cNvSpPr>
          <p:nvPr/>
        </p:nvSpPr>
        <p:spPr bwMode="auto">
          <a:xfrm>
            <a:off x="4572000" y="714375"/>
            <a:ext cx="2747963" cy="476250"/>
          </a:xfrm>
          <a:prstGeom prst="rect">
            <a:avLst/>
          </a:prstGeom>
          <a:solidFill>
            <a:schemeClr val="accent2"/>
          </a:solidFill>
          <a:ln w="19050">
            <a:solidFill>
              <a:schemeClr val="accent2"/>
            </a:solidFill>
            <a:miter lim="800000"/>
            <a:headEnd/>
            <a:tailEnd/>
          </a:ln>
        </p:spPr>
        <p:txBody>
          <a:bodyPr>
            <a:spAutoFit/>
          </a:bodyPr>
          <a:lstStyle/>
          <a:p>
            <a:pPr>
              <a:defRPr/>
            </a:pPr>
            <a:r>
              <a:rPr lang="zh-CN" altLang="en-US" sz="2400" b="1">
                <a:solidFill>
                  <a:schemeClr val="bg1"/>
                </a:solidFill>
                <a:latin typeface="+mn-ea"/>
                <a:ea typeface="+mn-ea"/>
                <a:cs typeface="+mn-ea"/>
              </a:rPr>
              <a:t>引言部分常见问题</a:t>
            </a:r>
          </a:p>
        </p:txBody>
      </p:sp>
    </p:spTree>
    <p:extLst>
      <p:ext uri="{BB962C8B-B14F-4D97-AF65-F5344CB8AC3E}">
        <p14:creationId xmlns="" xmlns:p14="http://schemas.microsoft.com/office/powerpoint/2010/main" val="32040949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linds(horizont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142875" y="0"/>
            <a:ext cx="4533900" cy="4929188"/>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 name="右大括号 3"/>
          <p:cNvSpPr/>
          <p:nvPr/>
        </p:nvSpPr>
        <p:spPr>
          <a:xfrm>
            <a:off x="2214563" y="500063"/>
            <a:ext cx="214312" cy="1500187"/>
          </a:xfrm>
          <a:prstGeom prst="rightBrace">
            <a:avLst/>
          </a:prstGeom>
          <a:noFill/>
          <a:ln w="254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5" name="TextBox 5"/>
          <p:cNvSpPr txBox="1">
            <a:spLocks noChangeArrowheads="1"/>
          </p:cNvSpPr>
          <p:nvPr/>
        </p:nvSpPr>
        <p:spPr bwMode="auto">
          <a:xfrm>
            <a:off x="2571750" y="928688"/>
            <a:ext cx="2286000" cy="400050"/>
          </a:xfrm>
          <a:prstGeom prst="rect">
            <a:avLst/>
          </a:prstGeom>
          <a:noFill/>
          <a:ln w="9525">
            <a:noFill/>
            <a:miter lim="800000"/>
            <a:headEnd/>
            <a:tailEnd/>
          </a:ln>
        </p:spPr>
        <p:txBody>
          <a:bodyPr>
            <a:spAutoFit/>
          </a:bodyPr>
          <a:lstStyle/>
          <a:p>
            <a:r>
              <a:rPr lang="zh-CN" altLang="en-US" sz="2000" b="1">
                <a:solidFill>
                  <a:srgbClr val="FF0000"/>
                </a:solidFill>
              </a:rPr>
              <a:t>合并成研究概述</a:t>
            </a:r>
          </a:p>
        </p:txBody>
      </p:sp>
      <p:pic>
        <p:nvPicPr>
          <p:cNvPr id="6" name="Picture 4" descr="D:\QQ\313152091\Image\C2C\PLO`5X_W@6$WG65Y_]A`1ZA.png"/>
          <p:cNvPicPr>
            <a:picLocks noChangeAspect="1" noChangeArrowheads="1"/>
          </p:cNvPicPr>
          <p:nvPr/>
        </p:nvPicPr>
        <p:blipFill>
          <a:blip r:embed="rId4" cstate="print"/>
          <a:srcRect/>
          <a:stretch>
            <a:fillRect/>
          </a:stretch>
        </p:blipFill>
        <p:spPr bwMode="auto">
          <a:xfrm>
            <a:off x="4714875" y="0"/>
            <a:ext cx="4319588" cy="5003800"/>
          </a:xfrm>
          <a:prstGeom prst="rect">
            <a:avLst/>
          </a:prstGeom>
          <a:noFill/>
          <a:ln w="9525">
            <a:noFill/>
            <a:miter lim="800000"/>
            <a:headEnd/>
            <a:tailEnd/>
          </a:ln>
        </p:spPr>
      </p:pic>
      <p:cxnSp>
        <p:nvCxnSpPr>
          <p:cNvPr id="7" name="直接箭头连接符 6"/>
          <p:cNvCxnSpPr/>
          <p:nvPr/>
        </p:nvCxnSpPr>
        <p:spPr>
          <a:xfrm flipV="1">
            <a:off x="2286000" y="2286000"/>
            <a:ext cx="2500313" cy="7143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04094977"/>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1"/>
          <p:cNvSpPr>
            <a:spLocks noChangeArrowheads="1"/>
          </p:cNvSpPr>
          <p:nvPr/>
        </p:nvSpPr>
        <p:spPr bwMode="auto">
          <a:xfrm>
            <a:off x="837398" y="786582"/>
            <a:ext cx="7421077" cy="3947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nSpc>
                <a:spcPct val="150000"/>
              </a:lnSpc>
              <a:defRPr/>
            </a:pPr>
            <a:r>
              <a:rPr lang="zh-CN" altLang="en-US" b="1" dirty="0" smtClean="0">
                <a:latin typeface="+mn-ea"/>
                <a:cs typeface="+mn-ea"/>
              </a:rPr>
              <a:t>    </a:t>
            </a:r>
            <a:r>
              <a:rPr lang="zh-CN" altLang="en-US" b="1" dirty="0" smtClean="0">
                <a:latin typeface="微软雅黑" pitchFamily="34" charset="-122"/>
                <a:ea typeface="微软雅黑" pitchFamily="34" charset="-122"/>
                <a:cs typeface="+mn-ea"/>
              </a:rPr>
              <a:t>科技报告是</a:t>
            </a:r>
            <a:r>
              <a:rPr lang="zh-CN" altLang="en-US" b="1" dirty="0" smtClean="0">
                <a:solidFill>
                  <a:srgbClr val="FF0000"/>
                </a:solidFill>
                <a:latin typeface="微软雅黑" pitchFamily="34" charset="-122"/>
                <a:ea typeface="微软雅黑" pitchFamily="34" charset="-122"/>
                <a:cs typeface="+mn-ea"/>
              </a:rPr>
              <a:t>科研人员</a:t>
            </a:r>
            <a:r>
              <a:rPr lang="zh-CN" altLang="en-US" b="1" dirty="0" smtClean="0">
                <a:latin typeface="微软雅黑" pitchFamily="34" charset="-122"/>
                <a:ea typeface="微软雅黑" pitchFamily="34" charset="-122"/>
                <a:cs typeface="+mn-ea"/>
              </a:rPr>
              <a:t>为了描述其所从事的科研活动的</a:t>
            </a:r>
            <a:r>
              <a:rPr lang="zh-CN" altLang="en-US" b="1" dirty="0" smtClean="0">
                <a:solidFill>
                  <a:srgbClr val="FF0000"/>
                </a:solidFill>
                <a:latin typeface="微软雅黑" pitchFamily="34" charset="-122"/>
                <a:ea typeface="微软雅黑" pitchFamily="34" charset="-122"/>
                <a:cs typeface="+mn-ea"/>
              </a:rPr>
              <a:t>过程、进展和结果</a:t>
            </a:r>
            <a:r>
              <a:rPr lang="zh-CN" altLang="en-US" b="1" dirty="0" smtClean="0">
                <a:latin typeface="微软雅黑" pitchFamily="34" charset="-122"/>
                <a:ea typeface="微软雅黑" pitchFamily="34" charset="-122"/>
                <a:cs typeface="+mn-ea"/>
              </a:rPr>
              <a:t>，并按照</a:t>
            </a:r>
            <a:r>
              <a:rPr lang="zh-CN" altLang="en-US" b="1" dirty="0" smtClean="0">
                <a:solidFill>
                  <a:srgbClr val="FF0000"/>
                </a:solidFill>
                <a:latin typeface="微软雅黑" pitchFamily="34" charset="-122"/>
                <a:ea typeface="微软雅黑" pitchFamily="34" charset="-122"/>
                <a:cs typeface="+mn-ea"/>
              </a:rPr>
              <a:t>规定格式</a:t>
            </a:r>
            <a:r>
              <a:rPr lang="zh-CN" altLang="en-US" b="1" dirty="0" smtClean="0">
                <a:latin typeface="微软雅黑" pitchFamily="34" charset="-122"/>
                <a:ea typeface="微软雅黑" pitchFamily="34" charset="-122"/>
                <a:cs typeface="+mn-ea"/>
              </a:rPr>
              <a:t>编写的特种文献。科技报告既总结成功的</a:t>
            </a:r>
            <a:r>
              <a:rPr lang="zh-CN" altLang="en-US" b="1" dirty="0" smtClean="0">
                <a:solidFill>
                  <a:srgbClr val="FF0000"/>
                </a:solidFill>
                <a:latin typeface="微软雅黑" pitchFamily="34" charset="-122"/>
                <a:ea typeface="微软雅黑" pitchFamily="34" charset="-122"/>
                <a:cs typeface="+mn-ea"/>
              </a:rPr>
              <a:t>经验</a:t>
            </a:r>
            <a:r>
              <a:rPr lang="zh-CN" altLang="en-US" b="1" dirty="0" smtClean="0">
                <a:latin typeface="微软雅黑" pitchFamily="34" charset="-122"/>
                <a:ea typeface="微软雅黑" pitchFamily="34" charset="-122"/>
                <a:cs typeface="+mn-ea"/>
              </a:rPr>
              <a:t>，也记录失败的</a:t>
            </a:r>
            <a:r>
              <a:rPr lang="zh-CN" altLang="en-US" b="1" dirty="0" smtClean="0">
                <a:solidFill>
                  <a:srgbClr val="FF0000"/>
                </a:solidFill>
                <a:latin typeface="微软雅黑" pitchFamily="34" charset="-122"/>
                <a:ea typeface="微软雅黑" pitchFamily="34" charset="-122"/>
                <a:cs typeface="+mn-ea"/>
              </a:rPr>
              <a:t>教训</a:t>
            </a:r>
            <a:r>
              <a:rPr lang="zh-CN" altLang="en-US" b="1" dirty="0" smtClean="0">
                <a:latin typeface="微软雅黑" pitchFamily="34" charset="-122"/>
                <a:ea typeface="微软雅黑" pitchFamily="34" charset="-122"/>
                <a:cs typeface="+mn-ea"/>
              </a:rPr>
              <a:t>。科研工作者依据科技报告中的描述能重复实验过程或重现科研结果。</a:t>
            </a:r>
            <a:endParaRPr lang="en-US" altLang="zh-CN" b="1" dirty="0" smtClean="0">
              <a:latin typeface="微软雅黑" pitchFamily="34" charset="-122"/>
              <a:ea typeface="微软雅黑" pitchFamily="34" charset="-122"/>
              <a:cs typeface="+mn-ea"/>
            </a:endParaRPr>
          </a:p>
          <a:p>
            <a:pPr>
              <a:lnSpc>
                <a:spcPct val="150000"/>
              </a:lnSpc>
              <a:defRPr/>
            </a:pPr>
            <a:r>
              <a:rPr lang="en-US" altLang="zh-CN" b="1" dirty="0" smtClean="0">
                <a:latin typeface="微软雅黑" pitchFamily="34" charset="-122"/>
                <a:ea typeface="微软雅黑" pitchFamily="34" charset="-122"/>
                <a:cs typeface="+mn-ea"/>
              </a:rPr>
              <a:t>       </a:t>
            </a:r>
            <a:r>
              <a:rPr lang="zh-CN" altLang="en-US" b="1" dirty="0" smtClean="0">
                <a:latin typeface="微软雅黑" pitchFamily="34" charset="-122"/>
                <a:ea typeface="微软雅黑" pitchFamily="34" charset="-122"/>
                <a:cs typeface="+mn-ea"/>
              </a:rPr>
              <a:t>科技报告是一个国家或地区的</a:t>
            </a:r>
            <a:r>
              <a:rPr lang="zh-CN" altLang="en-US" b="1" dirty="0" smtClean="0">
                <a:solidFill>
                  <a:srgbClr val="FF0000"/>
                </a:solidFill>
                <a:latin typeface="微软雅黑" pitchFamily="34" charset="-122"/>
                <a:ea typeface="微软雅黑" pitchFamily="34" charset="-122"/>
                <a:cs typeface="+mn-ea"/>
              </a:rPr>
              <a:t>基础性和战略性</a:t>
            </a:r>
            <a:r>
              <a:rPr lang="zh-CN" altLang="en-US" b="1" dirty="0" smtClean="0">
                <a:latin typeface="微软雅黑" pitchFamily="34" charset="-122"/>
                <a:ea typeface="微软雅黑" pitchFamily="34" charset="-122"/>
                <a:cs typeface="+mn-ea"/>
              </a:rPr>
              <a:t>科技资源。</a:t>
            </a:r>
            <a:endParaRPr lang="en-US" altLang="zh-CN" b="1" dirty="0" smtClean="0">
              <a:latin typeface="微软雅黑" pitchFamily="34" charset="-122"/>
              <a:ea typeface="微软雅黑" pitchFamily="34" charset="-122"/>
              <a:cs typeface="+mn-ea"/>
            </a:endParaRPr>
          </a:p>
          <a:p>
            <a:pPr>
              <a:lnSpc>
                <a:spcPct val="150000"/>
              </a:lnSpc>
              <a:defRPr/>
            </a:pPr>
            <a:endParaRPr lang="en-US" altLang="zh-CN" sz="900" b="1" dirty="0" smtClean="0">
              <a:latin typeface="+mn-ea"/>
              <a:cs typeface="+mn-ea"/>
            </a:endParaRPr>
          </a:p>
          <a:p>
            <a:pPr>
              <a:lnSpc>
                <a:spcPct val="150000"/>
              </a:lnSpc>
              <a:defRPr/>
            </a:pPr>
            <a:r>
              <a:rPr lang="zh-CN" altLang="en-US" b="1" dirty="0" smtClean="0">
                <a:latin typeface="微软雅黑" pitchFamily="34" charset="-122"/>
                <a:ea typeface="微软雅黑" pitchFamily="34" charset="-122"/>
              </a:rPr>
              <a:t>目的： 促进科技知识的积累、传播交流和转化应用。</a:t>
            </a:r>
            <a:endParaRPr lang="en-US" altLang="zh-CN" b="1" dirty="0" smtClean="0">
              <a:latin typeface="微软雅黑" pitchFamily="34" charset="-122"/>
              <a:ea typeface="微软雅黑" pitchFamily="34" charset="-122"/>
            </a:endParaRPr>
          </a:p>
          <a:p>
            <a:pPr>
              <a:lnSpc>
                <a:spcPct val="150000"/>
              </a:lnSpc>
              <a:defRPr/>
            </a:pPr>
            <a:r>
              <a:rPr lang="zh-CN" altLang="en-US" b="1" dirty="0" smtClean="0">
                <a:latin typeface="微软雅黑" pitchFamily="34" charset="-122"/>
                <a:ea typeface="微软雅黑" pitchFamily="34" charset="-122"/>
              </a:rPr>
              <a:t> </a:t>
            </a:r>
            <a:endParaRPr lang="en-US" altLang="zh-CN" b="1" dirty="0" smtClean="0">
              <a:latin typeface="微软雅黑" pitchFamily="34" charset="-122"/>
              <a:ea typeface="微软雅黑" pitchFamily="34" charset="-122"/>
            </a:endParaRPr>
          </a:p>
          <a:p>
            <a:pPr>
              <a:lnSpc>
                <a:spcPct val="150000"/>
              </a:lnSpc>
              <a:defRPr/>
            </a:pPr>
            <a:r>
              <a:rPr lang="zh-CN" altLang="en-US" b="1" dirty="0" smtClean="0">
                <a:latin typeface="微软雅黑" pitchFamily="34" charset="-122"/>
                <a:ea typeface="微软雅黑" pitchFamily="34" charset="-122"/>
              </a:rPr>
              <a:t>特点：</a:t>
            </a:r>
            <a:endParaRPr lang="zh-CN" altLang="en-US" b="1" dirty="0" smtClean="0">
              <a:latin typeface="Arial" charset="0"/>
            </a:endParaRPr>
          </a:p>
          <a:p>
            <a:pPr>
              <a:lnSpc>
                <a:spcPct val="150000"/>
              </a:lnSpc>
              <a:defRPr/>
            </a:pPr>
            <a:endParaRPr lang="en-US" altLang="zh-CN" b="1" dirty="0">
              <a:latin typeface="微软雅黑"/>
              <a:ea typeface="微软雅黑"/>
              <a:sym typeface="微软雅黑" pitchFamily="34" charset="-122"/>
            </a:endParaRPr>
          </a:p>
        </p:txBody>
      </p:sp>
      <p:grpSp>
        <p:nvGrpSpPr>
          <p:cNvPr id="29" name="组合 28"/>
          <p:cNvGrpSpPr/>
          <p:nvPr/>
        </p:nvGrpSpPr>
        <p:grpSpPr>
          <a:xfrm>
            <a:off x="1702406" y="3528000"/>
            <a:ext cx="1377884" cy="1224902"/>
            <a:chOff x="6059464" y="3524926"/>
            <a:chExt cx="2185594" cy="1224902"/>
          </a:xfrm>
        </p:grpSpPr>
        <p:grpSp>
          <p:nvGrpSpPr>
            <p:cNvPr id="30" name="组合 29"/>
            <p:cNvGrpSpPr/>
            <p:nvPr/>
          </p:nvGrpSpPr>
          <p:grpSpPr>
            <a:xfrm>
              <a:off x="6059464" y="3524926"/>
              <a:ext cx="2185594" cy="1224902"/>
              <a:chOff x="4304043" y="1286668"/>
              <a:chExt cx="3837944" cy="2757793"/>
            </a:xfrm>
            <a:effectLst>
              <a:outerShdw blurRad="381000" dist="254000" dir="8100000" algn="tr" rotWithShape="0">
                <a:prstClr val="black">
                  <a:alpha val="40000"/>
                </a:prstClr>
              </a:outerShdw>
            </a:effectLst>
          </p:grpSpPr>
          <p:sp>
            <p:nvSpPr>
              <p:cNvPr id="34" name="圆角矩形 3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35" name="圆角矩形 34"/>
              <p:cNvSpPr/>
              <p:nvPr/>
            </p:nvSpPr>
            <p:spPr>
              <a:xfrm>
                <a:off x="4351929" y="1330004"/>
                <a:ext cx="3742171"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grpSp>
        <p:sp>
          <p:nvSpPr>
            <p:cNvPr id="32" name="TextBox 87"/>
            <p:cNvSpPr>
              <a:spLocks noChangeArrowheads="1"/>
            </p:cNvSpPr>
            <p:nvPr/>
          </p:nvSpPr>
          <p:spPr bwMode="auto">
            <a:xfrm>
              <a:off x="6467640" y="3902869"/>
              <a:ext cx="1471282" cy="553998"/>
            </a:xfrm>
            <a:prstGeom prst="rect">
              <a:avLst/>
            </a:prstGeom>
            <a:solidFill>
              <a:schemeClr val="accent6">
                <a:lumMod val="60000"/>
                <a:lumOff val="4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endParaRPr lang="en-US" altLang="zh-CN" sz="1200" b="1" dirty="0" smtClean="0">
                <a:solidFill>
                  <a:srgbClr val="0070C0"/>
                </a:solidFill>
                <a:latin typeface="微软雅黑"/>
                <a:ea typeface="微软雅黑"/>
                <a:sym typeface="微软雅黑" pitchFamily="34" charset="-122"/>
              </a:endParaRPr>
            </a:p>
            <a:p>
              <a:pPr algn="ctr"/>
              <a:r>
                <a:rPr lang="zh-CN" altLang="en-US" sz="1200" b="1" dirty="0" smtClean="0">
                  <a:solidFill>
                    <a:srgbClr val="0070C0"/>
                  </a:solidFill>
                  <a:latin typeface="微软雅黑"/>
                  <a:ea typeface="微软雅黑"/>
                  <a:sym typeface="微软雅黑" pitchFamily="34" charset="-122"/>
                </a:rPr>
                <a:t>专业性强</a:t>
              </a:r>
              <a:endParaRPr lang="en-US" altLang="zh-CN" sz="1200" b="1" dirty="0" smtClean="0">
                <a:solidFill>
                  <a:srgbClr val="0070C0"/>
                </a:solidFill>
                <a:latin typeface="微软雅黑"/>
                <a:ea typeface="微软雅黑"/>
                <a:sym typeface="微软雅黑" pitchFamily="34" charset="-122"/>
              </a:endParaRPr>
            </a:p>
            <a:p>
              <a:pPr algn="ctr"/>
              <a:endParaRPr lang="en-US" altLang="zh-CN" sz="1200" b="1" dirty="0">
                <a:solidFill>
                  <a:srgbClr val="0070C0"/>
                </a:solidFill>
                <a:latin typeface="微软雅黑"/>
                <a:ea typeface="微软雅黑"/>
                <a:sym typeface="微软雅黑" pitchFamily="34" charset="-122"/>
              </a:endParaRPr>
            </a:p>
          </p:txBody>
        </p:sp>
      </p:grpSp>
      <p:sp>
        <p:nvSpPr>
          <p:cNvPr id="36" name="TextBox 35"/>
          <p:cNvSpPr txBox="1"/>
          <p:nvPr/>
        </p:nvSpPr>
        <p:spPr>
          <a:xfrm>
            <a:off x="3028420" y="227424"/>
            <a:ext cx="3262432" cy="461665"/>
          </a:xfrm>
          <a:prstGeom prst="rect">
            <a:avLst/>
          </a:prstGeom>
          <a:noFill/>
        </p:spPr>
        <p:txBody>
          <a:bodyPr wrap="none" rtlCol="0">
            <a:spAutoFit/>
          </a:bodyPr>
          <a:lstStyle/>
          <a:p>
            <a:pPr algn="ctr">
              <a:defRPr/>
            </a:pPr>
            <a:r>
              <a:rPr lang="zh-CN" altLang="en-US" sz="2400" dirty="0" smtClean="0">
                <a:latin typeface="微软雅黑" pitchFamily="34" charset="-122"/>
                <a:ea typeface="微软雅黑" pitchFamily="34" charset="-122"/>
              </a:rPr>
              <a:t>科技报告的内涵及特点</a:t>
            </a:r>
            <a:endParaRPr lang="en-US" altLang="zh-CN" sz="2400" dirty="0">
              <a:latin typeface="微软雅黑" pitchFamily="34" charset="-122"/>
              <a:ea typeface="微软雅黑" pitchFamily="34" charset="-122"/>
            </a:endParaRPr>
          </a:p>
        </p:txBody>
      </p:sp>
      <p:grpSp>
        <p:nvGrpSpPr>
          <p:cNvPr id="39" name="组合 38"/>
          <p:cNvGrpSpPr/>
          <p:nvPr/>
        </p:nvGrpSpPr>
        <p:grpSpPr>
          <a:xfrm>
            <a:off x="3385222" y="3528000"/>
            <a:ext cx="1377884" cy="1224902"/>
            <a:chOff x="6059464" y="3524926"/>
            <a:chExt cx="2185594" cy="1224902"/>
          </a:xfrm>
        </p:grpSpPr>
        <p:grpSp>
          <p:nvGrpSpPr>
            <p:cNvPr id="40" name="组合 29"/>
            <p:cNvGrpSpPr/>
            <p:nvPr/>
          </p:nvGrpSpPr>
          <p:grpSpPr>
            <a:xfrm>
              <a:off x="6059464" y="3524926"/>
              <a:ext cx="2185594" cy="1224902"/>
              <a:chOff x="4304043" y="1286668"/>
              <a:chExt cx="3837944" cy="2757793"/>
            </a:xfrm>
            <a:effectLst>
              <a:outerShdw blurRad="381000" dist="254000" dir="8100000" algn="tr" rotWithShape="0">
                <a:prstClr val="black">
                  <a:alpha val="40000"/>
                </a:prstClr>
              </a:outerShdw>
            </a:effectLst>
          </p:grpSpPr>
          <p:sp>
            <p:nvSpPr>
              <p:cNvPr id="44" name="圆角矩形 4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45" name="圆角矩形 44"/>
              <p:cNvSpPr/>
              <p:nvPr/>
            </p:nvSpPr>
            <p:spPr>
              <a:xfrm>
                <a:off x="4351927" y="1330004"/>
                <a:ext cx="3742171"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grpSp>
        <p:grpSp>
          <p:nvGrpSpPr>
            <p:cNvPr id="41" name="组合 19"/>
            <p:cNvGrpSpPr>
              <a:grpSpLocks/>
            </p:cNvGrpSpPr>
            <p:nvPr/>
          </p:nvGrpSpPr>
          <p:grpSpPr bwMode="auto">
            <a:xfrm>
              <a:off x="6303964" y="3902869"/>
              <a:ext cx="1798637" cy="553998"/>
              <a:chOff x="0" y="0"/>
              <a:chExt cx="1799448" cy="615914"/>
            </a:xfrm>
          </p:grpSpPr>
          <p:sp>
            <p:nvSpPr>
              <p:cNvPr id="42" name="TextBox 87"/>
              <p:cNvSpPr>
                <a:spLocks noChangeArrowheads="1"/>
              </p:cNvSpPr>
              <p:nvPr/>
            </p:nvSpPr>
            <p:spPr bwMode="auto">
              <a:xfrm>
                <a:off x="163750" y="0"/>
                <a:ext cx="1471946" cy="615914"/>
              </a:xfrm>
              <a:prstGeom prst="rect">
                <a:avLst/>
              </a:prstGeom>
              <a:solidFill>
                <a:schemeClr val="accent5">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endParaRPr lang="en-US" altLang="zh-CN" sz="1200" b="1" dirty="0" smtClean="0">
                  <a:solidFill>
                    <a:srgbClr val="0070C0"/>
                  </a:solidFill>
                  <a:latin typeface="微软雅黑"/>
                  <a:ea typeface="微软雅黑"/>
                  <a:sym typeface="微软雅黑" pitchFamily="34" charset="-122"/>
                </a:endParaRPr>
              </a:p>
              <a:p>
                <a:pPr algn="ctr"/>
                <a:r>
                  <a:rPr lang="zh-CN" altLang="en-US" sz="1200" b="1" dirty="0" smtClean="0">
                    <a:solidFill>
                      <a:srgbClr val="0070C0"/>
                    </a:solidFill>
                    <a:latin typeface="微软雅黑"/>
                    <a:ea typeface="微软雅黑"/>
                    <a:sym typeface="微软雅黑" pitchFamily="34" charset="-122"/>
                  </a:rPr>
                  <a:t>编写规范</a:t>
                </a:r>
                <a:endParaRPr lang="en-US" altLang="zh-CN" sz="1200" b="1" dirty="0" smtClean="0">
                  <a:solidFill>
                    <a:srgbClr val="0070C0"/>
                  </a:solidFill>
                  <a:latin typeface="微软雅黑"/>
                  <a:ea typeface="微软雅黑"/>
                  <a:sym typeface="微软雅黑" pitchFamily="34" charset="-122"/>
                </a:endParaRPr>
              </a:p>
              <a:p>
                <a:pPr algn="ctr"/>
                <a:endParaRPr lang="en-US" altLang="zh-CN" sz="1200" b="1" dirty="0">
                  <a:solidFill>
                    <a:srgbClr val="0070C0"/>
                  </a:solidFill>
                  <a:latin typeface="微软雅黑"/>
                  <a:ea typeface="微软雅黑"/>
                  <a:sym typeface="微软雅黑" pitchFamily="34" charset="-122"/>
                </a:endParaRPr>
              </a:p>
            </p:txBody>
          </p:sp>
          <p:sp>
            <p:nvSpPr>
              <p:cNvPr id="43" name="TextBox 88"/>
              <p:cNvSpPr>
                <a:spLocks noChangeArrowheads="1"/>
              </p:cNvSpPr>
              <p:nvPr/>
            </p:nvSpPr>
            <p:spPr bwMode="auto">
              <a:xfrm>
                <a:off x="0" y="228718"/>
                <a:ext cx="1799448" cy="136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endParaRPr lang="en-US" altLang="zh-CN" sz="800" b="1" dirty="0">
                  <a:solidFill>
                    <a:schemeClr val="tx1">
                      <a:lumMod val="65000"/>
                      <a:lumOff val="35000"/>
                    </a:schemeClr>
                  </a:solidFill>
                  <a:latin typeface="微软雅黑"/>
                  <a:ea typeface="微软雅黑"/>
                  <a:sym typeface="微软雅黑" pitchFamily="34" charset="-122"/>
                </a:endParaRPr>
              </a:p>
            </p:txBody>
          </p:sp>
        </p:grpSp>
      </p:grpSp>
      <p:grpSp>
        <p:nvGrpSpPr>
          <p:cNvPr id="46" name="组合 45"/>
          <p:cNvGrpSpPr/>
          <p:nvPr/>
        </p:nvGrpSpPr>
        <p:grpSpPr>
          <a:xfrm>
            <a:off x="5029486" y="3528000"/>
            <a:ext cx="1377884" cy="1224902"/>
            <a:chOff x="6059464" y="3524926"/>
            <a:chExt cx="2185594" cy="1224902"/>
          </a:xfrm>
        </p:grpSpPr>
        <p:grpSp>
          <p:nvGrpSpPr>
            <p:cNvPr id="47" name="组合 29"/>
            <p:cNvGrpSpPr/>
            <p:nvPr/>
          </p:nvGrpSpPr>
          <p:grpSpPr>
            <a:xfrm>
              <a:off x="6059464" y="3524926"/>
              <a:ext cx="2185594" cy="1224902"/>
              <a:chOff x="4304043" y="1286668"/>
              <a:chExt cx="3837944" cy="2757793"/>
            </a:xfrm>
            <a:effectLst>
              <a:outerShdw blurRad="381000" dist="254000" dir="8100000" algn="tr" rotWithShape="0">
                <a:prstClr val="black">
                  <a:alpha val="40000"/>
                </a:prstClr>
              </a:outerShdw>
            </a:effectLst>
          </p:grpSpPr>
          <p:sp>
            <p:nvSpPr>
              <p:cNvPr id="51" name="圆角矩形 5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52" name="圆角矩形 51"/>
              <p:cNvSpPr/>
              <p:nvPr/>
            </p:nvSpPr>
            <p:spPr>
              <a:xfrm>
                <a:off x="4351929" y="1330004"/>
                <a:ext cx="3742171"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grpSp>
        <p:sp>
          <p:nvSpPr>
            <p:cNvPr id="49" name="TextBox 87"/>
            <p:cNvSpPr>
              <a:spLocks noChangeArrowheads="1"/>
            </p:cNvSpPr>
            <p:nvPr/>
          </p:nvSpPr>
          <p:spPr bwMode="auto">
            <a:xfrm>
              <a:off x="6467640" y="3902869"/>
              <a:ext cx="1471282" cy="553998"/>
            </a:xfrm>
            <a:prstGeom prst="rect">
              <a:avLst/>
            </a:prstGeom>
            <a:solidFill>
              <a:schemeClr val="tx2">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endParaRPr lang="en-US" altLang="zh-CN" sz="1200" b="1" dirty="0" smtClean="0">
                <a:solidFill>
                  <a:srgbClr val="0070C0"/>
                </a:solidFill>
                <a:latin typeface="微软雅黑"/>
                <a:ea typeface="微软雅黑"/>
                <a:sym typeface="微软雅黑" pitchFamily="34" charset="-122"/>
              </a:endParaRPr>
            </a:p>
            <a:p>
              <a:pPr algn="ctr"/>
              <a:r>
                <a:rPr lang="zh-CN" altLang="en-US" sz="1200" b="1" dirty="0" smtClean="0">
                  <a:solidFill>
                    <a:srgbClr val="0070C0"/>
                  </a:solidFill>
                  <a:latin typeface="微软雅黑"/>
                  <a:ea typeface="微软雅黑"/>
                  <a:sym typeface="微软雅黑" pitchFamily="34" charset="-122"/>
                </a:rPr>
                <a:t>时效性强</a:t>
              </a:r>
              <a:endParaRPr lang="en-US" altLang="zh-CN" sz="1200" b="1" dirty="0" smtClean="0">
                <a:solidFill>
                  <a:srgbClr val="0070C0"/>
                </a:solidFill>
                <a:latin typeface="微软雅黑"/>
                <a:ea typeface="微软雅黑"/>
                <a:sym typeface="微软雅黑" pitchFamily="34" charset="-122"/>
              </a:endParaRPr>
            </a:p>
            <a:p>
              <a:pPr algn="ctr"/>
              <a:endParaRPr lang="en-US" altLang="zh-CN" sz="1200" b="1" dirty="0">
                <a:solidFill>
                  <a:srgbClr val="0070C0"/>
                </a:solidFill>
                <a:latin typeface="微软雅黑"/>
                <a:ea typeface="微软雅黑"/>
                <a:sym typeface="微软雅黑" pitchFamily="34" charset="-122"/>
              </a:endParaRPr>
            </a:p>
          </p:txBody>
        </p:sp>
      </p:grpSp>
      <p:grpSp>
        <p:nvGrpSpPr>
          <p:cNvPr id="53" name="组合 52"/>
          <p:cNvGrpSpPr/>
          <p:nvPr/>
        </p:nvGrpSpPr>
        <p:grpSpPr>
          <a:xfrm>
            <a:off x="6703662" y="3528000"/>
            <a:ext cx="1377884" cy="1224902"/>
            <a:chOff x="6059464" y="3524926"/>
            <a:chExt cx="2185594" cy="1224902"/>
          </a:xfrm>
        </p:grpSpPr>
        <p:grpSp>
          <p:nvGrpSpPr>
            <p:cNvPr id="54" name="组合 29"/>
            <p:cNvGrpSpPr/>
            <p:nvPr/>
          </p:nvGrpSpPr>
          <p:grpSpPr>
            <a:xfrm>
              <a:off x="6059464" y="3524926"/>
              <a:ext cx="2185594" cy="1224902"/>
              <a:chOff x="4304043" y="1286668"/>
              <a:chExt cx="3837944" cy="2757793"/>
            </a:xfrm>
            <a:effectLst>
              <a:outerShdw blurRad="381000" dist="254000" dir="8100000" algn="tr" rotWithShape="0">
                <a:prstClr val="black">
                  <a:alpha val="40000"/>
                </a:prstClr>
              </a:outerShdw>
            </a:effectLst>
          </p:grpSpPr>
          <p:sp>
            <p:nvSpPr>
              <p:cNvPr id="58" name="圆角矩形 5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sp>
            <p:nvSpPr>
              <p:cNvPr id="59" name="圆角矩形 58"/>
              <p:cNvSpPr/>
              <p:nvPr/>
            </p:nvSpPr>
            <p:spPr>
              <a:xfrm>
                <a:off x="4351929" y="1330004"/>
                <a:ext cx="3742171"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a:endParaRPr>
              </a:p>
            </p:txBody>
          </p:sp>
        </p:grpSp>
        <p:grpSp>
          <p:nvGrpSpPr>
            <p:cNvPr id="55" name="组合 19"/>
            <p:cNvGrpSpPr>
              <a:grpSpLocks/>
            </p:cNvGrpSpPr>
            <p:nvPr/>
          </p:nvGrpSpPr>
          <p:grpSpPr bwMode="auto">
            <a:xfrm>
              <a:off x="6380302" y="3902868"/>
              <a:ext cx="1798637" cy="553999"/>
              <a:chOff x="76372" y="-1"/>
              <a:chExt cx="1799448" cy="615914"/>
            </a:xfrm>
          </p:grpSpPr>
          <p:sp>
            <p:nvSpPr>
              <p:cNvPr id="56" name="TextBox 87"/>
              <p:cNvSpPr>
                <a:spLocks noChangeArrowheads="1"/>
              </p:cNvSpPr>
              <p:nvPr/>
            </p:nvSpPr>
            <p:spPr bwMode="auto">
              <a:xfrm>
                <a:off x="117925" y="-1"/>
                <a:ext cx="1471946" cy="615914"/>
              </a:xfrm>
              <a:prstGeom prst="rect">
                <a:avLst/>
              </a:prstGeom>
              <a:solidFill>
                <a:schemeClr val="accent3">
                  <a:lumMod val="60000"/>
                  <a:lumOff val="4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endParaRPr lang="en-US" altLang="zh-CN" sz="1200" b="1" dirty="0" smtClean="0">
                  <a:solidFill>
                    <a:srgbClr val="0070C0"/>
                  </a:solidFill>
                  <a:latin typeface="微软雅黑"/>
                  <a:ea typeface="微软雅黑"/>
                  <a:sym typeface="微软雅黑" pitchFamily="34" charset="-122"/>
                </a:endParaRPr>
              </a:p>
              <a:p>
                <a:pPr algn="ctr"/>
                <a:r>
                  <a:rPr lang="zh-CN" altLang="en-US" sz="1200" b="1" dirty="0" smtClean="0">
                    <a:solidFill>
                      <a:srgbClr val="0070C0"/>
                    </a:solidFill>
                    <a:latin typeface="微软雅黑"/>
                    <a:ea typeface="微软雅黑"/>
                    <a:sym typeface="微软雅黑" pitchFamily="34" charset="-122"/>
                  </a:rPr>
                  <a:t>管理严格</a:t>
                </a:r>
                <a:endParaRPr lang="en-US" altLang="zh-CN" sz="1200" b="1" dirty="0" smtClean="0">
                  <a:solidFill>
                    <a:srgbClr val="0070C0"/>
                  </a:solidFill>
                  <a:latin typeface="微软雅黑"/>
                  <a:ea typeface="微软雅黑"/>
                  <a:sym typeface="微软雅黑" pitchFamily="34" charset="-122"/>
                </a:endParaRPr>
              </a:p>
              <a:p>
                <a:pPr algn="ctr"/>
                <a:endParaRPr lang="en-US" altLang="zh-CN" sz="1200" b="1" dirty="0">
                  <a:solidFill>
                    <a:srgbClr val="0070C0"/>
                  </a:solidFill>
                  <a:latin typeface="微软雅黑"/>
                  <a:ea typeface="微软雅黑"/>
                  <a:sym typeface="微软雅黑" pitchFamily="34" charset="-122"/>
                </a:endParaRPr>
              </a:p>
            </p:txBody>
          </p:sp>
          <p:sp>
            <p:nvSpPr>
              <p:cNvPr id="57" name="TextBox 88"/>
              <p:cNvSpPr>
                <a:spLocks noChangeArrowheads="1"/>
              </p:cNvSpPr>
              <p:nvPr/>
            </p:nvSpPr>
            <p:spPr bwMode="auto">
              <a:xfrm>
                <a:off x="76372" y="260822"/>
                <a:ext cx="1799448" cy="136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endParaRPr lang="en-US" altLang="zh-CN" sz="800" b="1" dirty="0">
                  <a:solidFill>
                    <a:schemeClr val="tx1">
                      <a:lumMod val="65000"/>
                      <a:lumOff val="35000"/>
                    </a:schemeClr>
                  </a:solidFill>
                  <a:latin typeface="微软雅黑"/>
                  <a:ea typeface="微软雅黑"/>
                  <a:sym typeface="微软雅黑" pitchFamily="34" charset="-122"/>
                </a:endParaRPr>
              </a:p>
            </p:txBody>
          </p:sp>
        </p:grpSp>
      </p:grpSp>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animEffect transition="in" filter="fade">
                                      <p:cBhvr>
                                        <p:cTn id="31" dur="500"/>
                                        <p:tgtEl>
                                          <p:spTgt spid="46"/>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500" fill="hold"/>
                                        <p:tgtEl>
                                          <p:spTgt spid="53"/>
                                        </p:tgtEl>
                                        <p:attrNameLst>
                                          <p:attrName>ppt_w</p:attrName>
                                        </p:attrNameLst>
                                      </p:cBhvr>
                                      <p:tavLst>
                                        <p:tav tm="0">
                                          <p:val>
                                            <p:fltVal val="0"/>
                                          </p:val>
                                        </p:tav>
                                        <p:tav tm="100000">
                                          <p:val>
                                            <p:strVal val="#ppt_w"/>
                                          </p:val>
                                        </p:tav>
                                      </p:tavLst>
                                    </p:anim>
                                    <p:anim calcmode="lin" valueType="num">
                                      <p:cBhvr>
                                        <p:cTn id="36" dur="500" fill="hold"/>
                                        <p:tgtEl>
                                          <p:spTgt spid="53"/>
                                        </p:tgtEl>
                                        <p:attrNameLst>
                                          <p:attrName>ppt_h</p:attrName>
                                        </p:attrNameLst>
                                      </p:cBhvr>
                                      <p:tavLst>
                                        <p:tav tm="0">
                                          <p:val>
                                            <p:fltVal val="0"/>
                                          </p:val>
                                        </p:tav>
                                        <p:tav tm="100000">
                                          <p:val>
                                            <p:strVal val="#ppt_h"/>
                                          </p:val>
                                        </p:tav>
                                      </p:tavLst>
                                    </p:anim>
                                    <p:animEffect transition="in" filter="fade">
                                      <p:cBhvr>
                                        <p:cTn id="3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P spid="3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21110" y="304800"/>
            <a:ext cx="8062451"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cs typeface="+mn-ea"/>
              </a:rPr>
              <a:t>主体</a:t>
            </a:r>
            <a:endParaRPr lang="zh-CN" altLang="en-US" sz="2400" dirty="0"/>
          </a:p>
        </p:txBody>
      </p:sp>
      <p:sp>
        <p:nvSpPr>
          <p:cNvPr id="16" name="Text Box 24"/>
          <p:cNvSpPr txBox="1">
            <a:spLocks noChangeArrowheads="1"/>
          </p:cNvSpPr>
          <p:nvPr/>
        </p:nvSpPr>
        <p:spPr bwMode="gray">
          <a:xfrm>
            <a:off x="819679" y="948266"/>
            <a:ext cx="7500937" cy="3903663"/>
          </a:xfrm>
          <a:prstGeom prst="rect">
            <a:avLst/>
          </a:prstGeom>
          <a:noFill/>
          <a:ln w="9525" algn="ctr">
            <a:noFill/>
            <a:miter lim="800000"/>
            <a:headEnd/>
            <a:tailEnd/>
          </a:ln>
        </p:spPr>
        <p:txBody>
          <a:bodyPr>
            <a:spAutoFit/>
          </a:bodyPr>
          <a:lstStyle/>
          <a:p>
            <a:pPr marL="358775" lvl="1" indent="-358775" algn="just" eaLnBrk="0" hangingPunct="0">
              <a:lnSpc>
                <a:spcPct val="125000"/>
              </a:lnSpc>
              <a:spcBef>
                <a:spcPts val="0"/>
              </a:spcBef>
              <a:buFontTx/>
              <a:buChar char="-"/>
              <a:defRPr/>
            </a:pPr>
            <a:r>
              <a:rPr lang="zh-CN" altLang="en-US" sz="2000" b="1" dirty="0">
                <a:solidFill>
                  <a:srgbClr val="FF0000"/>
                </a:solidFill>
                <a:latin typeface="微软雅黑" pitchFamily="34" charset="-122"/>
                <a:ea typeface="微软雅黑" pitchFamily="34" charset="-122"/>
                <a:cs typeface="+mn-ea"/>
              </a:rPr>
              <a:t>主体部分应参照任务书中的主要研究内容</a:t>
            </a:r>
            <a:r>
              <a:rPr lang="en-US" altLang="zh-CN" sz="2000" b="1" dirty="0">
                <a:solidFill>
                  <a:srgbClr val="FF0000"/>
                </a:solidFill>
                <a:latin typeface="微软雅黑" pitchFamily="34" charset="-122"/>
                <a:ea typeface="微软雅黑" pitchFamily="34" charset="-122"/>
                <a:cs typeface="+mn-ea"/>
              </a:rPr>
              <a:t>/</a:t>
            </a:r>
            <a:r>
              <a:rPr lang="zh-CN" altLang="en-US" sz="2000" b="1" dirty="0">
                <a:solidFill>
                  <a:srgbClr val="FF0000"/>
                </a:solidFill>
                <a:latin typeface="微软雅黑" pitchFamily="34" charset="-122"/>
                <a:ea typeface="微软雅黑" pitchFamily="34" charset="-122"/>
                <a:cs typeface="+mn-ea"/>
              </a:rPr>
              <a:t>任务，针对各个技术点（研究任务</a:t>
            </a:r>
            <a:r>
              <a:rPr lang="en-US" altLang="zh-CN" sz="2000" b="1" dirty="0">
                <a:solidFill>
                  <a:srgbClr val="FF0000"/>
                </a:solidFill>
                <a:latin typeface="微软雅黑" pitchFamily="34" charset="-122"/>
                <a:ea typeface="微软雅黑" pitchFamily="34" charset="-122"/>
                <a:cs typeface="+mn-ea"/>
              </a:rPr>
              <a:t>/</a:t>
            </a:r>
            <a:r>
              <a:rPr lang="zh-CN" altLang="en-US" sz="2000" b="1" dirty="0">
                <a:solidFill>
                  <a:srgbClr val="FF0000"/>
                </a:solidFill>
                <a:latin typeface="微软雅黑" pitchFamily="34" charset="-122"/>
                <a:ea typeface="微软雅黑" pitchFamily="34" charset="-122"/>
                <a:cs typeface="+mn-ea"/>
              </a:rPr>
              <a:t>内容）</a:t>
            </a:r>
            <a:r>
              <a:rPr lang="zh-CN" altLang="en-US" sz="2000" b="1" dirty="0">
                <a:latin typeface="微软雅黑" pitchFamily="34" charset="-122"/>
                <a:ea typeface="微软雅黑" pitchFamily="34" charset="-122"/>
                <a:cs typeface="+mn-ea"/>
              </a:rPr>
              <a:t>，自拟标题，按照研究流程或技术</a:t>
            </a:r>
            <a:r>
              <a:rPr lang="zh-CN" altLang="en-US" sz="2000" b="1" dirty="0" smtClean="0">
                <a:latin typeface="微软雅黑" pitchFamily="34" charset="-122"/>
                <a:ea typeface="微软雅黑" pitchFamily="34" charset="-122"/>
                <a:cs typeface="+mn-ea"/>
              </a:rPr>
              <a:t>点分</a:t>
            </a:r>
            <a:r>
              <a:rPr lang="zh-CN" altLang="en-US" sz="2000" b="1" dirty="0">
                <a:latin typeface="微软雅黑" pitchFamily="34" charset="-122"/>
                <a:ea typeface="微软雅黑" pitchFamily="34" charset="-122"/>
                <a:cs typeface="+mn-ea"/>
              </a:rPr>
              <a:t>章节论述。</a:t>
            </a:r>
          </a:p>
          <a:p>
            <a:pPr marL="358775" lvl="1" indent="-358775" algn="just" eaLnBrk="0" hangingPunct="0">
              <a:lnSpc>
                <a:spcPct val="125000"/>
              </a:lnSpc>
              <a:spcBef>
                <a:spcPts val="0"/>
              </a:spcBef>
              <a:buFontTx/>
              <a:buChar char="-"/>
              <a:defRPr/>
            </a:pPr>
            <a:r>
              <a:rPr lang="zh-CN" altLang="en-US" sz="2000" b="1" dirty="0">
                <a:latin typeface="微软雅黑" pitchFamily="34" charset="-122"/>
                <a:ea typeface="微软雅黑" pitchFamily="34" charset="-122"/>
                <a:cs typeface="+mn-ea"/>
              </a:rPr>
              <a:t>应完整描述研究工作的基本理论、研究假设、研究方法、试验</a:t>
            </a:r>
            <a:r>
              <a:rPr lang="en-US" altLang="zh-CN" sz="2000" b="1" dirty="0">
                <a:latin typeface="微软雅黑" pitchFamily="34" charset="-122"/>
                <a:ea typeface="微软雅黑" pitchFamily="34" charset="-122"/>
                <a:cs typeface="+mn-ea"/>
              </a:rPr>
              <a:t>/</a:t>
            </a:r>
            <a:r>
              <a:rPr lang="zh-CN" altLang="en-US" sz="2000" b="1" dirty="0">
                <a:latin typeface="微软雅黑" pitchFamily="34" charset="-122"/>
                <a:ea typeface="微软雅黑" pitchFamily="34" charset="-122"/>
                <a:cs typeface="+mn-ea"/>
              </a:rPr>
              <a:t>实验方法、研究过程等，应对使用到的关键装置、仪表</a:t>
            </a:r>
            <a:r>
              <a:rPr lang="zh-CN" altLang="en-US" sz="2000" b="1" dirty="0" smtClean="0">
                <a:latin typeface="微软雅黑" pitchFamily="34" charset="-122"/>
                <a:ea typeface="微软雅黑" pitchFamily="34" charset="-122"/>
                <a:cs typeface="+mn-ea"/>
              </a:rPr>
              <a:t>仪器和原材料</a:t>
            </a:r>
            <a:r>
              <a:rPr lang="zh-CN" altLang="en-US" sz="2000" b="1" dirty="0">
                <a:latin typeface="微软雅黑" pitchFamily="34" charset="-122"/>
                <a:ea typeface="微软雅黑" pitchFamily="34" charset="-122"/>
                <a:cs typeface="+mn-ea"/>
              </a:rPr>
              <a:t>等进行描述和说明。</a:t>
            </a:r>
          </a:p>
          <a:p>
            <a:pPr marL="358775" lvl="1" indent="-358775" algn="just" eaLnBrk="0" hangingPunct="0">
              <a:lnSpc>
                <a:spcPct val="125000"/>
              </a:lnSpc>
              <a:spcBef>
                <a:spcPts val="0"/>
              </a:spcBef>
              <a:buFontTx/>
              <a:buChar char="-"/>
              <a:defRPr/>
            </a:pPr>
            <a:r>
              <a:rPr lang="zh-CN" altLang="zh-CN" sz="2000" b="1" dirty="0">
                <a:latin typeface="微软雅黑" pitchFamily="34" charset="-122"/>
                <a:ea typeface="微软雅黑" pitchFamily="34" charset="-122"/>
                <a:cs typeface="+mn-ea"/>
              </a:rPr>
              <a:t>应提供必要的图、表、实验及观察数据等信息。本领域的专业读者依据这些描述应能重复调查研究过程、评议研究结果。</a:t>
            </a:r>
            <a:endParaRPr lang="zh-CN" altLang="en-US" sz="2000" b="1" dirty="0">
              <a:latin typeface="微软雅黑" pitchFamily="34" charset="-122"/>
              <a:ea typeface="微软雅黑" pitchFamily="34" charset="-122"/>
              <a:cs typeface="+mn-ea"/>
            </a:endParaRPr>
          </a:p>
          <a:p>
            <a:pPr marL="358775" lvl="1" indent="-358775" algn="just" eaLnBrk="0" hangingPunct="0">
              <a:lnSpc>
                <a:spcPct val="125000"/>
              </a:lnSpc>
              <a:spcBef>
                <a:spcPts val="0"/>
              </a:spcBef>
              <a:buFontTx/>
              <a:buChar char="-"/>
              <a:defRPr/>
            </a:pPr>
            <a:r>
              <a:rPr lang="zh-CN" altLang="en-US" sz="2000" b="1" u="sng" dirty="0">
                <a:solidFill>
                  <a:srgbClr val="FF0000"/>
                </a:solidFill>
                <a:latin typeface="微软雅黑" pitchFamily="34" charset="-122"/>
                <a:ea typeface="微软雅黑" pitchFamily="34" charset="-122"/>
                <a:cs typeface="+mn-ea"/>
              </a:rPr>
              <a:t>主体部分一般不宜以“课题研究目标、任务、考核指标”、“课题实施完成情况”等作为标题。</a:t>
            </a:r>
            <a:endParaRPr lang="en-US" altLang="zh-CN" sz="2000" b="1" u="sng" dirty="0">
              <a:solidFill>
                <a:srgbClr val="FF0000"/>
              </a:solidFill>
              <a:latin typeface="微软雅黑" pitchFamily="34" charset="-122"/>
              <a:ea typeface="微软雅黑" pitchFamily="34" charset="-122"/>
              <a:cs typeface="+mn-ea"/>
            </a:endParaRP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a:stretch>
            <a:fillRect/>
          </a:stretch>
        </p:blipFill>
        <p:spPr bwMode="auto">
          <a:xfrm>
            <a:off x="71438" y="0"/>
            <a:ext cx="6700837" cy="4929188"/>
          </a:xfrm>
          <a:prstGeom prst="rect">
            <a:avLst/>
          </a:prstGeom>
          <a:noFill/>
          <a:ln w="9525">
            <a:noFill/>
            <a:miter lim="800000"/>
            <a:headEnd/>
            <a:tailEnd/>
          </a:ln>
        </p:spPr>
      </p:pic>
      <p:sp>
        <p:nvSpPr>
          <p:cNvPr id="6" name="TextBox 5"/>
          <p:cNvSpPr txBox="1"/>
          <p:nvPr/>
        </p:nvSpPr>
        <p:spPr>
          <a:xfrm>
            <a:off x="4429125" y="2643188"/>
            <a:ext cx="1214438" cy="593725"/>
          </a:xfrm>
          <a:prstGeom prst="rect">
            <a:avLst/>
          </a:prstGeom>
          <a:noFill/>
          <a:ln w="12700">
            <a:solidFill>
              <a:srgbClr val="FF0000"/>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zh-CN" altLang="en-US" sz="1600" b="1" dirty="0">
                <a:solidFill>
                  <a:srgbClr val="FF0000"/>
                </a:solidFill>
                <a:latin typeface="+mn-ea"/>
                <a:cs typeface="+mn-ea"/>
              </a:rPr>
              <a:t>未用阿拉伯数字编号</a:t>
            </a:r>
          </a:p>
        </p:txBody>
      </p:sp>
      <p:sp>
        <p:nvSpPr>
          <p:cNvPr id="7" name="TextBox 8"/>
          <p:cNvSpPr txBox="1">
            <a:spLocks noChangeArrowheads="1"/>
          </p:cNvSpPr>
          <p:nvPr/>
        </p:nvSpPr>
        <p:spPr bwMode="auto">
          <a:xfrm>
            <a:off x="6396038" y="142875"/>
            <a:ext cx="2747962" cy="476250"/>
          </a:xfrm>
          <a:prstGeom prst="rect">
            <a:avLst/>
          </a:prstGeom>
          <a:solidFill>
            <a:schemeClr val="accent2"/>
          </a:solidFill>
          <a:ln w="19050">
            <a:solidFill>
              <a:schemeClr val="accent2"/>
            </a:solidFill>
            <a:miter lim="800000"/>
            <a:headEnd/>
            <a:tailEnd/>
          </a:ln>
        </p:spPr>
        <p:txBody>
          <a:bodyPr>
            <a:spAutoFit/>
          </a:bodyPr>
          <a:lstStyle/>
          <a:p>
            <a:pPr>
              <a:defRPr/>
            </a:pPr>
            <a:r>
              <a:rPr lang="zh-CN" altLang="en-US" sz="2400" b="1">
                <a:solidFill>
                  <a:schemeClr val="bg1"/>
                </a:solidFill>
                <a:latin typeface="+mn-ea"/>
                <a:ea typeface="+mn-ea"/>
                <a:cs typeface="+mn-ea"/>
              </a:rPr>
              <a:t>主体部分常见问题</a:t>
            </a:r>
          </a:p>
        </p:txBody>
      </p:sp>
      <p:pic>
        <p:nvPicPr>
          <p:cNvPr id="8" name="图片 7"/>
          <p:cNvPicPr>
            <a:picLocks noChangeAspect="1" noChangeArrowheads="1"/>
          </p:cNvPicPr>
          <p:nvPr/>
        </p:nvPicPr>
        <p:blipFill>
          <a:blip r:embed="rId4" cstate="print"/>
          <a:srcRect/>
          <a:stretch>
            <a:fillRect/>
          </a:stretch>
        </p:blipFill>
        <p:spPr bwMode="auto">
          <a:xfrm>
            <a:off x="571500" y="141288"/>
            <a:ext cx="5364163" cy="5002212"/>
          </a:xfrm>
          <a:prstGeom prst="rect">
            <a:avLst/>
          </a:prstGeom>
          <a:noFill/>
          <a:ln w="9525">
            <a:noFill/>
            <a:miter lim="800000"/>
            <a:headEnd/>
            <a:tailEnd/>
          </a:ln>
        </p:spPr>
      </p:pic>
      <p:sp>
        <p:nvSpPr>
          <p:cNvPr id="9" name="AutoShape 27"/>
          <p:cNvSpPr>
            <a:spLocks/>
          </p:cNvSpPr>
          <p:nvPr/>
        </p:nvSpPr>
        <p:spPr bwMode="auto">
          <a:xfrm>
            <a:off x="2571750" y="1071563"/>
            <a:ext cx="1943100" cy="617537"/>
          </a:xfrm>
          <a:prstGeom prst="borderCallout2">
            <a:avLst>
              <a:gd name="adj1" fmla="val 45111"/>
              <a:gd name="adj2" fmla="val -5861"/>
              <a:gd name="adj3" fmla="val 73542"/>
              <a:gd name="adj4" fmla="val -31287"/>
              <a:gd name="adj5" fmla="val 93421"/>
              <a:gd name="adj6" fmla="val -50620"/>
            </a:avLst>
          </a:prstGeom>
          <a:solidFill>
            <a:srgbClr val="FFFFFF"/>
          </a:solidFill>
          <a:ln w="9525">
            <a:solidFill>
              <a:srgbClr val="FF0000"/>
            </a:solidFill>
            <a:miter lim="800000"/>
            <a:headEnd/>
            <a:tailEnd/>
          </a:ln>
        </p:spPr>
        <p:txBody>
          <a:bodyPr/>
          <a:lstStyle/>
          <a:p>
            <a:pPr algn="just"/>
            <a:r>
              <a:rPr lang="zh-CN" altLang="en-US" b="1">
                <a:solidFill>
                  <a:srgbClr val="FF0000"/>
                </a:solidFill>
                <a:latin typeface="宋体" pitchFamily="2" charset="-122"/>
              </a:rPr>
              <a:t>正文、主体不应作为标题</a:t>
            </a:r>
            <a:endParaRPr lang="zh-CN" altLang="en-US" b="1"/>
          </a:p>
        </p:txBody>
      </p:sp>
    </p:spTree>
    <p:extLst>
      <p:ext uri="{BB962C8B-B14F-4D97-AF65-F5344CB8AC3E}">
        <p14:creationId xmlns="" xmlns:p14="http://schemas.microsoft.com/office/powerpoint/2010/main" val="32040949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9432" y="265471"/>
            <a:ext cx="7934633"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cs typeface="+mn-ea"/>
              </a:rPr>
              <a:t>结论</a:t>
            </a:r>
            <a:endParaRPr lang="zh-CN" altLang="en-US" sz="2400" dirty="0"/>
          </a:p>
        </p:txBody>
      </p:sp>
      <p:sp>
        <p:nvSpPr>
          <p:cNvPr id="16" name="Text Box 24"/>
          <p:cNvSpPr txBox="1">
            <a:spLocks noChangeArrowheads="1"/>
          </p:cNvSpPr>
          <p:nvPr/>
        </p:nvSpPr>
        <p:spPr bwMode="gray">
          <a:xfrm>
            <a:off x="928688" y="1143000"/>
            <a:ext cx="7429500" cy="3424238"/>
          </a:xfrm>
          <a:prstGeom prst="rect">
            <a:avLst/>
          </a:prstGeom>
          <a:noFill/>
          <a:ln w="9525" algn="ctr">
            <a:noFill/>
            <a:miter lim="800000"/>
            <a:headEnd/>
            <a:tailEnd/>
          </a:ln>
        </p:spPr>
        <p:txBody>
          <a:bodyPr>
            <a:spAutoFit/>
          </a:bodyPr>
          <a:lstStyle/>
          <a:p>
            <a:pPr marL="358775" lvl="1" indent="-358775" algn="just"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结论部分可以论述有关研究成果、研究发现、创新点，以及问题、经验和建议等内容，可以评价研究成果及发现的作用、影响，展望应用前景等。</a:t>
            </a:r>
            <a:endParaRPr lang="en-US" altLang="zh-CN" sz="2000" b="1" dirty="0">
              <a:latin typeface="微软雅黑" pitchFamily="34" charset="-122"/>
              <a:ea typeface="微软雅黑" pitchFamily="34" charset="-122"/>
              <a:cs typeface="+mn-ea"/>
            </a:endParaRPr>
          </a:p>
          <a:p>
            <a:pPr marL="358775" lvl="1" indent="-358775" algn="just"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以“结论”或者“结论与建议”作为章标题。</a:t>
            </a:r>
          </a:p>
          <a:p>
            <a:pPr marL="358775" lvl="1" indent="-358775" algn="just"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如果不能得出结论，应进行必要的讨论。还可以对下一步的工作设想、未来的研究活动、存在的问题及解决办法等提出一系列的行动建议。</a:t>
            </a:r>
            <a:endParaRPr lang="en-US" altLang="zh-CN" sz="2000" b="1" dirty="0">
              <a:latin typeface="微软雅黑" pitchFamily="34" charset="-122"/>
              <a:ea typeface="微软雅黑" pitchFamily="34" charset="-122"/>
              <a:cs typeface="+mn-ea"/>
            </a:endParaRP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53200" y="4767263"/>
            <a:ext cx="2133600" cy="274637"/>
          </a:xfrm>
        </p:spPr>
        <p:txBody>
          <a:bodyPr/>
          <a:lstStyle/>
          <a:p>
            <a:pPr>
              <a:defRPr/>
            </a:pPr>
            <a:fld id="{A8475B33-33C0-410B-8A21-063F52B07A07}" type="slidenum">
              <a:rPr lang="zh-CN" altLang="en-US" smtClean="0"/>
              <a:pPr>
                <a:defRPr/>
              </a:pPr>
              <a:t>53</a:t>
            </a:fld>
            <a:endParaRPr lang="zh-CN" altLang="en-US"/>
          </a:p>
        </p:txBody>
      </p:sp>
      <p:pic>
        <p:nvPicPr>
          <p:cNvPr id="3" name="Picture 2"/>
          <p:cNvPicPr>
            <a:picLocks noChangeAspect="1" noChangeArrowheads="1"/>
          </p:cNvPicPr>
          <p:nvPr/>
        </p:nvPicPr>
        <p:blipFill>
          <a:blip r:embed="rId3" cstate="print"/>
          <a:srcRect/>
          <a:stretch>
            <a:fillRect/>
          </a:stretch>
        </p:blipFill>
        <p:spPr bwMode="auto">
          <a:xfrm>
            <a:off x="0" y="0"/>
            <a:ext cx="9144000" cy="5143500"/>
          </a:xfrm>
          <a:prstGeom prst="rect">
            <a:avLst/>
          </a:prstGeom>
          <a:noFill/>
          <a:ln w="9525">
            <a:noFill/>
            <a:miter lim="800000"/>
            <a:headEnd/>
            <a:tailEnd/>
          </a:ln>
        </p:spPr>
      </p:pic>
      <p:sp>
        <p:nvSpPr>
          <p:cNvPr id="4" name="矩形 3"/>
          <p:cNvSpPr/>
          <p:nvPr/>
        </p:nvSpPr>
        <p:spPr>
          <a:xfrm>
            <a:off x="285750" y="1179513"/>
            <a:ext cx="7929563" cy="85725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solidFill>
                <a:srgbClr val="FFFFFF"/>
              </a:solidFill>
              <a:latin typeface="Gulim" pitchFamily="34" charset="-127"/>
              <a:ea typeface="Gulim" pitchFamily="34" charset="-127"/>
            </a:endParaRPr>
          </a:p>
        </p:txBody>
      </p:sp>
      <p:sp>
        <p:nvSpPr>
          <p:cNvPr id="5" name="矩形标注 4"/>
          <p:cNvSpPr/>
          <p:nvPr/>
        </p:nvSpPr>
        <p:spPr>
          <a:xfrm>
            <a:off x="7429500" y="642938"/>
            <a:ext cx="1214438" cy="268287"/>
          </a:xfrm>
          <a:prstGeom prst="wedgeRectCallout">
            <a:avLst>
              <a:gd name="adj1" fmla="val -72591"/>
              <a:gd name="adj2" fmla="val 146792"/>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a:solidFill>
                  <a:srgbClr val="C00000"/>
                </a:solidFill>
                <a:latin typeface="Gulim" pitchFamily="34" charset="-127"/>
                <a:ea typeface="Gulim" pitchFamily="34" charset="-127"/>
              </a:rPr>
              <a:t>研究结果</a:t>
            </a:r>
          </a:p>
        </p:txBody>
      </p:sp>
      <p:sp>
        <p:nvSpPr>
          <p:cNvPr id="6" name="矩形 5"/>
          <p:cNvSpPr/>
          <p:nvPr/>
        </p:nvSpPr>
        <p:spPr>
          <a:xfrm>
            <a:off x="285750" y="2089150"/>
            <a:ext cx="7929563" cy="80486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solidFill>
                <a:srgbClr val="FFFFFF"/>
              </a:solidFill>
              <a:latin typeface="Gulim" pitchFamily="34" charset="-127"/>
              <a:ea typeface="Gulim" pitchFamily="34" charset="-127"/>
            </a:endParaRPr>
          </a:p>
        </p:txBody>
      </p:sp>
      <p:sp>
        <p:nvSpPr>
          <p:cNvPr id="7" name="矩形标注 6"/>
          <p:cNvSpPr/>
          <p:nvPr/>
        </p:nvSpPr>
        <p:spPr>
          <a:xfrm>
            <a:off x="8501063" y="1554163"/>
            <a:ext cx="357187" cy="963612"/>
          </a:xfrm>
          <a:prstGeom prst="wedgeRectCallout">
            <a:avLst>
              <a:gd name="adj1" fmla="val -119421"/>
              <a:gd name="adj2" fmla="val 36539"/>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a:solidFill>
                  <a:srgbClr val="C00000"/>
                </a:solidFill>
                <a:latin typeface="Gulim" pitchFamily="34" charset="-127"/>
                <a:ea typeface="Gulim" pitchFamily="34" charset="-127"/>
              </a:rPr>
              <a:t>技术指标</a:t>
            </a:r>
          </a:p>
        </p:txBody>
      </p:sp>
      <p:sp>
        <p:nvSpPr>
          <p:cNvPr id="8" name="矩形 7"/>
          <p:cNvSpPr/>
          <p:nvPr/>
        </p:nvSpPr>
        <p:spPr>
          <a:xfrm>
            <a:off x="285750" y="2946400"/>
            <a:ext cx="7929563" cy="107156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solidFill>
                <a:srgbClr val="FFFFFF"/>
              </a:solidFill>
              <a:latin typeface="Gulim" pitchFamily="34" charset="-127"/>
              <a:ea typeface="Gulim" pitchFamily="34" charset="-127"/>
            </a:endParaRPr>
          </a:p>
        </p:txBody>
      </p:sp>
      <p:sp>
        <p:nvSpPr>
          <p:cNvPr id="9" name="矩形标注 8"/>
          <p:cNvSpPr/>
          <p:nvPr/>
        </p:nvSpPr>
        <p:spPr>
          <a:xfrm>
            <a:off x="8501063" y="2840038"/>
            <a:ext cx="357187" cy="963612"/>
          </a:xfrm>
          <a:prstGeom prst="wedgeRectCallout">
            <a:avLst>
              <a:gd name="adj1" fmla="val -131909"/>
              <a:gd name="adj2" fmla="val -19829"/>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a:solidFill>
                  <a:srgbClr val="C00000"/>
                </a:solidFill>
                <a:latin typeface="Gulim" pitchFamily="34" charset="-127"/>
                <a:ea typeface="Gulim" pitchFamily="34" charset="-127"/>
              </a:rPr>
              <a:t>应用前景</a:t>
            </a:r>
          </a:p>
        </p:txBody>
      </p:sp>
      <p:sp>
        <p:nvSpPr>
          <p:cNvPr id="10" name="矩形 9"/>
          <p:cNvSpPr/>
          <p:nvPr/>
        </p:nvSpPr>
        <p:spPr>
          <a:xfrm>
            <a:off x="285750" y="4071938"/>
            <a:ext cx="7929563" cy="85725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solidFill>
                <a:srgbClr val="FFFFFF"/>
              </a:solidFill>
              <a:latin typeface="Gulim" pitchFamily="34" charset="-127"/>
              <a:ea typeface="Gulim" pitchFamily="34" charset="-127"/>
            </a:endParaRPr>
          </a:p>
        </p:txBody>
      </p:sp>
      <p:sp>
        <p:nvSpPr>
          <p:cNvPr id="11" name="矩形标注 10"/>
          <p:cNvSpPr/>
          <p:nvPr/>
        </p:nvSpPr>
        <p:spPr>
          <a:xfrm>
            <a:off x="8572500" y="3911600"/>
            <a:ext cx="357188" cy="963613"/>
          </a:xfrm>
          <a:prstGeom prst="wedgeRectCallout">
            <a:avLst>
              <a:gd name="adj1" fmla="val -128787"/>
              <a:gd name="adj2" fmla="val -2485"/>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a:solidFill>
                  <a:srgbClr val="C00000"/>
                </a:solidFill>
                <a:latin typeface="Gulim" pitchFamily="34" charset="-127"/>
                <a:ea typeface="Gulim" pitchFamily="34" charset="-127"/>
              </a:rPr>
              <a:t>问题建议</a:t>
            </a:r>
          </a:p>
        </p:txBody>
      </p:sp>
      <p:sp>
        <p:nvSpPr>
          <p:cNvPr id="12" name="灯片编号占位符 11"/>
          <p:cNvSpPr txBox="1">
            <a:spLocks/>
          </p:cNvSpPr>
          <p:nvPr/>
        </p:nvSpPr>
        <p:spPr>
          <a:xfrm>
            <a:off x="6553200" y="4684713"/>
            <a:ext cx="2133600" cy="357187"/>
          </a:xfrm>
          <a:prstGeom prst="rect">
            <a:avLst/>
          </a:prstGeom>
          <a:noFill/>
        </p:spPr>
        <p:txBody>
          <a:bodyPr anchor="ctr"/>
          <a:lstStyle/>
          <a:p>
            <a:pPr algn="r" fontAlgn="auto">
              <a:spcBef>
                <a:spcPts val="0"/>
              </a:spcBef>
              <a:spcAft>
                <a:spcPts val="0"/>
              </a:spcAft>
              <a:defRPr/>
            </a:pPr>
            <a:fld id="{CC2FE11D-FF38-4D8C-9CC2-2A719A42DAFC}" type="slidenum">
              <a:rPr lang="en-US" altLang="zh-CN" sz="1200">
                <a:solidFill>
                  <a:schemeClr val="tx1">
                    <a:lumMod val="65000"/>
                    <a:lumOff val="35000"/>
                  </a:schemeClr>
                </a:solidFill>
                <a:latin typeface="+mn-lt"/>
                <a:ea typeface="+mn-ea"/>
              </a:rPr>
              <a:pPr algn="r" fontAlgn="auto">
                <a:spcBef>
                  <a:spcPts val="0"/>
                </a:spcBef>
                <a:spcAft>
                  <a:spcPts val="0"/>
                </a:spcAft>
                <a:defRPr/>
              </a:pPr>
              <a:t>53</a:t>
            </a:fld>
            <a:endParaRPr lang="en-US" altLang="zh-CN" sz="1200">
              <a:solidFill>
                <a:schemeClr val="tx1">
                  <a:lumMod val="65000"/>
                  <a:lumOff val="35000"/>
                </a:schemeClr>
              </a:solidFill>
              <a:latin typeface="+mn-lt"/>
              <a:ea typeface="+mn-ea"/>
            </a:endParaRPr>
          </a:p>
        </p:txBody>
      </p:sp>
      <p:sp>
        <p:nvSpPr>
          <p:cNvPr id="13" name="TextBox 10"/>
          <p:cNvSpPr txBox="1">
            <a:spLocks noChangeArrowheads="1"/>
          </p:cNvSpPr>
          <p:nvPr/>
        </p:nvSpPr>
        <p:spPr bwMode="auto">
          <a:xfrm>
            <a:off x="3714750" y="803275"/>
            <a:ext cx="2286000" cy="385763"/>
          </a:xfrm>
          <a:prstGeom prst="rect">
            <a:avLst/>
          </a:prstGeom>
          <a:noFill/>
          <a:ln w="19050">
            <a:solidFill>
              <a:srgbClr val="C00000"/>
            </a:solidFill>
            <a:miter lim="800000"/>
            <a:headEnd/>
            <a:tailEnd/>
          </a:ln>
        </p:spPr>
        <p:txBody>
          <a:bodyPr>
            <a:spAutoFit/>
          </a:bodyPr>
          <a:lstStyle/>
          <a:p>
            <a:r>
              <a:rPr lang="zh-CN" altLang="en-US" b="1">
                <a:solidFill>
                  <a:srgbClr val="C00000"/>
                </a:solidFill>
                <a:latin typeface="Gulim" pitchFamily="34" charset="-127"/>
                <a:ea typeface="Gulim" pitchFamily="34" charset="-127"/>
              </a:rPr>
              <a:t>规范的报告结论部分</a:t>
            </a:r>
          </a:p>
        </p:txBody>
      </p:sp>
      <p:pic>
        <p:nvPicPr>
          <p:cNvPr id="14" name="Picture 2"/>
          <p:cNvPicPr>
            <a:picLocks noChangeAspect="1" noChangeArrowheads="1"/>
          </p:cNvPicPr>
          <p:nvPr/>
        </p:nvPicPr>
        <p:blipFill>
          <a:blip r:embed="rId4" cstate="print"/>
          <a:srcRect/>
          <a:stretch>
            <a:fillRect/>
          </a:stretch>
        </p:blipFill>
        <p:spPr bwMode="auto">
          <a:xfrm>
            <a:off x="0" y="0"/>
            <a:ext cx="9144000" cy="5143500"/>
          </a:xfrm>
          <a:prstGeom prst="rect">
            <a:avLst/>
          </a:prstGeom>
          <a:noFill/>
          <a:ln w="9525">
            <a:noFill/>
            <a:miter lim="800000"/>
            <a:headEnd/>
            <a:tailEnd/>
          </a:ln>
        </p:spPr>
      </p:pic>
      <p:sp>
        <p:nvSpPr>
          <p:cNvPr id="15" name="矩形 14"/>
          <p:cNvSpPr/>
          <p:nvPr/>
        </p:nvSpPr>
        <p:spPr>
          <a:xfrm>
            <a:off x="428625" y="1285875"/>
            <a:ext cx="8358188" cy="208915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solidFill>
                <a:srgbClr val="FFFFFF"/>
              </a:solidFill>
              <a:latin typeface="Gulim" pitchFamily="34" charset="-127"/>
              <a:ea typeface="Gulim" pitchFamily="34" charset="-127"/>
            </a:endParaRPr>
          </a:p>
        </p:txBody>
      </p:sp>
      <p:sp>
        <p:nvSpPr>
          <p:cNvPr id="16" name="矩形标注 15"/>
          <p:cNvSpPr/>
          <p:nvPr/>
        </p:nvSpPr>
        <p:spPr>
          <a:xfrm>
            <a:off x="6643688" y="803275"/>
            <a:ext cx="1214437" cy="268288"/>
          </a:xfrm>
          <a:prstGeom prst="wedgeRectCallout">
            <a:avLst>
              <a:gd name="adj1" fmla="val -101974"/>
              <a:gd name="adj2" fmla="val 115573"/>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C00000"/>
                </a:solidFill>
                <a:latin typeface="微软雅黑" pitchFamily="34" charset="-122"/>
                <a:ea typeface="微软雅黑" pitchFamily="34" charset="-122"/>
              </a:rPr>
              <a:t>研究结果</a:t>
            </a:r>
          </a:p>
        </p:txBody>
      </p:sp>
      <p:sp>
        <p:nvSpPr>
          <p:cNvPr id="17" name="矩形 16"/>
          <p:cNvSpPr/>
          <p:nvPr/>
        </p:nvSpPr>
        <p:spPr>
          <a:xfrm>
            <a:off x="428625" y="3429000"/>
            <a:ext cx="8358188" cy="85725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solidFill>
                <a:srgbClr val="FFFFFF"/>
              </a:solidFill>
              <a:latin typeface="Gulim" pitchFamily="34" charset="-127"/>
              <a:ea typeface="Gulim" pitchFamily="34" charset="-127"/>
            </a:endParaRPr>
          </a:p>
        </p:txBody>
      </p:sp>
      <p:sp>
        <p:nvSpPr>
          <p:cNvPr id="18" name="矩形标注 17"/>
          <p:cNvSpPr/>
          <p:nvPr/>
        </p:nvSpPr>
        <p:spPr>
          <a:xfrm>
            <a:off x="6429375" y="3054350"/>
            <a:ext cx="1357313" cy="268288"/>
          </a:xfrm>
          <a:prstGeom prst="wedgeRectCallout">
            <a:avLst>
              <a:gd name="adj1" fmla="val -101974"/>
              <a:gd name="adj2" fmla="val 115573"/>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C00000"/>
                </a:solidFill>
                <a:latin typeface="微软雅黑" pitchFamily="34" charset="-122"/>
                <a:ea typeface="微软雅黑" pitchFamily="34" charset="-122"/>
              </a:rPr>
              <a:t>技术指标</a:t>
            </a:r>
          </a:p>
        </p:txBody>
      </p:sp>
      <p:sp>
        <p:nvSpPr>
          <p:cNvPr id="19" name="矩形 18"/>
          <p:cNvSpPr/>
          <p:nvPr/>
        </p:nvSpPr>
        <p:spPr>
          <a:xfrm>
            <a:off x="428625" y="4340225"/>
            <a:ext cx="8358188" cy="64293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solidFill>
                <a:srgbClr val="FFFFFF"/>
              </a:solidFill>
              <a:latin typeface="Gulim" pitchFamily="34" charset="-127"/>
              <a:ea typeface="Gulim" pitchFamily="34" charset="-127"/>
            </a:endParaRPr>
          </a:p>
        </p:txBody>
      </p:sp>
      <p:sp>
        <p:nvSpPr>
          <p:cNvPr id="20" name="矩形标注 19"/>
          <p:cNvSpPr/>
          <p:nvPr/>
        </p:nvSpPr>
        <p:spPr>
          <a:xfrm>
            <a:off x="7358063" y="3963988"/>
            <a:ext cx="1357312" cy="268287"/>
          </a:xfrm>
          <a:prstGeom prst="wedgeRectCallout">
            <a:avLst>
              <a:gd name="adj1" fmla="val -101974"/>
              <a:gd name="adj2" fmla="val 115573"/>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rgbClr val="C00000"/>
                </a:solidFill>
                <a:latin typeface="Gulim" pitchFamily="34" charset="-127"/>
                <a:ea typeface="Gulim" pitchFamily="34" charset="-127"/>
              </a:rPr>
              <a:t>应用前景</a:t>
            </a:r>
          </a:p>
        </p:txBody>
      </p:sp>
      <p:sp>
        <p:nvSpPr>
          <p:cNvPr id="22" name="TextBox 10"/>
          <p:cNvSpPr txBox="1">
            <a:spLocks noChangeArrowheads="1"/>
          </p:cNvSpPr>
          <p:nvPr/>
        </p:nvSpPr>
        <p:spPr bwMode="auto">
          <a:xfrm>
            <a:off x="5973763" y="0"/>
            <a:ext cx="3170237" cy="476250"/>
          </a:xfrm>
          <a:prstGeom prst="rect">
            <a:avLst/>
          </a:prstGeom>
          <a:solidFill>
            <a:schemeClr val="accent2"/>
          </a:solidFill>
          <a:ln w="19050">
            <a:solidFill>
              <a:schemeClr val="accent2"/>
            </a:solidFill>
            <a:miter lim="800000"/>
            <a:headEnd/>
            <a:tailEnd/>
          </a:ln>
        </p:spPr>
        <p:txBody>
          <a:bodyPr>
            <a:spAutoFit/>
          </a:bodyPr>
          <a:lstStyle/>
          <a:p>
            <a:pPr>
              <a:buFont typeface="Arial" pitchFamily="34" charset="0"/>
              <a:buNone/>
            </a:pPr>
            <a:r>
              <a:rPr lang="zh-CN" altLang="en-US" sz="2400" noProof="1">
                <a:solidFill>
                  <a:schemeClr val="bg1"/>
                </a:solidFill>
                <a:latin typeface="微软雅黑" pitchFamily="34" charset="-122"/>
                <a:ea typeface="微软雅黑" pitchFamily="34" charset="-122"/>
              </a:rPr>
              <a:t>规范的报告结论部分</a:t>
            </a:r>
          </a:p>
        </p:txBody>
      </p:sp>
    </p:spTree>
    <p:extLst>
      <p:ext uri="{BB962C8B-B14F-4D97-AF65-F5344CB8AC3E}">
        <p14:creationId xmlns="" xmlns:p14="http://schemas.microsoft.com/office/powerpoint/2010/main" val="3204094977"/>
      </p:ext>
    </p:extLst>
  </p:cSld>
  <p:clrMapOvr>
    <a:masterClrMapping/>
  </p:clrMapOvr>
  <p:transition spd="slow">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1319213" y="965200"/>
            <a:ext cx="6505575" cy="3214688"/>
          </a:xfrm>
          <a:prstGeom prst="rect">
            <a:avLst/>
          </a:prstGeom>
          <a:noFill/>
          <a:ln w="9525">
            <a:noFill/>
            <a:miter lim="800000"/>
            <a:headEnd/>
            <a:tailEnd/>
          </a:ln>
        </p:spPr>
      </p:pic>
      <p:sp>
        <p:nvSpPr>
          <p:cNvPr id="4" name="矩形标注 3"/>
          <p:cNvSpPr/>
          <p:nvPr/>
        </p:nvSpPr>
        <p:spPr>
          <a:xfrm>
            <a:off x="4071938" y="3535363"/>
            <a:ext cx="1571625" cy="268287"/>
          </a:xfrm>
          <a:prstGeom prst="wedgeRectCallout">
            <a:avLst>
              <a:gd name="adj1" fmla="val -131909"/>
              <a:gd name="adj2" fmla="val -19829"/>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a:solidFill>
                  <a:srgbClr val="C00000"/>
                </a:solidFill>
                <a:latin typeface="Gulim" pitchFamily="34" charset="-127"/>
                <a:ea typeface="Gulim" pitchFamily="34" charset="-127"/>
              </a:rPr>
              <a:t>不宜放在正文</a:t>
            </a:r>
          </a:p>
        </p:txBody>
      </p:sp>
      <p:pic>
        <p:nvPicPr>
          <p:cNvPr id="5" name="Picture 2"/>
          <p:cNvPicPr>
            <a:picLocks noChangeAspect="1" noChangeArrowheads="1"/>
          </p:cNvPicPr>
          <p:nvPr/>
        </p:nvPicPr>
        <p:blipFill>
          <a:blip r:embed="rId4" cstate="print"/>
          <a:srcRect/>
          <a:stretch>
            <a:fillRect/>
          </a:stretch>
        </p:blipFill>
        <p:spPr bwMode="auto">
          <a:xfrm>
            <a:off x="1357313" y="750888"/>
            <a:ext cx="6286500" cy="4232275"/>
          </a:xfrm>
          <a:prstGeom prst="rect">
            <a:avLst/>
          </a:prstGeom>
          <a:noFill/>
          <a:ln w="9525">
            <a:noFill/>
            <a:miter lim="800000"/>
            <a:headEnd/>
            <a:tailEnd/>
          </a:ln>
        </p:spPr>
      </p:pic>
      <p:pic>
        <p:nvPicPr>
          <p:cNvPr id="6" name="Picture 31"/>
          <p:cNvPicPr>
            <a:picLocks noChangeAspect="1" noChangeArrowheads="1"/>
          </p:cNvPicPr>
          <p:nvPr/>
        </p:nvPicPr>
        <p:blipFill>
          <a:blip r:embed="rId5" cstate="print"/>
          <a:srcRect/>
          <a:stretch>
            <a:fillRect/>
          </a:stretch>
        </p:blipFill>
        <p:spPr bwMode="auto">
          <a:xfrm>
            <a:off x="1619250" y="588963"/>
            <a:ext cx="4805363" cy="4554537"/>
          </a:xfrm>
          <a:prstGeom prst="rect">
            <a:avLst/>
          </a:prstGeom>
          <a:noFill/>
          <a:ln w="9525">
            <a:noFill/>
            <a:miter lim="800000"/>
            <a:headEnd/>
            <a:tailEnd/>
          </a:ln>
        </p:spPr>
      </p:pic>
      <p:sp>
        <p:nvSpPr>
          <p:cNvPr id="7" name="矩形标注 6"/>
          <p:cNvSpPr/>
          <p:nvPr/>
        </p:nvSpPr>
        <p:spPr>
          <a:xfrm>
            <a:off x="3276600" y="4137025"/>
            <a:ext cx="1357313" cy="268288"/>
          </a:xfrm>
          <a:prstGeom prst="wedgeRectCallout">
            <a:avLst>
              <a:gd name="adj1" fmla="val -101974"/>
              <a:gd name="adj2" fmla="val 115573"/>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C00000"/>
                </a:solidFill>
                <a:latin typeface="微软雅黑" pitchFamily="34" charset="-122"/>
                <a:ea typeface="微软雅黑" pitchFamily="34" charset="-122"/>
              </a:rPr>
              <a:t>删除</a:t>
            </a:r>
          </a:p>
        </p:txBody>
      </p:sp>
      <p:sp>
        <p:nvSpPr>
          <p:cNvPr id="8" name="TextBox 10"/>
          <p:cNvSpPr txBox="1"/>
          <p:nvPr/>
        </p:nvSpPr>
        <p:spPr>
          <a:xfrm>
            <a:off x="6424930" y="130175"/>
            <a:ext cx="2643505" cy="457200"/>
          </a:xfrm>
          <a:prstGeom prst="rect">
            <a:avLst/>
          </a:prstGeom>
          <a:solidFill>
            <a:schemeClr val="accent2"/>
          </a:solidFill>
          <a:ln w="19050" cap="flat" cmpd="sng">
            <a:solidFill>
              <a:schemeClr val="accent2"/>
            </a:solidFill>
            <a:prstDash val="solid"/>
            <a:miter/>
            <a:headEnd type="none" w="med" len="med"/>
            <a:tailEnd type="none" w="med" len="med"/>
          </a:ln>
        </p:spPr>
        <p:txBody>
          <a:bodyPr>
            <a:spAutoFit/>
          </a:bodyPr>
          <a:lstStyle/>
          <a:p>
            <a:pPr>
              <a:buFont typeface="Arial" pitchFamily="34" charset="0"/>
              <a:buNone/>
              <a:defRPr/>
            </a:pPr>
            <a:r>
              <a:rPr lang="zh-CN" altLang="en-US" sz="2400" b="1" noProof="1">
                <a:solidFill>
                  <a:schemeClr val="bg1"/>
                </a:solidFill>
                <a:latin typeface="微软雅黑" pitchFamily="34" charset="-122"/>
                <a:ea typeface="微软雅黑" pitchFamily="34" charset="-122"/>
                <a:cs typeface="+mn-ea"/>
              </a:rPr>
              <a:t>报告结论常见错误</a:t>
            </a:r>
            <a:endParaRPr lang="zh-CN" altLang="en-US" sz="2000" b="1" noProof="1">
              <a:ln w="10160">
                <a:solidFill>
                  <a:schemeClr val="accent5"/>
                </a:solidFill>
                <a:prstDash val="solid"/>
              </a:ln>
              <a:solidFill>
                <a:schemeClr val="bg1"/>
              </a:solidFill>
              <a:effectLst>
                <a:outerShdw blurRad="38100" dist="22860" dir="5400000" algn="tl" rotWithShape="0">
                  <a:srgbClr val="000000">
                    <a:alpha val="30000"/>
                  </a:srgbClr>
                </a:outerShdw>
              </a:effectLst>
              <a:latin typeface="微软雅黑" pitchFamily="34" charset="-122"/>
              <a:ea typeface="微软雅黑" pitchFamily="34" charset="-122"/>
            </a:endParaRPr>
          </a:p>
        </p:txBody>
      </p:sp>
    </p:spTree>
    <p:extLst>
      <p:ext uri="{BB962C8B-B14F-4D97-AF65-F5344CB8AC3E}">
        <p14:creationId xmlns="" xmlns:p14="http://schemas.microsoft.com/office/powerpoint/2010/main" val="32040949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
          <p:cNvSpPr txBox="1">
            <a:spLocks/>
          </p:cNvSpPr>
          <p:nvPr/>
        </p:nvSpPr>
        <p:spPr>
          <a:xfrm>
            <a:off x="6553200" y="4767263"/>
            <a:ext cx="2133600" cy="2746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灯片编号占位符 1"/>
          <p:cNvSpPr txBox="1">
            <a:spLocks/>
          </p:cNvSpPr>
          <p:nvPr/>
        </p:nvSpPr>
        <p:spPr>
          <a:xfrm>
            <a:off x="6553200" y="4929188"/>
            <a:ext cx="2133600" cy="274637"/>
          </a:xfrm>
          <a:prstGeom prst="rect">
            <a:avLst/>
          </a:prstGeom>
        </p:spPr>
        <p:txBody>
          <a:bodyPr anchor="ctr"/>
          <a:lstStyle/>
          <a:p>
            <a:pPr algn="r" fontAlgn="auto">
              <a:spcBef>
                <a:spcPts val="0"/>
              </a:spcBef>
              <a:spcAft>
                <a:spcPts val="0"/>
              </a:spcAft>
              <a:defRPr/>
            </a:pPr>
            <a:endParaRPr lang="zh-CN" altLang="en-US" sz="1200" dirty="0">
              <a:solidFill>
                <a:schemeClr val="tx1">
                  <a:lumMod val="65000"/>
                  <a:lumOff val="35000"/>
                </a:schemeClr>
              </a:solidFill>
              <a:latin typeface="+mn-lt"/>
              <a:ea typeface="+mn-ea"/>
            </a:endParaRPr>
          </a:p>
        </p:txBody>
      </p:sp>
      <p:sp>
        <p:nvSpPr>
          <p:cNvPr id="17" name="AutoShape 9"/>
          <p:cNvSpPr>
            <a:spLocks noChangeArrowheads="1"/>
          </p:cNvSpPr>
          <p:nvPr/>
        </p:nvSpPr>
        <p:spPr bwMode="white">
          <a:xfrm>
            <a:off x="3503613" y="1503363"/>
            <a:ext cx="368300" cy="204787"/>
          </a:xfrm>
          <a:prstGeom prst="rightArrow">
            <a:avLst>
              <a:gd name="adj1" fmla="val 50000"/>
              <a:gd name="adj2" fmla="val 60465"/>
            </a:avLst>
          </a:prstGeom>
          <a:solidFill>
            <a:schemeClr val="bg1"/>
          </a:solidFill>
          <a:ln w="9525" algn="ctr">
            <a:noFill/>
            <a:miter lim="800000"/>
            <a:headEnd/>
            <a:tailEnd/>
          </a:ln>
        </p:spPr>
        <p:txBody>
          <a:bodyPr wrap="none" anchor="ctr"/>
          <a:lstStyle/>
          <a:p>
            <a:endParaRPr lang="zh-CN" altLang="en-US"/>
          </a:p>
        </p:txBody>
      </p:sp>
      <p:sp>
        <p:nvSpPr>
          <p:cNvPr id="18" name="AutoShape 11"/>
          <p:cNvSpPr>
            <a:spLocks noChangeArrowheads="1"/>
          </p:cNvSpPr>
          <p:nvPr/>
        </p:nvSpPr>
        <p:spPr bwMode="white">
          <a:xfrm>
            <a:off x="5446713" y="1508125"/>
            <a:ext cx="368300" cy="204788"/>
          </a:xfrm>
          <a:prstGeom prst="rightArrow">
            <a:avLst>
              <a:gd name="adj1" fmla="val 50000"/>
              <a:gd name="adj2" fmla="val 60464"/>
            </a:avLst>
          </a:prstGeom>
          <a:solidFill>
            <a:schemeClr val="bg1"/>
          </a:solidFill>
          <a:ln w="9525" algn="ctr">
            <a:noFill/>
            <a:miter lim="800000"/>
            <a:headEnd/>
            <a:tailEnd/>
          </a:ln>
        </p:spPr>
        <p:txBody>
          <a:bodyPr wrap="none" anchor="ctr"/>
          <a:lstStyle/>
          <a:p>
            <a:endParaRPr lang="zh-CN" altLang="en-US"/>
          </a:p>
        </p:txBody>
      </p:sp>
      <p:sp>
        <p:nvSpPr>
          <p:cNvPr id="19" name="AutoShape 11"/>
          <p:cNvSpPr>
            <a:spLocks noChangeArrowheads="1"/>
          </p:cNvSpPr>
          <p:nvPr/>
        </p:nvSpPr>
        <p:spPr bwMode="white">
          <a:xfrm>
            <a:off x="7391400" y="1492250"/>
            <a:ext cx="368300" cy="204788"/>
          </a:xfrm>
          <a:prstGeom prst="rightArrow">
            <a:avLst>
              <a:gd name="adj1" fmla="val 50000"/>
              <a:gd name="adj2" fmla="val 60464"/>
            </a:avLst>
          </a:prstGeom>
          <a:solidFill>
            <a:schemeClr val="bg1"/>
          </a:solidFill>
          <a:ln w="9525" algn="ctr">
            <a:noFill/>
            <a:miter lim="800000"/>
            <a:headEnd/>
            <a:tailEnd/>
          </a:ln>
        </p:spPr>
        <p:txBody>
          <a:bodyPr wrap="none" anchor="ctr"/>
          <a:lstStyle/>
          <a:p>
            <a:endParaRPr lang="zh-CN" altLang="en-US"/>
          </a:p>
        </p:txBody>
      </p:sp>
      <p:sp>
        <p:nvSpPr>
          <p:cNvPr id="20" name="灯片编号占位符 21"/>
          <p:cNvSpPr txBox="1">
            <a:spLocks/>
          </p:cNvSpPr>
          <p:nvPr/>
        </p:nvSpPr>
        <p:spPr>
          <a:xfrm>
            <a:off x="6553200" y="4624490"/>
            <a:ext cx="2133600" cy="357187"/>
          </a:xfrm>
          <a:prstGeom prst="rect">
            <a:avLst/>
          </a:prstGeom>
          <a:noFill/>
        </p:spPr>
        <p:txBody>
          <a:bodyPr anchor="ctr"/>
          <a:lstStyle/>
          <a:p>
            <a:pPr algn="r" fontAlgn="auto">
              <a:spcBef>
                <a:spcPts val="0"/>
              </a:spcBef>
              <a:spcAft>
                <a:spcPts val="0"/>
              </a:spcAft>
              <a:defRPr/>
            </a:pPr>
            <a:endParaRPr lang="en-US" altLang="zh-CN" sz="1200" dirty="0">
              <a:solidFill>
                <a:schemeClr val="tx1">
                  <a:lumMod val="65000"/>
                  <a:lumOff val="35000"/>
                </a:schemeClr>
              </a:solidFill>
              <a:latin typeface="+mn-lt"/>
              <a:ea typeface="+mn-ea"/>
            </a:endParaRPr>
          </a:p>
        </p:txBody>
      </p:sp>
      <p:sp>
        <p:nvSpPr>
          <p:cNvPr id="21" name="Text Box 24">
            <a:hlinkClick r:id="rId3" action="ppaction://hlinksldjump"/>
          </p:cNvPr>
          <p:cNvSpPr txBox="1">
            <a:spLocks noChangeArrowheads="1"/>
          </p:cNvSpPr>
          <p:nvPr/>
        </p:nvSpPr>
        <p:spPr bwMode="gray">
          <a:xfrm>
            <a:off x="857250" y="1285875"/>
            <a:ext cx="7643813" cy="2214563"/>
          </a:xfrm>
          <a:prstGeom prst="rect">
            <a:avLst/>
          </a:prstGeom>
          <a:noFill/>
          <a:ln w="9525" algn="ctr">
            <a:noFill/>
            <a:miter lim="800000"/>
            <a:headEnd/>
            <a:tailEnd/>
          </a:ln>
        </p:spPr>
        <p:txBody>
          <a:bodyPr/>
          <a:lstStyle/>
          <a:p>
            <a:pPr marL="358775" lvl="1" indent="-358775" eaLnBrk="0" hangingPunct="0">
              <a:lnSpc>
                <a:spcPct val="150000"/>
              </a:lnSpc>
              <a:spcBef>
                <a:spcPts val="600"/>
              </a:spcBef>
              <a:buFontTx/>
              <a:buChar char="-"/>
              <a:defRPr/>
            </a:pPr>
            <a:r>
              <a:rPr lang="zh-CN" altLang="zh-CN" sz="2000" b="1" dirty="0">
                <a:latin typeface="微软雅黑" pitchFamily="34" charset="-122"/>
                <a:ea typeface="微软雅黑" pitchFamily="34" charset="-122"/>
                <a:cs typeface="+mn-ea"/>
              </a:rPr>
              <a:t>科技报告中所有引用的文献要列入参考文献中。参考文献引用的标注顺序和参考文献的顺序应一一对应。</a:t>
            </a:r>
            <a:endParaRPr lang="zh-CN" altLang="en-US" sz="2000" b="1" dirty="0">
              <a:latin typeface="微软雅黑" pitchFamily="34" charset="-122"/>
              <a:ea typeface="微软雅黑" pitchFamily="34" charset="-122"/>
              <a:cs typeface="+mn-ea"/>
            </a:endParaRPr>
          </a:p>
          <a:p>
            <a:pPr marL="358775" lvl="1" indent="-358775"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参考文献著录格式须统一，参考文献的著录项目和著录格式应符合（</a:t>
            </a:r>
            <a:r>
              <a:rPr lang="en-US" altLang="zh-CN" sz="2000" b="1" dirty="0">
                <a:latin typeface="微软雅黑" pitchFamily="34" charset="-122"/>
                <a:ea typeface="微软雅黑" pitchFamily="34" charset="-122"/>
                <a:cs typeface="+mn-ea"/>
              </a:rPr>
              <a:t>GB/T7714-2015</a:t>
            </a:r>
            <a:r>
              <a:rPr lang="zh-CN" altLang="en-US" sz="2000" b="1" dirty="0">
                <a:latin typeface="微软雅黑" pitchFamily="34" charset="-122"/>
                <a:ea typeface="微软雅黑" pitchFamily="34" charset="-122"/>
                <a:cs typeface="+mn-ea"/>
              </a:rPr>
              <a:t>）的规定。 </a:t>
            </a:r>
            <a:endParaRPr lang="en-US" altLang="zh-CN" sz="2000" b="1" dirty="0">
              <a:latin typeface="微软雅黑" pitchFamily="34" charset="-122"/>
              <a:ea typeface="微软雅黑" pitchFamily="34" charset="-122"/>
              <a:cs typeface="+mn-ea"/>
            </a:endParaRPr>
          </a:p>
        </p:txBody>
      </p:sp>
      <p:sp>
        <p:nvSpPr>
          <p:cNvPr id="23" name="TextBox 22"/>
          <p:cNvSpPr txBox="1"/>
          <p:nvPr/>
        </p:nvSpPr>
        <p:spPr>
          <a:xfrm>
            <a:off x="609600" y="304800"/>
            <a:ext cx="7955280"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cs typeface="+mn-ea"/>
              </a:rPr>
              <a:t>参考文献</a:t>
            </a:r>
            <a:endParaRPr lang="zh-CN" altLang="en-US" sz="2400" dirty="0"/>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
          <p:cNvSpPr>
            <a:spLocks noChangeArrowheads="1"/>
          </p:cNvSpPr>
          <p:nvPr/>
        </p:nvSpPr>
        <p:spPr bwMode="auto">
          <a:xfrm>
            <a:off x="395288" y="1058863"/>
            <a:ext cx="8105775" cy="3846512"/>
          </a:xfrm>
          <a:prstGeom prst="rect">
            <a:avLst/>
          </a:prstGeom>
          <a:noFill/>
          <a:ln w="9525">
            <a:noFill/>
            <a:miter lim="800000"/>
            <a:headEnd/>
            <a:tailEnd/>
          </a:ln>
        </p:spPr>
        <p:txBody>
          <a:bodyPr/>
          <a:lstStyle/>
          <a:p>
            <a:pPr marL="358775" lvl="1" indent="-358775" algn="just" eaLnBrk="0" hangingPunct="0">
              <a:lnSpc>
                <a:spcPct val="150000"/>
              </a:lnSpc>
              <a:spcBef>
                <a:spcPts val="600"/>
              </a:spcBef>
              <a:buFontTx/>
              <a:buChar char="-"/>
              <a:defRPr/>
            </a:pPr>
            <a:r>
              <a:rPr lang="zh-CN" altLang="en-US" sz="2000" b="1" u="sng" dirty="0">
                <a:solidFill>
                  <a:srgbClr val="C00000"/>
                </a:solidFill>
                <a:latin typeface="微软雅黑" pitchFamily="34" charset="-122"/>
                <a:ea typeface="微软雅黑" pitchFamily="34" charset="-122"/>
              </a:rPr>
              <a:t>引言不</a:t>
            </a:r>
            <a:r>
              <a:rPr lang="zh-CN" altLang="en-US" sz="2000" b="1" u="sng" dirty="0" smtClean="0">
                <a:solidFill>
                  <a:srgbClr val="C00000"/>
                </a:solidFill>
                <a:latin typeface="微软雅黑" pitchFamily="34" charset="-122"/>
                <a:ea typeface="微软雅黑" pitchFamily="34" charset="-122"/>
              </a:rPr>
              <a:t>编号，引言</a:t>
            </a:r>
            <a:r>
              <a:rPr lang="zh-CN" altLang="en-US" sz="2000" b="1" u="sng" dirty="0">
                <a:solidFill>
                  <a:srgbClr val="C00000"/>
                </a:solidFill>
                <a:latin typeface="微软雅黑" pitchFamily="34" charset="-122"/>
                <a:ea typeface="微软雅黑" pitchFamily="34" charset="-122"/>
              </a:rPr>
              <a:t>下面不设二级标题。</a:t>
            </a:r>
            <a:endParaRPr lang="en-US" altLang="zh-CN" sz="2000" b="1" u="sng" dirty="0">
              <a:solidFill>
                <a:srgbClr val="C00000"/>
              </a:solidFill>
              <a:latin typeface="微软雅黑" pitchFamily="34" charset="-122"/>
              <a:ea typeface="微软雅黑" pitchFamily="34" charset="-122"/>
            </a:endParaRPr>
          </a:p>
          <a:p>
            <a:pPr marL="358775" lvl="1" indent="-358775" algn="just" eaLnBrk="0" hangingPunct="0">
              <a:lnSpc>
                <a:spcPct val="150000"/>
              </a:lnSpc>
              <a:spcBef>
                <a:spcPts val="600"/>
              </a:spcBef>
              <a:buFontTx/>
              <a:buChar char="-"/>
              <a:defRPr/>
            </a:pPr>
            <a:r>
              <a:rPr lang="zh-CN" altLang="en-US" sz="2000" b="1" dirty="0">
                <a:latin typeface="微软雅黑" pitchFamily="34" charset="-122"/>
                <a:ea typeface="微软雅黑" pitchFamily="34" charset="-122"/>
              </a:rPr>
              <a:t>正文章节必须采用阿拉伯数字从“</a:t>
            </a:r>
            <a:r>
              <a:rPr lang="en-US" altLang="zh-CN" sz="2000" b="1" dirty="0">
                <a:latin typeface="微软雅黑" pitchFamily="34" charset="-122"/>
                <a:ea typeface="微软雅黑" pitchFamily="34" charset="-122"/>
              </a:rPr>
              <a:t>1”</a:t>
            </a:r>
            <a:r>
              <a:rPr lang="zh-CN" altLang="en-US" sz="2000" b="1" dirty="0">
                <a:latin typeface="微软雅黑" pitchFamily="34" charset="-122"/>
                <a:ea typeface="微软雅黑" pitchFamily="34" charset="-122"/>
              </a:rPr>
              <a:t>开始编号，一般不超过四级。</a:t>
            </a:r>
          </a:p>
          <a:p>
            <a:pPr marL="358775" lvl="1" indent="-358775" algn="just"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各级标题分别定义，所有章节编号和标题都是五号</a:t>
            </a:r>
            <a:r>
              <a:rPr lang="zh-CN" altLang="en-US" sz="2000" b="1" dirty="0" smtClean="0">
                <a:latin typeface="微软雅黑" pitchFamily="34" charset="-122"/>
                <a:ea typeface="微软雅黑" pitchFamily="34" charset="-122"/>
                <a:cs typeface="+mn-ea"/>
              </a:rPr>
              <a:t>黑体，</a:t>
            </a:r>
            <a:r>
              <a:rPr lang="zh-CN" altLang="en-US" sz="2000" b="1" dirty="0">
                <a:latin typeface="微软雅黑" pitchFamily="34" charset="-122"/>
                <a:ea typeface="微软雅黑" pitchFamily="34" charset="-122"/>
                <a:cs typeface="+mn-ea"/>
              </a:rPr>
              <a:t>编号后空一个字的间隙书写标题 。</a:t>
            </a:r>
            <a:endParaRPr lang="en-US" altLang="zh-CN" sz="2000" b="1" dirty="0">
              <a:latin typeface="微软雅黑" pitchFamily="34" charset="-122"/>
              <a:ea typeface="微软雅黑" pitchFamily="34" charset="-122"/>
              <a:cs typeface="+mn-ea"/>
            </a:endParaRPr>
          </a:p>
          <a:p>
            <a:pPr marL="358775" lvl="1" indent="-358775" algn="just" eaLnBrk="0" hangingPunct="0">
              <a:lnSpc>
                <a:spcPct val="150000"/>
              </a:lnSpc>
              <a:spcBef>
                <a:spcPts val="600"/>
              </a:spcBef>
              <a:buFontTx/>
              <a:buChar char="-"/>
              <a:defRPr/>
            </a:pPr>
            <a:r>
              <a:rPr lang="zh-CN" altLang="en-US" sz="2000" b="1" u="sng" dirty="0">
                <a:solidFill>
                  <a:srgbClr val="C00000"/>
                </a:solidFill>
                <a:latin typeface="微软雅黑" pitchFamily="34" charset="-122"/>
                <a:ea typeface="微软雅黑" pitchFamily="34" charset="-122"/>
              </a:rPr>
              <a:t>结论下面不设二级标题。</a:t>
            </a:r>
            <a:endParaRPr lang="zh-CN" altLang="en-US" sz="2000" b="1" u="sng" dirty="0">
              <a:solidFill>
                <a:srgbClr val="C00000"/>
              </a:solidFill>
              <a:latin typeface="微软雅黑" pitchFamily="34" charset="-122"/>
              <a:ea typeface="微软雅黑" pitchFamily="34" charset="-122"/>
              <a:cs typeface="+mn-ea"/>
            </a:endParaRPr>
          </a:p>
          <a:p>
            <a:pPr marL="358775" lvl="1" indent="-358775" algn="just"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正文内容两端对齐，五号宋体，首行缩进</a:t>
            </a:r>
            <a:r>
              <a:rPr lang="en-US" altLang="zh-CN" sz="2000" b="1" dirty="0">
                <a:latin typeface="微软雅黑" pitchFamily="34" charset="-122"/>
                <a:ea typeface="微软雅黑" pitchFamily="34" charset="-122"/>
                <a:cs typeface="+mn-ea"/>
              </a:rPr>
              <a:t>2</a:t>
            </a:r>
            <a:r>
              <a:rPr lang="zh-CN" altLang="en-US" sz="2000" b="1" dirty="0">
                <a:latin typeface="微软雅黑" pitchFamily="34" charset="-122"/>
                <a:ea typeface="微软雅黑" pitchFamily="34" charset="-122"/>
                <a:cs typeface="+mn-ea"/>
              </a:rPr>
              <a:t>字符，段前段后</a:t>
            </a:r>
            <a:r>
              <a:rPr lang="en-US" altLang="zh-CN" sz="2000" b="1" dirty="0">
                <a:latin typeface="微软雅黑" pitchFamily="34" charset="-122"/>
                <a:ea typeface="微软雅黑" pitchFamily="34" charset="-122"/>
                <a:cs typeface="+mn-ea"/>
              </a:rPr>
              <a:t>0</a:t>
            </a:r>
            <a:r>
              <a:rPr lang="zh-CN" altLang="en-US" sz="2000" b="1" dirty="0">
                <a:latin typeface="微软雅黑" pitchFamily="34" charset="-122"/>
                <a:ea typeface="微软雅黑" pitchFamily="34" charset="-122"/>
                <a:cs typeface="+mn-ea"/>
              </a:rPr>
              <a:t>行，</a:t>
            </a:r>
            <a:r>
              <a:rPr lang="en-US" altLang="zh-CN" sz="2000" b="1" dirty="0">
                <a:latin typeface="微软雅黑" pitchFamily="34" charset="-122"/>
                <a:ea typeface="微软雅黑" pitchFamily="34" charset="-122"/>
                <a:cs typeface="+mn-ea"/>
              </a:rPr>
              <a:t>1.5</a:t>
            </a:r>
            <a:r>
              <a:rPr lang="zh-CN" altLang="en-US" sz="2000" b="1" dirty="0">
                <a:latin typeface="微软雅黑" pitchFamily="34" charset="-122"/>
                <a:ea typeface="微软雅黑" pitchFamily="34" charset="-122"/>
                <a:cs typeface="+mn-ea"/>
              </a:rPr>
              <a:t>倍行距。文中数字和英文全部为</a:t>
            </a:r>
            <a:r>
              <a:rPr lang="en-US" altLang="zh-CN" sz="2000" b="1" dirty="0" err="1">
                <a:latin typeface="微软雅黑" pitchFamily="34" charset="-122"/>
                <a:ea typeface="微软雅黑" pitchFamily="34" charset="-122"/>
                <a:cs typeface="+mn-ea"/>
              </a:rPr>
              <a:t>TimesNewRoman</a:t>
            </a:r>
            <a:r>
              <a:rPr lang="zh-CN" altLang="en-US" sz="2000" b="1" dirty="0">
                <a:latin typeface="微软雅黑" pitchFamily="34" charset="-122"/>
                <a:ea typeface="微软雅黑" pitchFamily="34" charset="-122"/>
                <a:cs typeface="+mn-ea"/>
              </a:rPr>
              <a:t>字体。</a:t>
            </a:r>
          </a:p>
        </p:txBody>
      </p:sp>
      <p:sp>
        <p:nvSpPr>
          <p:cNvPr id="22" name="TextBox 21"/>
          <p:cNvSpPr txBox="1"/>
          <p:nvPr/>
        </p:nvSpPr>
        <p:spPr>
          <a:xfrm>
            <a:off x="648929" y="235974"/>
            <a:ext cx="7905136"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cs typeface="+mn-ea"/>
              </a:rPr>
              <a:t>正文格式</a:t>
            </a:r>
            <a:endParaRPr lang="zh-CN" altLang="en-US" sz="2400" dirty="0"/>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1"/>
          <p:cNvSpPr>
            <a:spLocks noChangeArrowheads="1"/>
          </p:cNvSpPr>
          <p:nvPr/>
        </p:nvSpPr>
        <p:spPr bwMode="auto">
          <a:xfrm>
            <a:off x="395288" y="1058863"/>
            <a:ext cx="8105775" cy="3846512"/>
          </a:xfrm>
          <a:prstGeom prst="rect">
            <a:avLst/>
          </a:prstGeom>
          <a:noFill/>
          <a:ln w="9525">
            <a:noFill/>
            <a:miter lim="800000"/>
            <a:headEnd/>
            <a:tailEnd/>
          </a:ln>
        </p:spPr>
        <p:txBody>
          <a:bodyPr/>
          <a:lstStyle/>
          <a:p>
            <a:pPr marL="358775" lvl="1" indent="-358775" algn="just"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图表编号和标题</a:t>
            </a:r>
            <a:r>
              <a:rPr lang="zh-CN" altLang="en-US" sz="2000" b="1" dirty="0">
                <a:solidFill>
                  <a:srgbClr val="FF0000"/>
                </a:solidFill>
                <a:latin typeface="微软雅黑" pitchFamily="34" charset="-122"/>
                <a:ea typeface="微软雅黑" pitchFamily="34" charset="-122"/>
                <a:cs typeface="+mn-ea"/>
              </a:rPr>
              <a:t>五号黑体</a:t>
            </a:r>
            <a:r>
              <a:rPr lang="zh-CN" altLang="en-US" sz="2000" b="1" dirty="0">
                <a:latin typeface="微软雅黑" pitchFamily="34" charset="-122"/>
                <a:ea typeface="微软雅黑" pitchFamily="34" charset="-122"/>
                <a:cs typeface="+mn-ea"/>
              </a:rPr>
              <a:t>，表文</a:t>
            </a:r>
            <a:r>
              <a:rPr lang="zh-CN" altLang="en-US" sz="2000" b="1" dirty="0">
                <a:solidFill>
                  <a:srgbClr val="FF0000"/>
                </a:solidFill>
                <a:latin typeface="微软雅黑" pitchFamily="34" charset="-122"/>
                <a:ea typeface="微软雅黑" pitchFamily="34" charset="-122"/>
                <a:cs typeface="+mn-ea"/>
              </a:rPr>
              <a:t>小五号宋体</a:t>
            </a:r>
            <a:r>
              <a:rPr lang="zh-CN" altLang="en-US" sz="2000" b="1" dirty="0">
                <a:latin typeface="微软雅黑" pitchFamily="34" charset="-122"/>
                <a:ea typeface="微软雅黑" pitchFamily="34" charset="-122"/>
                <a:cs typeface="+mn-ea"/>
              </a:rPr>
              <a:t>，注释</a:t>
            </a:r>
            <a:r>
              <a:rPr lang="zh-CN" altLang="en-US" sz="2000" b="1" dirty="0">
                <a:solidFill>
                  <a:srgbClr val="FF0000"/>
                </a:solidFill>
                <a:latin typeface="微软雅黑" pitchFamily="34" charset="-122"/>
                <a:ea typeface="微软雅黑" pitchFamily="34" charset="-122"/>
                <a:cs typeface="+mn-ea"/>
              </a:rPr>
              <a:t>小五号宋体</a:t>
            </a:r>
            <a:r>
              <a:rPr lang="zh-CN" altLang="en-US" sz="2000" b="1" dirty="0">
                <a:latin typeface="微软雅黑" pitchFamily="34" charset="-122"/>
                <a:ea typeface="微软雅黑" pitchFamily="34" charset="-122"/>
                <a:cs typeface="+mn-ea"/>
              </a:rPr>
              <a:t>。</a:t>
            </a:r>
            <a:endParaRPr lang="en-US" altLang="zh-CN" sz="2000" b="1" dirty="0">
              <a:latin typeface="微软雅黑" pitchFamily="34" charset="-122"/>
              <a:ea typeface="微软雅黑" pitchFamily="34" charset="-122"/>
              <a:cs typeface="+mn-ea"/>
            </a:endParaRPr>
          </a:p>
          <a:p>
            <a:pPr marL="358775" lvl="1" indent="-358775" algn="just" eaLnBrk="0" hangingPunct="0">
              <a:lnSpc>
                <a:spcPct val="150000"/>
              </a:lnSpc>
              <a:spcBef>
                <a:spcPts val="600"/>
              </a:spcBef>
              <a:buFontTx/>
              <a:buChar char="-"/>
              <a:defRPr/>
            </a:pPr>
            <a:r>
              <a:rPr lang="zh-CN" altLang="en-US" sz="2000" b="1" dirty="0">
                <a:solidFill>
                  <a:srgbClr val="CC0000"/>
                </a:solidFill>
                <a:latin typeface="微软雅黑" pitchFamily="34" charset="-122"/>
                <a:ea typeface="微软雅黑" pitchFamily="34" charset="-122"/>
                <a:cs typeface="+mn-ea"/>
              </a:rPr>
              <a:t>图的编号和图题应置于图的下方</a:t>
            </a:r>
            <a:r>
              <a:rPr lang="zh-CN" altLang="en-US" sz="2000" b="1" dirty="0">
                <a:latin typeface="微软雅黑" pitchFamily="34" charset="-122"/>
                <a:ea typeface="微软雅黑" pitchFamily="34" charset="-122"/>
                <a:cs typeface="+mn-ea"/>
              </a:rPr>
              <a:t>。宜将图上的符号、标记、</a:t>
            </a:r>
            <a:r>
              <a:rPr lang="zh-CN" altLang="en-US" sz="2000" b="1" dirty="0" smtClean="0">
                <a:latin typeface="微软雅黑" pitchFamily="34" charset="-122"/>
                <a:ea typeface="微软雅黑" pitchFamily="34" charset="-122"/>
                <a:cs typeface="+mn-ea"/>
              </a:rPr>
              <a:t>代码以及</a:t>
            </a:r>
            <a:r>
              <a:rPr lang="zh-CN" altLang="en-US" sz="2000" b="1" dirty="0">
                <a:latin typeface="微软雅黑" pitchFamily="34" charset="-122"/>
                <a:ea typeface="微软雅黑" pitchFamily="34" charset="-122"/>
                <a:cs typeface="+mn-ea"/>
              </a:rPr>
              <a:t>实验条件等，用最简练的文字，作为图注附于图下。图注应置于图题之上。</a:t>
            </a:r>
          </a:p>
          <a:p>
            <a:pPr marL="358775" lvl="1" indent="-358775" algn="just" eaLnBrk="0" hangingPunct="0">
              <a:lnSpc>
                <a:spcPct val="150000"/>
              </a:lnSpc>
              <a:spcBef>
                <a:spcPts val="600"/>
              </a:spcBef>
              <a:buFontTx/>
              <a:buChar char="-"/>
              <a:defRPr/>
            </a:pPr>
            <a:r>
              <a:rPr lang="zh-CN" altLang="en-US" sz="2000" b="1" dirty="0">
                <a:solidFill>
                  <a:srgbClr val="CC0000"/>
                </a:solidFill>
                <a:latin typeface="微软雅黑" pitchFamily="34" charset="-122"/>
                <a:ea typeface="微软雅黑" pitchFamily="34" charset="-122"/>
                <a:cs typeface="+mn-ea"/>
              </a:rPr>
              <a:t>表的编号和表题应置于表的上方</a:t>
            </a:r>
            <a:r>
              <a:rPr lang="zh-CN" altLang="en-US" sz="2000" b="1" dirty="0">
                <a:latin typeface="微软雅黑" pitchFamily="34" charset="-122"/>
                <a:ea typeface="微软雅黑" pitchFamily="34" charset="-122"/>
                <a:cs typeface="+mn-ea"/>
              </a:rPr>
              <a:t>。宜将表中的符号、标记、代码，以及需要说明的事项，用最简练的文字，作为表注附于表下。如表转页接排，在随后的各页上应注明“续表</a:t>
            </a:r>
            <a:r>
              <a:rPr lang="en-US" altLang="zh-CN" sz="2000" b="1" dirty="0">
                <a:latin typeface="微软雅黑" pitchFamily="34" charset="-122"/>
                <a:ea typeface="微软雅黑" pitchFamily="34" charset="-122"/>
                <a:cs typeface="+mn-ea"/>
              </a:rPr>
              <a:t>X”</a:t>
            </a:r>
            <a:r>
              <a:rPr lang="zh-CN" altLang="en-US" sz="2000" b="1" dirty="0">
                <a:latin typeface="微软雅黑" pitchFamily="34" charset="-122"/>
                <a:ea typeface="微软雅黑" pitchFamily="34" charset="-122"/>
                <a:cs typeface="+mn-ea"/>
              </a:rPr>
              <a:t>并注明表题。续表均重复表头。</a:t>
            </a:r>
            <a:endParaRPr lang="en-US" altLang="zh-CN" sz="2000" b="1" dirty="0">
              <a:latin typeface="微软雅黑" pitchFamily="34" charset="-122"/>
              <a:ea typeface="微软雅黑" pitchFamily="34" charset="-122"/>
              <a:cs typeface="+mn-ea"/>
            </a:endParaRPr>
          </a:p>
        </p:txBody>
      </p:sp>
      <p:sp>
        <p:nvSpPr>
          <p:cNvPr id="23" name="TextBox 22"/>
          <p:cNvSpPr txBox="1"/>
          <p:nvPr/>
        </p:nvSpPr>
        <p:spPr>
          <a:xfrm>
            <a:off x="580103" y="314632"/>
            <a:ext cx="7973962"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cs typeface="+mn-ea"/>
              </a:rPr>
              <a:t>正文格式</a:t>
            </a:r>
            <a:endParaRPr lang="zh-CN" altLang="en-US" sz="2400" dirty="0"/>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
          <p:cNvSpPr>
            <a:spLocks noChangeArrowheads="1"/>
          </p:cNvSpPr>
          <p:nvPr/>
        </p:nvSpPr>
        <p:spPr bwMode="auto">
          <a:xfrm>
            <a:off x="405120" y="1029367"/>
            <a:ext cx="7916862" cy="3846512"/>
          </a:xfrm>
          <a:prstGeom prst="rect">
            <a:avLst/>
          </a:prstGeom>
          <a:noFill/>
          <a:ln w="9525">
            <a:noFill/>
            <a:miter lim="800000"/>
            <a:headEnd/>
            <a:tailEnd/>
          </a:ln>
        </p:spPr>
        <p:txBody>
          <a:bodyPr/>
          <a:lstStyle/>
          <a:p>
            <a:pPr marL="358775" lvl="1" indent="-358775" algn="just" eaLnBrk="0" hangingPunct="0">
              <a:lnSpc>
                <a:spcPts val="2500"/>
              </a:lnSpc>
              <a:spcBef>
                <a:spcPts val="600"/>
              </a:spcBef>
              <a:buFontTx/>
              <a:buChar char="-"/>
              <a:defRPr/>
            </a:pPr>
            <a:r>
              <a:rPr lang="zh-CN" altLang="en-US" sz="1600" b="1" dirty="0">
                <a:latin typeface="微软雅黑" pitchFamily="34" charset="-122"/>
                <a:ea typeface="微软雅黑" pitchFamily="34" charset="-122"/>
                <a:cs typeface="+mn-ea"/>
              </a:rPr>
              <a:t>公式不必全部编号，为便于相互参照时才进行编号，规则同图表编号规则。</a:t>
            </a:r>
            <a:r>
              <a:rPr lang="zh-CN" altLang="en-US" sz="1600" dirty="0">
                <a:latin typeface="微软雅黑" pitchFamily="34" charset="-122"/>
                <a:ea typeface="微软雅黑" pitchFamily="34" charset="-122"/>
                <a:cs typeface="+mn-ea"/>
              </a:rPr>
              <a:t>公式另起一行排在左右居中位置时，编号应置于圆括号内，标注于公式所在行（当有续行时，宜标注于最后一行）的最右边。公式编号前不写“式”字。公式与编号之间可用“</a:t>
            </a:r>
            <a:r>
              <a:rPr lang="en-US" altLang="zh-CN" sz="1600" dirty="0">
                <a:latin typeface="微软雅黑" pitchFamily="34" charset="-122"/>
                <a:ea typeface="微软雅黑" pitchFamily="34" charset="-122"/>
                <a:cs typeface="+mn-ea"/>
              </a:rPr>
              <a:t>…”</a:t>
            </a:r>
            <a:r>
              <a:rPr lang="zh-CN" altLang="en-US" sz="1600" dirty="0">
                <a:latin typeface="微软雅黑" pitchFamily="34" charset="-122"/>
                <a:ea typeface="微软雅黑" pitchFamily="34" charset="-122"/>
                <a:cs typeface="+mn-ea"/>
              </a:rPr>
              <a:t>链接。①较长的公式必须转行时，应在“</a:t>
            </a:r>
            <a:r>
              <a:rPr lang="en-US" altLang="zh-CN" sz="1600" dirty="0">
                <a:latin typeface="微软雅黑" pitchFamily="34" charset="-122"/>
                <a:ea typeface="微软雅黑" pitchFamily="34" charset="-122"/>
                <a:cs typeface="+mn-ea"/>
              </a:rPr>
              <a:t>=”</a:t>
            </a:r>
            <a:r>
              <a:rPr lang="zh-CN" altLang="en-US" sz="1600" dirty="0">
                <a:latin typeface="微软雅黑" pitchFamily="34" charset="-122"/>
                <a:ea typeface="微软雅黑" pitchFamily="34" charset="-122"/>
                <a:cs typeface="+mn-ea"/>
              </a:rPr>
              <a:t>或者“</a:t>
            </a:r>
            <a:r>
              <a:rPr lang="en-US" altLang="zh-CN" sz="1600" dirty="0">
                <a:latin typeface="微软雅黑" pitchFamily="34" charset="-122"/>
                <a:ea typeface="微软雅黑" pitchFamily="34" charset="-122"/>
                <a:cs typeface="+mn-ea"/>
              </a:rPr>
              <a:t>+”</a:t>
            </a:r>
            <a:r>
              <a:rPr lang="zh-CN" altLang="en-US" sz="1600" dirty="0">
                <a:latin typeface="微软雅黑" pitchFamily="34" charset="-122"/>
                <a:ea typeface="微软雅黑" pitchFamily="34" charset="-122"/>
                <a:cs typeface="+mn-ea"/>
              </a:rPr>
              <a:t>、“</a:t>
            </a:r>
            <a:r>
              <a:rPr lang="en-US" altLang="zh-CN" sz="1600" dirty="0">
                <a:latin typeface="微软雅黑" pitchFamily="34" charset="-122"/>
                <a:ea typeface="微软雅黑" pitchFamily="34" charset="-122"/>
                <a:cs typeface="+mn-ea"/>
              </a:rPr>
              <a:t>-”“×”“÷”</a:t>
            </a:r>
            <a:r>
              <a:rPr lang="zh-CN" altLang="en-US" sz="1600" dirty="0">
                <a:latin typeface="微软雅黑" pitchFamily="34" charset="-122"/>
                <a:ea typeface="微软雅黑" pitchFamily="34" charset="-122"/>
                <a:cs typeface="+mn-ea"/>
              </a:rPr>
              <a:t>等运算符之前或者“］”“｝”“</a:t>
            </a:r>
            <a:r>
              <a:rPr lang="en-US" altLang="zh-CN" sz="1600" dirty="0">
                <a:latin typeface="微软雅黑" pitchFamily="34" charset="-122"/>
                <a:ea typeface="微软雅黑" pitchFamily="34" charset="-122"/>
                <a:cs typeface="+mn-ea"/>
              </a:rPr>
              <a:t>〕”</a:t>
            </a:r>
            <a:r>
              <a:rPr lang="zh-CN" altLang="en-US" sz="1600" dirty="0">
                <a:latin typeface="微软雅黑" pitchFamily="34" charset="-122"/>
                <a:ea typeface="微软雅黑" pitchFamily="34" charset="-122"/>
                <a:cs typeface="+mn-ea"/>
              </a:rPr>
              <a:t>等括号之后回行。上下行尽可能在“</a:t>
            </a:r>
            <a:r>
              <a:rPr lang="en-US" altLang="zh-CN" sz="1600" dirty="0">
                <a:latin typeface="微软雅黑" pitchFamily="34" charset="-122"/>
                <a:ea typeface="微软雅黑" pitchFamily="34" charset="-122"/>
                <a:cs typeface="+mn-ea"/>
              </a:rPr>
              <a:t>=”</a:t>
            </a:r>
            <a:r>
              <a:rPr lang="zh-CN" altLang="en-US" sz="1600" dirty="0">
                <a:latin typeface="微软雅黑" pitchFamily="34" charset="-122"/>
                <a:ea typeface="微软雅黑" pitchFamily="34" charset="-122"/>
                <a:cs typeface="+mn-ea"/>
              </a:rPr>
              <a:t>处对齐。②化学式太长无法在一行内显示，在箭头后将其截断。换行后的第一个分子式与上一行最后一个分子式对齐。③正文中书写分数，应尽量将其高度降低为一行。例如：将分数线书写为“</a:t>
            </a:r>
            <a:r>
              <a:rPr lang="en-US" altLang="zh-CN" sz="1600" dirty="0">
                <a:latin typeface="微软雅黑" pitchFamily="34" charset="-122"/>
                <a:ea typeface="微软雅黑" pitchFamily="34" charset="-122"/>
                <a:cs typeface="+mn-ea"/>
              </a:rPr>
              <a:t>/”</a:t>
            </a:r>
            <a:r>
              <a:rPr lang="zh-CN" altLang="en-US" sz="1600" dirty="0">
                <a:latin typeface="微软雅黑" pitchFamily="34" charset="-122"/>
                <a:ea typeface="微软雅黑" pitchFamily="34" charset="-122"/>
                <a:cs typeface="+mn-ea"/>
              </a:rPr>
              <a:t>，或将根号改为负指数。公式中符号的意义和计量单位应注释在公式的下面。每条注释均应另行书写，移行时，与其开始书写文字时的位置对齐。</a:t>
            </a:r>
          </a:p>
          <a:p>
            <a:pPr marL="358775" lvl="1" indent="-358775" algn="just" eaLnBrk="0" hangingPunct="0">
              <a:lnSpc>
                <a:spcPts val="2500"/>
              </a:lnSpc>
              <a:spcBef>
                <a:spcPts val="600"/>
              </a:spcBef>
              <a:buFontTx/>
              <a:buChar char="-"/>
              <a:defRPr/>
            </a:pPr>
            <a:r>
              <a:rPr lang="zh-CN" altLang="en-US" sz="1600" b="1" dirty="0">
                <a:solidFill>
                  <a:srgbClr val="C00000"/>
                </a:solidFill>
                <a:latin typeface="微软雅黑" pitchFamily="34" charset="-122"/>
                <a:ea typeface="微软雅黑" pitchFamily="34" charset="-122"/>
                <a:cs typeface="+mn-ea"/>
              </a:rPr>
              <a:t>术语、符号、代号在全文中必须统一，并符合规范化的要求。</a:t>
            </a:r>
            <a:endParaRPr lang="en-US" altLang="zh-CN" sz="1600" b="1" dirty="0">
              <a:solidFill>
                <a:srgbClr val="C00000"/>
              </a:solidFill>
              <a:latin typeface="微软雅黑" pitchFamily="34" charset="-122"/>
              <a:ea typeface="微软雅黑" pitchFamily="34" charset="-122"/>
              <a:cs typeface="+mn-ea"/>
            </a:endParaRPr>
          </a:p>
        </p:txBody>
      </p:sp>
      <p:sp>
        <p:nvSpPr>
          <p:cNvPr id="22" name="TextBox 21"/>
          <p:cNvSpPr txBox="1"/>
          <p:nvPr/>
        </p:nvSpPr>
        <p:spPr>
          <a:xfrm>
            <a:off x="639097" y="294968"/>
            <a:ext cx="7924800"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cs typeface="+mn-ea"/>
              </a:rPr>
              <a:t>正文格式</a:t>
            </a:r>
            <a:endParaRPr lang="zh-CN" altLang="en-US" sz="2400" dirty="0"/>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
          <p:cNvSpPr txBox="1">
            <a:spLocks noGrp="1"/>
          </p:cNvSpPr>
          <p:nvPr/>
        </p:nvSpPr>
        <p:spPr>
          <a:xfrm>
            <a:off x="6553200" y="4767263"/>
            <a:ext cx="2133600" cy="274637"/>
          </a:xfrm>
          <a:prstGeom prst="rect">
            <a:avLst/>
          </a:prstGeom>
          <a:noFill/>
        </p:spPr>
        <p:txBody>
          <a:bodyPr anchor="ctr"/>
          <a:lstStyle/>
          <a:p>
            <a:pPr algn="r">
              <a:defRPr/>
            </a:pPr>
            <a:fld id="{89BA75A2-F154-4F0B-9A9B-8646B8AAD1EC}" type="slidenum">
              <a:rPr lang="zh-CN" altLang="en-US" sz="1200">
                <a:solidFill>
                  <a:schemeClr val="tx1">
                    <a:tint val="75000"/>
                  </a:schemeClr>
                </a:solidFill>
              </a:rPr>
              <a:pPr algn="r">
                <a:defRPr/>
              </a:pPr>
              <a:t>59</a:t>
            </a:fld>
            <a:endParaRPr lang="zh-CN" altLang="en-US" sz="1200">
              <a:solidFill>
                <a:schemeClr val="tx1">
                  <a:tint val="75000"/>
                </a:schemeClr>
              </a:solidFill>
            </a:endParaRPr>
          </a:p>
        </p:txBody>
      </p:sp>
      <p:sp>
        <p:nvSpPr>
          <p:cNvPr id="16" name="灯片编号占位符 1"/>
          <p:cNvSpPr txBox="1">
            <a:spLocks/>
          </p:cNvSpPr>
          <p:nvPr/>
        </p:nvSpPr>
        <p:spPr>
          <a:xfrm>
            <a:off x="6553200" y="4929188"/>
            <a:ext cx="2133600" cy="274637"/>
          </a:xfrm>
          <a:prstGeom prst="rect">
            <a:avLst/>
          </a:prstGeom>
        </p:spPr>
        <p:txBody>
          <a:bodyPr anchor="ctr"/>
          <a:lstStyle/>
          <a:p>
            <a:pPr algn="r" fontAlgn="auto">
              <a:spcBef>
                <a:spcPts val="0"/>
              </a:spcBef>
              <a:spcAft>
                <a:spcPts val="0"/>
              </a:spcAft>
              <a:defRPr/>
            </a:pPr>
            <a:fld id="{12553059-218C-496F-AFCE-D9D399FCD750}" type="slidenum">
              <a:rPr lang="zh-CN" altLang="en-US" sz="1200">
                <a:solidFill>
                  <a:schemeClr val="tx1">
                    <a:lumMod val="65000"/>
                    <a:lumOff val="35000"/>
                  </a:schemeClr>
                </a:solidFill>
                <a:latin typeface="+mn-lt"/>
                <a:ea typeface="+mn-ea"/>
              </a:rPr>
              <a:pPr algn="r" fontAlgn="auto">
                <a:spcBef>
                  <a:spcPts val="0"/>
                </a:spcBef>
                <a:spcAft>
                  <a:spcPts val="0"/>
                </a:spcAft>
                <a:defRPr/>
              </a:pPr>
              <a:t>59</a:t>
            </a:fld>
            <a:endParaRPr lang="zh-CN" altLang="en-US" sz="1200">
              <a:solidFill>
                <a:schemeClr val="tx1">
                  <a:lumMod val="65000"/>
                  <a:lumOff val="35000"/>
                </a:schemeClr>
              </a:solidFill>
              <a:latin typeface="+mn-lt"/>
              <a:ea typeface="+mn-ea"/>
            </a:endParaRPr>
          </a:p>
        </p:txBody>
      </p:sp>
      <p:sp>
        <p:nvSpPr>
          <p:cNvPr id="17" name="灯片编号占位符 1"/>
          <p:cNvSpPr txBox="1">
            <a:spLocks/>
          </p:cNvSpPr>
          <p:nvPr/>
        </p:nvSpPr>
        <p:spPr>
          <a:xfrm>
            <a:off x="6553200" y="4929188"/>
            <a:ext cx="2133600" cy="274637"/>
          </a:xfrm>
          <a:prstGeom prst="rect">
            <a:avLst/>
          </a:prstGeom>
        </p:spPr>
        <p:txBody>
          <a:bodyPr anchor="ctr"/>
          <a:lstStyle/>
          <a:p>
            <a:pPr algn="r" fontAlgn="auto">
              <a:spcBef>
                <a:spcPts val="0"/>
              </a:spcBef>
              <a:spcAft>
                <a:spcPts val="0"/>
              </a:spcAft>
              <a:defRPr/>
            </a:pPr>
            <a:fld id="{B91FBA10-88C5-4BA8-B24B-452DE75BAD81}" type="slidenum">
              <a:rPr lang="zh-CN" altLang="en-US" sz="1200">
                <a:solidFill>
                  <a:schemeClr val="tx1">
                    <a:lumMod val="65000"/>
                    <a:lumOff val="35000"/>
                  </a:schemeClr>
                </a:solidFill>
                <a:latin typeface="+mn-lt"/>
                <a:ea typeface="+mn-ea"/>
              </a:rPr>
              <a:pPr algn="r" fontAlgn="auto">
                <a:spcBef>
                  <a:spcPts val="0"/>
                </a:spcBef>
                <a:spcAft>
                  <a:spcPts val="0"/>
                </a:spcAft>
                <a:defRPr/>
              </a:pPr>
              <a:t>59</a:t>
            </a:fld>
            <a:endParaRPr lang="zh-CN" altLang="en-US" sz="1200">
              <a:solidFill>
                <a:schemeClr val="tx1">
                  <a:lumMod val="65000"/>
                  <a:lumOff val="35000"/>
                </a:schemeClr>
              </a:solidFill>
              <a:latin typeface="+mn-lt"/>
              <a:ea typeface="+mn-ea"/>
            </a:endParaRPr>
          </a:p>
        </p:txBody>
      </p:sp>
      <p:sp>
        <p:nvSpPr>
          <p:cNvPr id="18" name="灯片编号占位符 1"/>
          <p:cNvSpPr txBox="1">
            <a:spLocks/>
          </p:cNvSpPr>
          <p:nvPr/>
        </p:nvSpPr>
        <p:spPr>
          <a:xfrm>
            <a:off x="6553200" y="4929188"/>
            <a:ext cx="2133600" cy="274637"/>
          </a:xfrm>
          <a:prstGeom prst="rect">
            <a:avLst/>
          </a:prstGeom>
        </p:spPr>
        <p:txBody>
          <a:bodyPr anchor="ctr"/>
          <a:lstStyle/>
          <a:p>
            <a:pPr algn="r" fontAlgn="auto">
              <a:spcBef>
                <a:spcPts val="0"/>
              </a:spcBef>
              <a:spcAft>
                <a:spcPts val="0"/>
              </a:spcAft>
              <a:defRPr/>
            </a:pPr>
            <a:fld id="{A8751624-68E3-432B-85EF-B4141A04FA46}" type="slidenum">
              <a:rPr lang="zh-CN" altLang="en-US" sz="1200">
                <a:solidFill>
                  <a:schemeClr val="tx1">
                    <a:lumMod val="65000"/>
                    <a:lumOff val="35000"/>
                  </a:schemeClr>
                </a:solidFill>
                <a:latin typeface="+mn-lt"/>
                <a:ea typeface="+mn-ea"/>
              </a:rPr>
              <a:pPr algn="r" fontAlgn="auto">
                <a:spcBef>
                  <a:spcPts val="0"/>
                </a:spcBef>
                <a:spcAft>
                  <a:spcPts val="0"/>
                </a:spcAft>
                <a:defRPr/>
              </a:pPr>
              <a:t>59</a:t>
            </a:fld>
            <a:endParaRPr lang="zh-CN" altLang="en-US" sz="1200">
              <a:solidFill>
                <a:schemeClr val="tx1">
                  <a:lumMod val="65000"/>
                  <a:lumOff val="35000"/>
                </a:schemeClr>
              </a:solidFill>
              <a:latin typeface="+mn-lt"/>
              <a:ea typeface="+mn-ea"/>
            </a:endParaRPr>
          </a:p>
        </p:txBody>
      </p:sp>
      <p:sp>
        <p:nvSpPr>
          <p:cNvPr id="19" name="矩形 1"/>
          <p:cNvSpPr>
            <a:spLocks noChangeArrowheads="1"/>
          </p:cNvSpPr>
          <p:nvPr/>
        </p:nvSpPr>
        <p:spPr bwMode="auto">
          <a:xfrm>
            <a:off x="395288" y="1058863"/>
            <a:ext cx="4605337" cy="3846512"/>
          </a:xfrm>
          <a:prstGeom prst="rect">
            <a:avLst/>
          </a:prstGeom>
          <a:noFill/>
          <a:ln w="9525">
            <a:noFill/>
            <a:miter lim="800000"/>
            <a:headEnd/>
            <a:tailEnd/>
          </a:ln>
        </p:spPr>
        <p:txBody>
          <a:bodyPr/>
          <a:lstStyle/>
          <a:p>
            <a:pPr marL="358775" lvl="1" indent="-358775" algn="just"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“参考文献”用五号黑体，参考文献内容五号宋体。</a:t>
            </a:r>
          </a:p>
          <a:p>
            <a:pPr marL="358775" lvl="1" indent="-358775" algn="just"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参考文献置于报告正文部分后面，宜另起页，四字间不留空格。 </a:t>
            </a:r>
          </a:p>
        </p:txBody>
      </p:sp>
      <p:sp>
        <p:nvSpPr>
          <p:cNvPr id="20" name="灯片编号占位符 19"/>
          <p:cNvSpPr txBox="1">
            <a:spLocks/>
          </p:cNvSpPr>
          <p:nvPr/>
        </p:nvSpPr>
        <p:spPr>
          <a:xfrm>
            <a:off x="6553200" y="4684713"/>
            <a:ext cx="2133600" cy="357187"/>
          </a:xfrm>
          <a:prstGeom prst="rect">
            <a:avLst/>
          </a:prstGeom>
          <a:noFill/>
        </p:spPr>
        <p:txBody>
          <a:bodyPr anchor="ctr"/>
          <a:lstStyle/>
          <a:p>
            <a:pPr algn="r" fontAlgn="auto">
              <a:spcBef>
                <a:spcPts val="0"/>
              </a:spcBef>
              <a:spcAft>
                <a:spcPts val="0"/>
              </a:spcAft>
              <a:defRPr/>
            </a:pPr>
            <a:fld id="{06A36EBA-F63E-4DB5-90CA-5984361CC2E3}" type="slidenum">
              <a:rPr lang="en-US" altLang="zh-CN" sz="1200">
                <a:solidFill>
                  <a:schemeClr val="tx1">
                    <a:lumMod val="65000"/>
                    <a:lumOff val="35000"/>
                  </a:schemeClr>
                </a:solidFill>
                <a:latin typeface="+mn-lt"/>
                <a:ea typeface="+mn-ea"/>
              </a:rPr>
              <a:pPr algn="r" fontAlgn="auto">
                <a:spcBef>
                  <a:spcPts val="0"/>
                </a:spcBef>
                <a:spcAft>
                  <a:spcPts val="0"/>
                </a:spcAft>
                <a:defRPr/>
              </a:pPr>
              <a:t>59</a:t>
            </a:fld>
            <a:endParaRPr lang="en-US" altLang="zh-CN" sz="1200">
              <a:solidFill>
                <a:schemeClr val="tx1">
                  <a:lumMod val="65000"/>
                  <a:lumOff val="35000"/>
                </a:schemeClr>
              </a:solidFill>
              <a:latin typeface="+mn-lt"/>
              <a:ea typeface="+mn-ea"/>
            </a:endParaRPr>
          </a:p>
        </p:txBody>
      </p:sp>
      <p:pic>
        <p:nvPicPr>
          <p:cNvPr id="21" name="图片 8" descr="参考文献.png">
            <a:hlinkClick r:id="rId3" action="ppaction://hlinksldjump"/>
          </p:cNvPr>
          <p:cNvPicPr>
            <a:picLocks noChangeAspect="1"/>
          </p:cNvPicPr>
          <p:nvPr/>
        </p:nvPicPr>
        <p:blipFill>
          <a:blip r:embed="rId4" cstate="print"/>
          <a:srcRect/>
          <a:stretch>
            <a:fillRect/>
          </a:stretch>
        </p:blipFill>
        <p:spPr bwMode="auto">
          <a:xfrm>
            <a:off x="5000625" y="0"/>
            <a:ext cx="4143375" cy="5143500"/>
          </a:xfrm>
          <a:prstGeom prst="rect">
            <a:avLst/>
          </a:prstGeom>
          <a:noFill/>
          <a:ln w="9525">
            <a:noFill/>
            <a:miter lim="800000"/>
            <a:headEnd/>
            <a:tailEnd/>
          </a:ln>
        </p:spPr>
      </p:pic>
      <p:sp>
        <p:nvSpPr>
          <p:cNvPr id="23" name="TextBox 22"/>
          <p:cNvSpPr txBox="1"/>
          <p:nvPr/>
        </p:nvSpPr>
        <p:spPr>
          <a:xfrm>
            <a:off x="609600" y="344129"/>
            <a:ext cx="7777316"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cs typeface="+mn-ea"/>
              </a:rPr>
              <a:t>参考文献格式</a:t>
            </a:r>
            <a:endParaRPr lang="zh-CN" altLang="en-US" sz="2400" dirty="0"/>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28"/>
          <p:cNvGrpSpPr/>
          <p:nvPr/>
        </p:nvGrpSpPr>
        <p:grpSpPr>
          <a:xfrm>
            <a:off x="2140949" y="1248750"/>
            <a:ext cx="3094708" cy="1765186"/>
            <a:chOff x="2140949" y="1248750"/>
            <a:chExt cx="3094708" cy="1765186"/>
          </a:xfrm>
        </p:grpSpPr>
        <p:graphicFrame>
          <p:nvGraphicFramePr>
            <p:cNvPr id="6" name="图表 5"/>
            <p:cNvGraphicFramePr/>
            <p:nvPr>
              <p:extLst>
                <p:ext uri="{D42A27DB-BD31-4B8C-83A1-F6EECF244321}">
                  <p14:modId xmlns:p14="http://schemas.microsoft.com/office/powerpoint/2010/main" xmlns="" val="943704125"/>
                </p:ext>
              </p:extLst>
            </p:nvPr>
          </p:nvGraphicFramePr>
          <p:xfrm>
            <a:off x="2140949" y="1248750"/>
            <a:ext cx="3094708" cy="1765186"/>
          </p:xfrm>
          <a:graphic>
            <a:graphicData uri="http://schemas.openxmlformats.org/drawingml/2006/chart">
              <c:chart xmlns:c="http://schemas.openxmlformats.org/drawingml/2006/chart" xmlns:r="http://schemas.openxmlformats.org/officeDocument/2006/relationships" r:id="rId3"/>
            </a:graphicData>
          </a:graphic>
        </p:graphicFrame>
        <p:sp>
          <p:nvSpPr>
            <p:cNvPr id="10" name="文本框 28"/>
            <p:cNvSpPr txBox="1"/>
            <p:nvPr/>
          </p:nvSpPr>
          <p:spPr>
            <a:xfrm>
              <a:off x="3157201" y="1920949"/>
              <a:ext cx="943789" cy="461665"/>
            </a:xfrm>
            <a:prstGeom prst="rect">
              <a:avLst/>
            </a:prstGeom>
            <a:noFill/>
          </p:spPr>
          <p:txBody>
            <a:bodyPr wrap="square" rtlCol="0">
              <a:spAutoFit/>
            </a:bodyPr>
            <a:lstStyle/>
            <a:p>
              <a:pPr algn="ctr"/>
              <a:r>
                <a:rPr lang="en-US" altLang="zh-CN" sz="2400" dirty="0" smtClean="0">
                  <a:solidFill>
                    <a:schemeClr val="tx1">
                      <a:lumMod val="50000"/>
                      <a:lumOff val="50000"/>
                    </a:schemeClr>
                  </a:solidFill>
                  <a:latin typeface="Impact" panose="020B0806030902050204" pitchFamily="34" charset="0"/>
                </a:rPr>
                <a:t>34</a:t>
              </a:r>
              <a:r>
                <a:rPr lang="en-US" altLang="zh-CN" sz="1500" dirty="0" smtClean="0">
                  <a:solidFill>
                    <a:schemeClr val="tx1">
                      <a:lumMod val="50000"/>
                      <a:lumOff val="50000"/>
                    </a:schemeClr>
                  </a:solidFill>
                  <a:latin typeface="Impact" panose="020B0806030902050204" pitchFamily="34" charset="0"/>
                </a:rPr>
                <a:t>%</a:t>
              </a:r>
              <a:endParaRPr lang="zh-CN" altLang="en-US" sz="1500" dirty="0">
                <a:solidFill>
                  <a:schemeClr val="tx1">
                    <a:lumMod val="50000"/>
                    <a:lumOff val="50000"/>
                  </a:schemeClr>
                </a:solidFill>
                <a:latin typeface="Impact" panose="020B0806030902050204" pitchFamily="34" charset="0"/>
              </a:endParaRPr>
            </a:p>
          </p:txBody>
        </p:sp>
      </p:grpSp>
      <p:sp>
        <p:nvSpPr>
          <p:cNvPr id="36" name="TextBox 35"/>
          <p:cNvSpPr txBox="1"/>
          <p:nvPr/>
        </p:nvSpPr>
        <p:spPr>
          <a:xfrm>
            <a:off x="3056200" y="227424"/>
            <a:ext cx="2339102" cy="461665"/>
          </a:xfrm>
          <a:prstGeom prst="rect">
            <a:avLst/>
          </a:prstGeom>
          <a:noFill/>
        </p:spPr>
        <p:txBody>
          <a:bodyPr wrap="none" rtlCol="0">
            <a:spAutoFit/>
          </a:bodyPr>
          <a:lstStyle/>
          <a:p>
            <a:r>
              <a:rPr lang="zh-CN" altLang="en-US" sz="2400" dirty="0" smtClean="0">
                <a:latin typeface="微软雅黑" pitchFamily="34" charset="-122"/>
                <a:ea typeface="微软雅黑" pitchFamily="34" charset="-122"/>
              </a:rPr>
              <a:t>科技报告的类型</a:t>
            </a:r>
            <a:endParaRPr lang="en-US" altLang="zh-CN" sz="2400" dirty="0" smtClean="0">
              <a:latin typeface="微软雅黑" pitchFamily="34" charset="-122"/>
              <a:ea typeface="微软雅黑" pitchFamily="34" charset="-122"/>
            </a:endParaRPr>
          </a:p>
        </p:txBody>
      </p:sp>
      <p:grpSp>
        <p:nvGrpSpPr>
          <p:cNvPr id="4" name="组合 27"/>
          <p:cNvGrpSpPr/>
          <p:nvPr/>
        </p:nvGrpSpPr>
        <p:grpSpPr>
          <a:xfrm>
            <a:off x="297355" y="1265683"/>
            <a:ext cx="3094708" cy="1765186"/>
            <a:chOff x="373555" y="1248750"/>
            <a:chExt cx="3094708" cy="1765186"/>
          </a:xfrm>
        </p:grpSpPr>
        <p:graphicFrame>
          <p:nvGraphicFramePr>
            <p:cNvPr id="5" name="图表 4"/>
            <p:cNvGraphicFramePr/>
            <p:nvPr>
              <p:extLst>
                <p:ext uri="{D42A27DB-BD31-4B8C-83A1-F6EECF244321}">
                  <p14:modId xmlns:p14="http://schemas.microsoft.com/office/powerpoint/2010/main" xmlns="" val="765557760"/>
                </p:ext>
              </p:extLst>
            </p:nvPr>
          </p:nvGraphicFramePr>
          <p:xfrm>
            <a:off x="373555" y="1248750"/>
            <a:ext cx="3094708" cy="1765186"/>
          </p:xfrm>
          <a:graphic>
            <a:graphicData uri="http://schemas.openxmlformats.org/drawingml/2006/chart">
              <c:chart xmlns:c="http://schemas.openxmlformats.org/drawingml/2006/chart" xmlns:r="http://schemas.openxmlformats.org/officeDocument/2006/relationships" r:id="rId4"/>
            </a:graphicData>
          </a:graphic>
        </p:graphicFrame>
        <p:sp>
          <p:nvSpPr>
            <p:cNvPr id="9" name="文本框 27"/>
            <p:cNvSpPr txBox="1"/>
            <p:nvPr/>
          </p:nvSpPr>
          <p:spPr>
            <a:xfrm>
              <a:off x="1398644" y="1920949"/>
              <a:ext cx="943789" cy="461665"/>
            </a:xfrm>
            <a:prstGeom prst="rect">
              <a:avLst/>
            </a:prstGeom>
            <a:noFill/>
          </p:spPr>
          <p:txBody>
            <a:bodyPr wrap="square" rtlCol="0">
              <a:spAutoFit/>
            </a:bodyPr>
            <a:lstStyle/>
            <a:p>
              <a:pPr algn="ctr"/>
              <a:r>
                <a:rPr lang="en-US" altLang="en-US" sz="2400" dirty="0" smtClean="0">
                  <a:solidFill>
                    <a:schemeClr val="tx1">
                      <a:lumMod val="50000"/>
                      <a:lumOff val="50000"/>
                    </a:schemeClr>
                  </a:solidFill>
                  <a:latin typeface="Impact" panose="020B0806030902050204" pitchFamily="34" charset="0"/>
                </a:rPr>
                <a:t>50</a:t>
              </a:r>
              <a:r>
                <a:rPr lang="en-US" altLang="en-US" sz="1500" dirty="0" smtClean="0">
                  <a:solidFill>
                    <a:schemeClr val="tx1">
                      <a:lumMod val="50000"/>
                      <a:lumOff val="50000"/>
                    </a:schemeClr>
                  </a:solidFill>
                  <a:latin typeface="Impact" panose="020B0806030902050204" pitchFamily="34" charset="0"/>
                </a:rPr>
                <a:t>%</a:t>
              </a:r>
              <a:endParaRPr lang="zh-CN" altLang="en-US" sz="1500" dirty="0">
                <a:solidFill>
                  <a:schemeClr val="tx1">
                    <a:lumMod val="50000"/>
                    <a:lumOff val="50000"/>
                  </a:schemeClr>
                </a:solidFill>
                <a:latin typeface="Impact" panose="020B0806030902050204" pitchFamily="34" charset="0"/>
              </a:endParaRPr>
            </a:p>
          </p:txBody>
        </p:sp>
      </p:grpSp>
      <p:graphicFrame>
        <p:nvGraphicFramePr>
          <p:cNvPr id="7" name="图表 6"/>
          <p:cNvGraphicFramePr/>
          <p:nvPr>
            <p:extLst>
              <p:ext uri="{D42A27DB-BD31-4B8C-83A1-F6EECF244321}">
                <p14:modId xmlns:p14="http://schemas.microsoft.com/office/powerpoint/2010/main" xmlns="" val="1099896728"/>
              </p:ext>
            </p:extLst>
          </p:nvPr>
        </p:nvGraphicFramePr>
        <p:xfrm>
          <a:off x="3908344" y="1248750"/>
          <a:ext cx="3094708" cy="1765186"/>
        </p:xfrm>
        <a:graphic>
          <a:graphicData uri="http://schemas.openxmlformats.org/drawingml/2006/chart">
            <c:chart xmlns:c="http://schemas.openxmlformats.org/drawingml/2006/chart" xmlns:r="http://schemas.openxmlformats.org/officeDocument/2006/relationships" r:id="rId5"/>
          </a:graphicData>
        </a:graphic>
      </p:graphicFrame>
      <p:sp>
        <p:nvSpPr>
          <p:cNvPr id="17" name="矩形 1"/>
          <p:cNvSpPr>
            <a:spLocks noChangeArrowheads="1"/>
          </p:cNvSpPr>
          <p:nvPr/>
        </p:nvSpPr>
        <p:spPr bwMode="auto">
          <a:xfrm>
            <a:off x="745067" y="4130915"/>
            <a:ext cx="7933266" cy="1012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pPr>
            <a:r>
              <a:rPr lang="zh-CN" altLang="en-US" b="1" dirty="0" smtClean="0">
                <a:latin typeface="+mn-ea"/>
                <a:ea typeface="+mn-ea"/>
                <a:cs typeface="+mn-ea"/>
              </a:rPr>
              <a:t>    </a:t>
            </a:r>
            <a:r>
              <a:rPr lang="zh-CN" altLang="en-US" b="1" dirty="0" smtClean="0">
                <a:latin typeface="微软雅黑" pitchFamily="34" charset="-122"/>
                <a:ea typeface="微软雅黑" pitchFamily="34" charset="-122"/>
                <a:cs typeface="+mn-ea"/>
              </a:rPr>
              <a:t>按密级不同，可将科技报告划分为公开科技报告、延期公开科技报告、解密科技报告、保密科技报告等。</a:t>
            </a:r>
            <a:endParaRPr lang="en-US" altLang="zh-CN" b="1" dirty="0" smtClean="0">
              <a:latin typeface="微软雅黑" pitchFamily="34" charset="-122"/>
              <a:ea typeface="微软雅黑" pitchFamily="34" charset="-122"/>
              <a:cs typeface="+mn-ea"/>
            </a:endParaRPr>
          </a:p>
          <a:p>
            <a:pPr>
              <a:lnSpc>
                <a:spcPct val="130000"/>
              </a:lnSpc>
              <a:spcBef>
                <a:spcPct val="0"/>
              </a:spcBef>
            </a:pP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18" name="TextBox 291"/>
          <p:cNvSpPr>
            <a:spLocks noChangeArrowheads="1"/>
          </p:cNvSpPr>
          <p:nvPr/>
        </p:nvSpPr>
        <p:spPr bwMode="auto">
          <a:xfrm>
            <a:off x="986198" y="2977924"/>
            <a:ext cx="15792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FF0000"/>
                </a:solidFill>
                <a:latin typeface="微软雅黑" pitchFamily="34" charset="-122"/>
                <a:ea typeface="微软雅黑" pitchFamily="34" charset="-122"/>
                <a:cs typeface="+mn-ea"/>
              </a:rPr>
              <a:t>专题技术报告</a:t>
            </a:r>
            <a:endParaRPr lang="zh-CN" altLang="en-US" dirty="0">
              <a:solidFill>
                <a:srgbClr val="0070C0"/>
              </a:solidFill>
              <a:latin typeface="微软雅黑" pitchFamily="34" charset="-122"/>
              <a:ea typeface="微软雅黑" pitchFamily="34" charset="-122"/>
            </a:endParaRPr>
          </a:p>
        </p:txBody>
      </p:sp>
      <p:sp>
        <p:nvSpPr>
          <p:cNvPr id="19" name="TextBox 292"/>
          <p:cNvSpPr>
            <a:spLocks noChangeArrowheads="1"/>
          </p:cNvSpPr>
          <p:nvPr/>
        </p:nvSpPr>
        <p:spPr bwMode="auto">
          <a:xfrm>
            <a:off x="2838072" y="2977924"/>
            <a:ext cx="15792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FF0000"/>
                </a:solidFill>
                <a:latin typeface="微软雅黑" pitchFamily="34" charset="-122"/>
                <a:ea typeface="微软雅黑" pitchFamily="34" charset="-122"/>
                <a:cs typeface="+mn-ea"/>
              </a:rPr>
              <a:t>最终技术报告</a:t>
            </a:r>
            <a:endParaRPr lang="zh-CN" altLang="en-US" dirty="0">
              <a:solidFill>
                <a:srgbClr val="0070C0"/>
              </a:solidFill>
              <a:latin typeface="微软雅黑" pitchFamily="34" charset="-122"/>
              <a:ea typeface="微软雅黑" pitchFamily="34" charset="-122"/>
            </a:endParaRPr>
          </a:p>
        </p:txBody>
      </p:sp>
      <p:sp>
        <p:nvSpPr>
          <p:cNvPr id="20" name="TextBox 293"/>
          <p:cNvSpPr>
            <a:spLocks noChangeArrowheads="1"/>
          </p:cNvSpPr>
          <p:nvPr/>
        </p:nvSpPr>
        <p:spPr bwMode="auto">
          <a:xfrm>
            <a:off x="4649872" y="2977924"/>
            <a:ext cx="15792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FF0000"/>
                </a:solidFill>
                <a:latin typeface="微软雅黑" pitchFamily="34" charset="-122"/>
                <a:ea typeface="微软雅黑" pitchFamily="34" charset="-122"/>
                <a:cs typeface="+mn-ea"/>
              </a:rPr>
              <a:t>技术进展报告</a:t>
            </a:r>
            <a:endParaRPr lang="zh-CN" altLang="en-US" dirty="0">
              <a:solidFill>
                <a:srgbClr val="0070C0"/>
              </a:solidFill>
              <a:latin typeface="微软雅黑" pitchFamily="34" charset="-122"/>
              <a:ea typeface="微软雅黑" pitchFamily="34" charset="-122"/>
            </a:endParaRPr>
          </a:p>
        </p:txBody>
      </p:sp>
      <p:sp>
        <p:nvSpPr>
          <p:cNvPr id="21" name="TextBox 294"/>
          <p:cNvSpPr>
            <a:spLocks noChangeArrowheads="1"/>
          </p:cNvSpPr>
          <p:nvPr/>
        </p:nvSpPr>
        <p:spPr bwMode="auto">
          <a:xfrm>
            <a:off x="6461672" y="2977924"/>
            <a:ext cx="15792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FF0000"/>
                </a:solidFill>
                <a:latin typeface="微软雅黑" pitchFamily="34" charset="-122"/>
                <a:ea typeface="微软雅黑" pitchFamily="34" charset="-122"/>
                <a:cs typeface="+mn-ea"/>
              </a:rPr>
              <a:t>组织管理报告</a:t>
            </a:r>
            <a:endParaRPr lang="zh-CN" altLang="en-US" dirty="0">
              <a:solidFill>
                <a:srgbClr val="0070C0"/>
              </a:solidFill>
              <a:latin typeface="微软雅黑" pitchFamily="34" charset="-122"/>
              <a:ea typeface="微软雅黑" pitchFamily="34" charset="-122"/>
            </a:endParaRPr>
          </a:p>
        </p:txBody>
      </p:sp>
      <p:graphicFrame>
        <p:nvGraphicFramePr>
          <p:cNvPr id="31" name="图表 30"/>
          <p:cNvGraphicFramePr/>
          <p:nvPr>
            <p:extLst>
              <p:ext uri="{D42A27DB-BD31-4B8C-83A1-F6EECF244321}">
                <p14:modId xmlns:p14="http://schemas.microsoft.com/office/powerpoint/2010/main" xmlns="" val="1099896728"/>
              </p:ext>
            </p:extLst>
          </p:nvPr>
        </p:nvGraphicFramePr>
        <p:xfrm>
          <a:off x="5677877" y="1214883"/>
          <a:ext cx="3094708" cy="1765186"/>
        </p:xfrm>
        <a:graphic>
          <a:graphicData uri="http://schemas.openxmlformats.org/drawingml/2006/chart">
            <c:chart xmlns:c="http://schemas.openxmlformats.org/drawingml/2006/chart" xmlns:r="http://schemas.openxmlformats.org/officeDocument/2006/relationships" r:id="rId6"/>
          </a:graphicData>
        </a:graphic>
      </p:graphicFrame>
      <p:sp>
        <p:nvSpPr>
          <p:cNvPr id="33" name="TextBox 32"/>
          <p:cNvSpPr txBox="1"/>
          <p:nvPr/>
        </p:nvSpPr>
        <p:spPr>
          <a:xfrm>
            <a:off x="745067" y="3310468"/>
            <a:ext cx="8119533" cy="923330"/>
          </a:xfrm>
          <a:prstGeom prst="rect">
            <a:avLst/>
          </a:prstGeom>
          <a:noFill/>
        </p:spPr>
        <p:txBody>
          <a:bodyPr wrap="square" rtlCol="0">
            <a:spAutoFit/>
          </a:bodyPr>
          <a:lstStyle/>
          <a:p>
            <a:pPr>
              <a:lnSpc>
                <a:spcPct val="150000"/>
              </a:lnSpc>
            </a:pPr>
            <a:r>
              <a:rPr lang="zh-CN" altLang="en-US" b="1" dirty="0" smtClean="0">
                <a:latin typeface="微软雅黑" pitchFamily="34" charset="-122"/>
                <a:ea typeface="微软雅黑" pitchFamily="34" charset="-122"/>
                <a:cs typeface="+mn-ea"/>
              </a:rPr>
              <a:t>       项目（或课题）研究期限超过</a:t>
            </a:r>
            <a:r>
              <a:rPr lang="en-US" altLang="zh-CN" b="1" dirty="0" smtClean="0">
                <a:solidFill>
                  <a:srgbClr val="FF0000"/>
                </a:solidFill>
                <a:latin typeface="微软雅黑" pitchFamily="34" charset="-122"/>
                <a:ea typeface="微软雅黑" pitchFamily="34" charset="-122"/>
                <a:cs typeface="+mn-ea"/>
              </a:rPr>
              <a:t>2</a:t>
            </a:r>
            <a:r>
              <a:rPr lang="zh-CN" altLang="en-US" b="1" dirty="0" smtClean="0">
                <a:solidFill>
                  <a:srgbClr val="FF0000"/>
                </a:solidFill>
                <a:latin typeface="微软雅黑" pitchFamily="34" charset="-122"/>
                <a:ea typeface="微软雅黑" pitchFamily="34" charset="-122"/>
                <a:cs typeface="+mn-ea"/>
              </a:rPr>
              <a:t>年（含</a:t>
            </a:r>
            <a:r>
              <a:rPr lang="en-US" altLang="zh-CN" b="1" dirty="0" smtClean="0">
                <a:solidFill>
                  <a:srgbClr val="FF0000"/>
                </a:solidFill>
                <a:latin typeface="微软雅黑" pitchFamily="34" charset="-122"/>
                <a:ea typeface="微软雅黑" pitchFamily="34" charset="-122"/>
                <a:cs typeface="+mn-ea"/>
              </a:rPr>
              <a:t>2</a:t>
            </a:r>
            <a:r>
              <a:rPr lang="zh-CN" altLang="en-US" b="1" dirty="0" smtClean="0">
                <a:solidFill>
                  <a:srgbClr val="FF0000"/>
                </a:solidFill>
                <a:latin typeface="微软雅黑" pitchFamily="34" charset="-122"/>
                <a:ea typeface="微软雅黑" pitchFamily="34" charset="-122"/>
                <a:cs typeface="+mn-ea"/>
              </a:rPr>
              <a:t>年）</a:t>
            </a:r>
            <a:r>
              <a:rPr lang="zh-CN" altLang="en-US" b="1" dirty="0" smtClean="0">
                <a:latin typeface="微软雅黑" pitchFamily="34" charset="-122"/>
                <a:ea typeface="微软雅黑" pitchFamily="34" charset="-122"/>
                <a:cs typeface="+mn-ea"/>
              </a:rPr>
              <a:t>的，应根据</a:t>
            </a:r>
            <a:r>
              <a:rPr lang="zh-CN" altLang="en-US" b="1" dirty="0" smtClean="0">
                <a:latin typeface="微软雅黑" pitchFamily="34" charset="-122"/>
                <a:ea typeface="微软雅黑" pitchFamily="34" charset="-122"/>
                <a:cs typeface="+mn-ea"/>
                <a:hlinkClick r:id="rId7" action="ppaction://hlinkfile"/>
              </a:rPr>
              <a:t>中央财政科技计划</a:t>
            </a:r>
            <a:r>
              <a:rPr lang="zh-CN" altLang="en-US" b="1" dirty="0" smtClean="0">
                <a:latin typeface="微软雅黑" pitchFamily="34" charset="-122"/>
                <a:ea typeface="微软雅黑" pitchFamily="34" charset="-122"/>
                <a:cs typeface="+mn-ea"/>
              </a:rPr>
              <a:t>（专项、基金等）项目管理部门的要求，呈交</a:t>
            </a:r>
            <a:r>
              <a:rPr lang="zh-CN" altLang="en-US" b="1" dirty="0" smtClean="0">
                <a:solidFill>
                  <a:srgbClr val="FF0000"/>
                </a:solidFill>
                <a:latin typeface="微软雅黑" pitchFamily="34" charset="-122"/>
                <a:ea typeface="微软雅黑" pitchFamily="34" charset="-122"/>
                <a:cs typeface="+mn-ea"/>
              </a:rPr>
              <a:t>年度或中期技术进展报告</a:t>
            </a:r>
            <a:r>
              <a:rPr lang="zh-CN" altLang="en-US" b="1" dirty="0" smtClean="0">
                <a:latin typeface="微软雅黑" pitchFamily="34" charset="-122"/>
                <a:ea typeface="微软雅黑" pitchFamily="34" charset="-122"/>
                <a:cs typeface="+mn-ea"/>
              </a:rPr>
              <a:t>。</a:t>
            </a:r>
            <a:endParaRPr lang="zh-CN" altLang="en-US" b="1" dirty="0">
              <a:latin typeface="微软雅黑" pitchFamily="34" charset="-122"/>
              <a:ea typeface="微软雅黑" pitchFamily="34" charset="-122"/>
              <a:cs typeface="+mn-ea"/>
            </a:endParaRPr>
          </a:p>
        </p:txBody>
      </p:sp>
      <p:sp>
        <p:nvSpPr>
          <p:cNvPr id="34" name="TextBox 33"/>
          <p:cNvSpPr txBox="1"/>
          <p:nvPr/>
        </p:nvSpPr>
        <p:spPr>
          <a:xfrm>
            <a:off x="753533" y="795867"/>
            <a:ext cx="7865534" cy="646331"/>
          </a:xfrm>
          <a:prstGeom prst="rect">
            <a:avLst/>
          </a:prstGeom>
          <a:noFill/>
        </p:spPr>
        <p:txBody>
          <a:bodyPr wrap="square" rtlCol="0">
            <a:spAutoFit/>
          </a:bodyPr>
          <a:lstStyle/>
          <a:p>
            <a:r>
              <a:rPr lang="zh-CN" altLang="en-US" b="1" dirty="0" smtClean="0">
                <a:latin typeface="微软雅黑" pitchFamily="34" charset="-122"/>
                <a:ea typeface="微软雅黑" pitchFamily="34" charset="-122"/>
                <a:cs typeface="+mn-ea"/>
              </a:rPr>
              <a:t>       依据每个科研项目的专业特性和任务目标要求，不同的科研项目可产生和提交不同类型的科技报告。</a:t>
            </a:r>
            <a:endParaRPr lang="zh-CN" altLang="en-US" dirty="0">
              <a:latin typeface="微软雅黑" pitchFamily="34" charset="-122"/>
              <a:ea typeface="微软雅黑" pitchFamily="34" charset="-122"/>
            </a:endParaRPr>
          </a:p>
        </p:txBody>
      </p:sp>
    </p:spTree>
    <p:extLst>
      <p:ext uri="{BB962C8B-B14F-4D97-AF65-F5344CB8AC3E}">
        <p14:creationId xmlns:p14="http://schemas.microsoft.com/office/powerpoint/2010/main" xmlns="" val="25022479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
          <p:cNvSpPr>
            <a:spLocks noChangeArrowheads="1"/>
          </p:cNvSpPr>
          <p:nvPr/>
        </p:nvSpPr>
        <p:spPr bwMode="auto">
          <a:xfrm>
            <a:off x="427038" y="887413"/>
            <a:ext cx="7916862" cy="4041775"/>
          </a:xfrm>
          <a:prstGeom prst="rect">
            <a:avLst/>
          </a:prstGeom>
          <a:noFill/>
          <a:ln w="9525">
            <a:noFill/>
            <a:miter lim="800000"/>
            <a:headEnd/>
            <a:tailEnd/>
          </a:ln>
        </p:spPr>
        <p:txBody>
          <a:bodyPr/>
          <a:lstStyle/>
          <a:p>
            <a:pPr marL="358775" lvl="1" indent="-358775" algn="just" eaLnBrk="0" hangingPunct="0">
              <a:lnSpc>
                <a:spcPts val="2800"/>
              </a:lnSpc>
              <a:spcBef>
                <a:spcPts val="600"/>
              </a:spcBef>
              <a:buFontTx/>
              <a:buChar char="-"/>
              <a:defRPr/>
            </a:pPr>
            <a:r>
              <a:rPr lang="en-US" altLang="zh-CN" sz="1600" dirty="0">
                <a:solidFill>
                  <a:srgbClr val="000000"/>
                </a:solidFill>
                <a:latin typeface="微软雅黑" pitchFamily="34" charset="-122"/>
                <a:ea typeface="微软雅黑" pitchFamily="34" charset="-122"/>
              </a:rPr>
              <a:t> </a:t>
            </a:r>
            <a:r>
              <a:rPr lang="zh-CN" altLang="en-US" sz="1600" b="1" dirty="0">
                <a:latin typeface="微软雅黑" pitchFamily="34" charset="-122"/>
                <a:ea typeface="微软雅黑" pitchFamily="34" charset="-122"/>
                <a:cs typeface="+mn-ea"/>
              </a:rPr>
              <a:t>附录是正文的辅助材料和补充内容，由于篇幅过大等原因不便置于正文中；或对一般读者并非必要但对本专业同行具有参考价值的材料。</a:t>
            </a:r>
          </a:p>
          <a:p>
            <a:pPr marL="358775" lvl="1" indent="-358775" algn="just" eaLnBrk="0" hangingPunct="0">
              <a:lnSpc>
                <a:spcPts val="2800"/>
              </a:lnSpc>
              <a:spcBef>
                <a:spcPts val="600"/>
              </a:spcBef>
              <a:buFontTx/>
              <a:buChar char="-"/>
              <a:defRPr/>
            </a:pPr>
            <a:r>
              <a:rPr lang="zh-CN" altLang="en-US" sz="1600" b="1" dirty="0">
                <a:latin typeface="微软雅黑" pitchFamily="34" charset="-122"/>
                <a:ea typeface="微软雅黑" pitchFamily="34" charset="-122"/>
                <a:cs typeface="+mn-ea"/>
              </a:rPr>
              <a:t>附录必须有题名，附录标题置于附录编号之后，并各占一行，置于附录条文之上居中位置。</a:t>
            </a:r>
          </a:p>
          <a:p>
            <a:pPr marL="358775" lvl="1" indent="-358775" algn="just" eaLnBrk="0" hangingPunct="0">
              <a:lnSpc>
                <a:spcPts val="2800"/>
              </a:lnSpc>
              <a:spcBef>
                <a:spcPts val="600"/>
              </a:spcBef>
              <a:buFontTx/>
              <a:buChar char="-"/>
              <a:defRPr/>
            </a:pPr>
            <a:r>
              <a:rPr lang="zh-CN" altLang="en-US" sz="1600" b="1" dirty="0">
                <a:latin typeface="微软雅黑" pitchFamily="34" charset="-122"/>
                <a:ea typeface="微软雅黑" pitchFamily="34" charset="-122"/>
                <a:cs typeface="+mn-ea"/>
              </a:rPr>
              <a:t>多个附录宜用</a:t>
            </a:r>
            <a:r>
              <a:rPr lang="zh-CN" altLang="en-US" sz="1600" b="1" dirty="0">
                <a:solidFill>
                  <a:srgbClr val="C00000"/>
                </a:solidFill>
                <a:latin typeface="微软雅黑" pitchFamily="34" charset="-122"/>
                <a:ea typeface="微软雅黑" pitchFamily="34" charset="-122"/>
                <a:cs typeface="+mn-ea"/>
              </a:rPr>
              <a:t>大写英文字母</a:t>
            </a:r>
            <a:r>
              <a:rPr lang="zh-CN" altLang="en-US" sz="1600" b="1" dirty="0">
                <a:latin typeface="微软雅黑" pitchFamily="34" charset="-122"/>
                <a:ea typeface="微软雅黑" pitchFamily="34" charset="-122"/>
                <a:cs typeface="+mn-ea"/>
              </a:rPr>
              <a:t>依序连续编号，编号置于“附录”两字之后。如：附录 </a:t>
            </a:r>
            <a:r>
              <a:rPr lang="en-US" altLang="zh-CN" sz="1600" b="1" dirty="0">
                <a:latin typeface="微软雅黑" pitchFamily="34" charset="-122"/>
                <a:ea typeface="微软雅黑" pitchFamily="34" charset="-122"/>
                <a:cs typeface="+mn-ea"/>
              </a:rPr>
              <a:t>A</a:t>
            </a:r>
            <a:r>
              <a:rPr lang="zh-CN" altLang="en-US" sz="1600" b="1" dirty="0">
                <a:latin typeface="微软雅黑" pitchFamily="34" charset="-122"/>
                <a:ea typeface="微软雅黑" pitchFamily="34" charset="-122"/>
                <a:cs typeface="+mn-ea"/>
              </a:rPr>
              <a:t>、附录</a:t>
            </a:r>
            <a:r>
              <a:rPr lang="en-US" altLang="zh-CN" sz="1600" b="1" dirty="0">
                <a:latin typeface="微软雅黑" pitchFamily="34" charset="-122"/>
                <a:ea typeface="微软雅黑" pitchFamily="34" charset="-122"/>
                <a:cs typeface="+mn-ea"/>
              </a:rPr>
              <a:t>B</a:t>
            </a:r>
            <a:r>
              <a:rPr lang="zh-CN" altLang="en-US" sz="1600" b="1" dirty="0">
                <a:latin typeface="微软雅黑" pitchFamily="34" charset="-122"/>
                <a:ea typeface="微软雅黑" pitchFamily="34" charset="-122"/>
                <a:cs typeface="+mn-ea"/>
              </a:rPr>
              <a:t>等。只有</a:t>
            </a:r>
            <a:r>
              <a:rPr lang="zh-CN" altLang="en-US" sz="1600" b="1" dirty="0">
                <a:solidFill>
                  <a:srgbClr val="C00000"/>
                </a:solidFill>
                <a:latin typeface="微软雅黑" pitchFamily="34" charset="-122"/>
                <a:ea typeface="微软雅黑" pitchFamily="34" charset="-122"/>
                <a:cs typeface="+mn-ea"/>
              </a:rPr>
              <a:t>一个</a:t>
            </a:r>
            <a:r>
              <a:rPr lang="zh-CN" altLang="en-US" sz="1600" b="1" dirty="0">
                <a:latin typeface="微软雅黑" pitchFamily="34" charset="-122"/>
                <a:ea typeface="微软雅黑" pitchFamily="34" charset="-122"/>
                <a:cs typeface="+mn-ea"/>
              </a:rPr>
              <a:t>附录时，须写作附录</a:t>
            </a:r>
            <a:r>
              <a:rPr lang="en-US" altLang="zh-CN" sz="1600" b="1" dirty="0">
                <a:latin typeface="微软雅黑" pitchFamily="34" charset="-122"/>
                <a:ea typeface="微软雅黑" pitchFamily="34" charset="-122"/>
                <a:cs typeface="+mn-ea"/>
              </a:rPr>
              <a:t>A</a:t>
            </a:r>
            <a:r>
              <a:rPr lang="zh-CN" altLang="en-US" sz="1600" b="1" dirty="0">
                <a:latin typeface="微软雅黑" pitchFamily="34" charset="-122"/>
                <a:ea typeface="微软雅黑" pitchFamily="34" charset="-122"/>
                <a:cs typeface="+mn-ea"/>
              </a:rPr>
              <a:t>。</a:t>
            </a:r>
          </a:p>
          <a:p>
            <a:pPr marL="358775" lvl="1" indent="-358775" algn="just" eaLnBrk="0" hangingPunct="0">
              <a:lnSpc>
                <a:spcPts val="2800"/>
              </a:lnSpc>
              <a:spcBef>
                <a:spcPts val="600"/>
              </a:spcBef>
              <a:buFontTx/>
              <a:buChar char="-"/>
              <a:defRPr/>
            </a:pPr>
            <a:r>
              <a:rPr lang="zh-CN" altLang="en-US" sz="1600" b="1" dirty="0">
                <a:latin typeface="微软雅黑" pitchFamily="34" charset="-122"/>
                <a:ea typeface="微软雅黑" pitchFamily="34" charset="-122"/>
                <a:cs typeface="+mn-ea"/>
              </a:rPr>
              <a:t>附录中章节的编排格式与正文章节的编排格式相同，但必须在其</a:t>
            </a:r>
            <a:r>
              <a:rPr lang="zh-CN" altLang="en-US" sz="1600" b="1" dirty="0">
                <a:solidFill>
                  <a:srgbClr val="C00000"/>
                </a:solidFill>
                <a:latin typeface="微软雅黑" pitchFamily="34" charset="-122"/>
                <a:ea typeface="微软雅黑" pitchFamily="34" charset="-122"/>
                <a:cs typeface="+mn-ea"/>
              </a:rPr>
              <a:t>编号前冠以附录编号</a:t>
            </a:r>
            <a:r>
              <a:rPr lang="zh-CN" altLang="en-US" sz="1600" b="1" dirty="0">
                <a:latin typeface="微软雅黑" pitchFamily="34" charset="-122"/>
                <a:ea typeface="微软雅黑" pitchFamily="34" charset="-122"/>
                <a:cs typeface="+mn-ea"/>
              </a:rPr>
              <a:t>。如，附录</a:t>
            </a:r>
            <a:r>
              <a:rPr lang="en-US" altLang="zh-CN" sz="1600" b="1" dirty="0">
                <a:latin typeface="微软雅黑" pitchFamily="34" charset="-122"/>
                <a:ea typeface="微软雅黑" pitchFamily="34" charset="-122"/>
                <a:cs typeface="+mn-ea"/>
              </a:rPr>
              <a:t>A</a:t>
            </a:r>
            <a:r>
              <a:rPr lang="zh-CN" altLang="en-US" sz="1600" b="1" dirty="0">
                <a:latin typeface="微软雅黑" pitchFamily="34" charset="-122"/>
                <a:ea typeface="微软雅黑" pitchFamily="34" charset="-122"/>
                <a:cs typeface="+mn-ea"/>
              </a:rPr>
              <a:t>中章的编号用</a:t>
            </a:r>
            <a:r>
              <a:rPr lang="en-US" altLang="zh-CN" sz="1600" b="1" dirty="0">
                <a:latin typeface="微软雅黑" pitchFamily="34" charset="-122"/>
                <a:ea typeface="微软雅黑" pitchFamily="34" charset="-122"/>
                <a:cs typeface="+mn-ea"/>
              </a:rPr>
              <a:t>A1</a:t>
            </a:r>
            <a:r>
              <a:rPr lang="zh-CN" altLang="en-US" sz="1600" b="1" dirty="0">
                <a:latin typeface="微软雅黑" pitchFamily="34" charset="-122"/>
                <a:ea typeface="微软雅黑" pitchFamily="34" charset="-122"/>
                <a:cs typeface="+mn-ea"/>
              </a:rPr>
              <a:t>，</a:t>
            </a:r>
            <a:r>
              <a:rPr lang="en-US" altLang="zh-CN" sz="1600" b="1" dirty="0">
                <a:latin typeface="微软雅黑" pitchFamily="34" charset="-122"/>
                <a:ea typeface="微软雅黑" pitchFamily="34" charset="-122"/>
                <a:cs typeface="+mn-ea"/>
              </a:rPr>
              <a:t>A2</a:t>
            </a:r>
            <a:r>
              <a:rPr lang="zh-CN" altLang="en-US" sz="1600" b="1" dirty="0">
                <a:latin typeface="微软雅黑" pitchFamily="34" charset="-122"/>
                <a:ea typeface="微软雅黑" pitchFamily="34" charset="-122"/>
                <a:cs typeface="+mn-ea"/>
              </a:rPr>
              <a:t>，</a:t>
            </a:r>
            <a:r>
              <a:rPr lang="en-US" altLang="zh-CN" sz="1600" b="1" dirty="0">
                <a:latin typeface="微软雅黑" pitchFamily="34" charset="-122"/>
                <a:ea typeface="微软雅黑" pitchFamily="34" charset="-122"/>
                <a:cs typeface="+mn-ea"/>
              </a:rPr>
              <a:t>A3……</a:t>
            </a:r>
            <a:r>
              <a:rPr lang="zh-CN" altLang="en-US" sz="1600" b="1" dirty="0">
                <a:latin typeface="微软雅黑" pitchFamily="34" charset="-122"/>
                <a:ea typeface="微软雅黑" pitchFamily="34" charset="-122"/>
                <a:cs typeface="+mn-ea"/>
              </a:rPr>
              <a:t>表示。</a:t>
            </a:r>
          </a:p>
          <a:p>
            <a:pPr marL="358775" lvl="1" indent="-358775" algn="just" eaLnBrk="0" hangingPunct="0">
              <a:lnSpc>
                <a:spcPts val="2800"/>
              </a:lnSpc>
              <a:spcBef>
                <a:spcPts val="600"/>
              </a:spcBef>
              <a:buFontTx/>
              <a:buChar char="-"/>
              <a:defRPr/>
            </a:pPr>
            <a:r>
              <a:rPr lang="zh-CN" altLang="en-US" sz="1600" b="1" dirty="0">
                <a:latin typeface="微软雅黑" pitchFamily="34" charset="-122"/>
                <a:ea typeface="微软雅黑" pitchFamily="34" charset="-122"/>
                <a:cs typeface="+mn-ea"/>
              </a:rPr>
              <a:t>附录中的图、表、公式、参考文献等的编号，应在</a:t>
            </a:r>
            <a:r>
              <a:rPr lang="zh-CN" altLang="en-US" sz="1600" b="1" dirty="0">
                <a:solidFill>
                  <a:srgbClr val="C00000"/>
                </a:solidFill>
                <a:latin typeface="微软雅黑" pitchFamily="34" charset="-122"/>
                <a:ea typeface="微软雅黑" pitchFamily="34" charset="-122"/>
                <a:cs typeface="+mn-ea"/>
              </a:rPr>
              <a:t>数字前冠以附录编号</a:t>
            </a:r>
            <a:r>
              <a:rPr lang="zh-CN" altLang="en-US" sz="1600" b="1" dirty="0">
                <a:latin typeface="微软雅黑" pitchFamily="34" charset="-122"/>
                <a:ea typeface="微软雅黑" pitchFamily="34" charset="-122"/>
                <a:cs typeface="+mn-ea"/>
              </a:rPr>
              <a:t>，</a:t>
            </a:r>
            <a:r>
              <a:rPr lang="zh-CN" altLang="en-US" sz="1600" b="1" dirty="0" smtClean="0">
                <a:latin typeface="微软雅黑" pitchFamily="34" charset="-122"/>
                <a:ea typeface="微软雅黑" pitchFamily="34" charset="-122"/>
                <a:cs typeface="+mn-ea"/>
              </a:rPr>
              <a:t>如图</a:t>
            </a:r>
            <a:r>
              <a:rPr lang="en-US" altLang="zh-CN" sz="1600" b="1" dirty="0" smtClean="0">
                <a:latin typeface="微软雅黑" pitchFamily="34" charset="-122"/>
                <a:ea typeface="微软雅黑" pitchFamily="34" charset="-122"/>
                <a:cs typeface="+mn-ea"/>
              </a:rPr>
              <a:t>A1</a:t>
            </a:r>
            <a:r>
              <a:rPr lang="zh-CN" altLang="en-US" sz="1600" b="1" dirty="0" smtClean="0">
                <a:latin typeface="微软雅黑" pitchFamily="34" charset="-122"/>
                <a:ea typeface="微软雅黑" pitchFamily="34" charset="-122"/>
                <a:cs typeface="+mn-ea"/>
              </a:rPr>
              <a:t>、表</a:t>
            </a:r>
            <a:r>
              <a:rPr lang="en-US" altLang="zh-CN" sz="1600" b="1" dirty="0" smtClean="0">
                <a:latin typeface="微软雅黑" pitchFamily="34" charset="-122"/>
                <a:ea typeface="微软雅黑" pitchFamily="34" charset="-122"/>
                <a:cs typeface="+mn-ea"/>
              </a:rPr>
              <a:t>B2</a:t>
            </a:r>
            <a:r>
              <a:rPr lang="zh-CN" altLang="en-US" sz="1600" b="1" dirty="0" smtClean="0">
                <a:latin typeface="微软雅黑" pitchFamily="34" charset="-122"/>
                <a:ea typeface="微软雅黑" pitchFamily="34" charset="-122"/>
                <a:cs typeface="+mn-ea"/>
              </a:rPr>
              <a:t>、式</a:t>
            </a:r>
            <a:r>
              <a:rPr lang="zh-CN" altLang="en-US" sz="1600" b="1" dirty="0">
                <a:latin typeface="微软雅黑" pitchFamily="34" charset="-122"/>
                <a:ea typeface="微软雅黑" pitchFamily="34" charset="-122"/>
                <a:cs typeface="+mn-ea"/>
              </a:rPr>
              <a:t>（</a:t>
            </a:r>
            <a:r>
              <a:rPr lang="en-US" altLang="zh-CN" sz="1600" b="1" dirty="0">
                <a:latin typeface="微软雅黑" pitchFamily="34" charset="-122"/>
                <a:ea typeface="微软雅黑" pitchFamily="34" charset="-122"/>
                <a:cs typeface="+mn-ea"/>
              </a:rPr>
              <a:t>B3</a:t>
            </a:r>
            <a:r>
              <a:rPr lang="zh-CN" altLang="en-US" sz="1600" b="1" dirty="0" smtClean="0">
                <a:latin typeface="微软雅黑" pitchFamily="34" charset="-122"/>
                <a:ea typeface="微软雅黑" pitchFamily="34" charset="-122"/>
                <a:cs typeface="+mn-ea"/>
              </a:rPr>
              <a:t>）、文献</a:t>
            </a:r>
            <a:r>
              <a:rPr lang="zh-CN" altLang="en-US" sz="1600" b="1" dirty="0">
                <a:latin typeface="微软雅黑" pitchFamily="34" charset="-122"/>
                <a:ea typeface="微软雅黑" pitchFamily="34" charset="-122"/>
                <a:cs typeface="+mn-ea"/>
              </a:rPr>
              <a:t>［</a:t>
            </a:r>
            <a:r>
              <a:rPr lang="en-US" altLang="zh-CN" sz="1600" b="1" dirty="0">
                <a:latin typeface="微软雅黑" pitchFamily="34" charset="-122"/>
                <a:ea typeface="微软雅黑" pitchFamily="34" charset="-122"/>
                <a:cs typeface="+mn-ea"/>
              </a:rPr>
              <a:t>A5</a:t>
            </a:r>
            <a:r>
              <a:rPr lang="zh-CN" altLang="en-US" sz="1600" b="1" dirty="0">
                <a:latin typeface="微软雅黑" pitchFamily="34" charset="-122"/>
                <a:ea typeface="微软雅黑" pitchFamily="34" charset="-122"/>
                <a:cs typeface="+mn-ea"/>
              </a:rPr>
              <a:t>］等。</a:t>
            </a:r>
            <a:endParaRPr lang="en-US" altLang="zh-CN" sz="1600" b="1" dirty="0">
              <a:latin typeface="微软雅黑" pitchFamily="34" charset="-122"/>
              <a:ea typeface="微软雅黑" pitchFamily="34" charset="-122"/>
              <a:cs typeface="+mn-ea"/>
            </a:endParaRPr>
          </a:p>
        </p:txBody>
      </p:sp>
      <p:sp>
        <p:nvSpPr>
          <p:cNvPr id="21" name="矩形 20"/>
          <p:cNvSpPr/>
          <p:nvPr/>
        </p:nvSpPr>
        <p:spPr>
          <a:xfrm>
            <a:off x="609600" y="302645"/>
            <a:ext cx="7895303" cy="461665"/>
          </a:xfrm>
          <a:prstGeom prst="rect">
            <a:avLst/>
          </a:prstGeom>
        </p:spPr>
        <p:txBody>
          <a:bodyPr wrap="square">
            <a:spAutoFit/>
          </a:bodyPr>
          <a:lstStyle/>
          <a:p>
            <a:pPr algn="ctr"/>
            <a:r>
              <a:rPr lang="zh-CN" altLang="en-US" sz="2400" dirty="0" smtClean="0">
                <a:latin typeface="微软雅黑" pitchFamily="34" charset="-122"/>
                <a:ea typeface="微软雅黑" pitchFamily="34" charset="-122"/>
                <a:cs typeface="+mn-ea"/>
              </a:rPr>
              <a:t> 附录</a:t>
            </a:r>
            <a:endParaRPr lang="zh-CN" altLang="en-US" sz="2400" dirty="0"/>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灯片编号占位符 1"/>
          <p:cNvSpPr txBox="1">
            <a:spLocks noGrp="1"/>
          </p:cNvSpPr>
          <p:nvPr/>
        </p:nvSpPr>
        <p:spPr>
          <a:xfrm>
            <a:off x="6553200" y="4767263"/>
            <a:ext cx="2133600" cy="274637"/>
          </a:xfrm>
          <a:prstGeom prst="rect">
            <a:avLst/>
          </a:prstGeom>
          <a:noFill/>
        </p:spPr>
        <p:txBody>
          <a:bodyPr anchor="ctr"/>
          <a:lstStyle/>
          <a:p>
            <a:pPr algn="r">
              <a:defRPr/>
            </a:pPr>
            <a:fld id="{94EAC22A-E290-41A9-B8E8-8828ACABAB84}" type="slidenum">
              <a:rPr lang="zh-CN" altLang="en-US" sz="1200">
                <a:solidFill>
                  <a:schemeClr val="tx1">
                    <a:tint val="75000"/>
                  </a:schemeClr>
                </a:solidFill>
              </a:rPr>
              <a:pPr algn="r">
                <a:defRPr/>
              </a:pPr>
              <a:t>61</a:t>
            </a:fld>
            <a:endParaRPr lang="zh-CN" altLang="en-US" sz="1200">
              <a:solidFill>
                <a:schemeClr val="tx1">
                  <a:tint val="75000"/>
                </a:schemeClr>
              </a:solidFill>
            </a:endParaRPr>
          </a:p>
        </p:txBody>
      </p:sp>
      <p:sp>
        <p:nvSpPr>
          <p:cNvPr id="17" name="灯片编号占位符 1"/>
          <p:cNvSpPr txBox="1">
            <a:spLocks/>
          </p:cNvSpPr>
          <p:nvPr/>
        </p:nvSpPr>
        <p:spPr>
          <a:xfrm>
            <a:off x="6553200" y="4929188"/>
            <a:ext cx="2133600" cy="274637"/>
          </a:xfrm>
          <a:prstGeom prst="rect">
            <a:avLst/>
          </a:prstGeom>
        </p:spPr>
        <p:txBody>
          <a:bodyPr anchor="ctr"/>
          <a:lstStyle/>
          <a:p>
            <a:pPr algn="r" fontAlgn="auto">
              <a:spcBef>
                <a:spcPts val="0"/>
              </a:spcBef>
              <a:spcAft>
                <a:spcPts val="0"/>
              </a:spcAft>
              <a:defRPr/>
            </a:pPr>
            <a:fld id="{1B20A876-BE8D-43D4-8E4F-E9DAAFD5B99E}" type="slidenum">
              <a:rPr lang="zh-CN" altLang="en-US" sz="1200">
                <a:solidFill>
                  <a:schemeClr val="tx1">
                    <a:lumMod val="65000"/>
                    <a:lumOff val="35000"/>
                  </a:schemeClr>
                </a:solidFill>
                <a:latin typeface="+mn-lt"/>
                <a:ea typeface="+mn-ea"/>
              </a:rPr>
              <a:pPr algn="r" fontAlgn="auto">
                <a:spcBef>
                  <a:spcPts val="0"/>
                </a:spcBef>
                <a:spcAft>
                  <a:spcPts val="0"/>
                </a:spcAft>
                <a:defRPr/>
              </a:pPr>
              <a:t>61</a:t>
            </a:fld>
            <a:endParaRPr lang="zh-CN" altLang="en-US" sz="1200">
              <a:solidFill>
                <a:schemeClr val="tx1">
                  <a:lumMod val="65000"/>
                  <a:lumOff val="35000"/>
                </a:schemeClr>
              </a:solidFill>
              <a:latin typeface="+mn-lt"/>
              <a:ea typeface="+mn-ea"/>
            </a:endParaRPr>
          </a:p>
        </p:txBody>
      </p:sp>
      <p:sp>
        <p:nvSpPr>
          <p:cNvPr id="18" name="灯片编号占位符 1"/>
          <p:cNvSpPr txBox="1">
            <a:spLocks/>
          </p:cNvSpPr>
          <p:nvPr/>
        </p:nvSpPr>
        <p:spPr>
          <a:xfrm>
            <a:off x="6553200" y="4929188"/>
            <a:ext cx="2133600" cy="274637"/>
          </a:xfrm>
          <a:prstGeom prst="rect">
            <a:avLst/>
          </a:prstGeom>
        </p:spPr>
        <p:txBody>
          <a:bodyPr anchor="ctr"/>
          <a:lstStyle/>
          <a:p>
            <a:pPr algn="r" fontAlgn="auto">
              <a:spcBef>
                <a:spcPts val="0"/>
              </a:spcBef>
              <a:spcAft>
                <a:spcPts val="0"/>
              </a:spcAft>
              <a:defRPr/>
            </a:pPr>
            <a:fld id="{57B9557D-3069-4210-AA8D-5FB7694AE0B5}" type="slidenum">
              <a:rPr lang="zh-CN" altLang="en-US" sz="1200">
                <a:solidFill>
                  <a:schemeClr val="tx1">
                    <a:lumMod val="65000"/>
                    <a:lumOff val="35000"/>
                  </a:schemeClr>
                </a:solidFill>
                <a:latin typeface="+mn-lt"/>
                <a:ea typeface="+mn-ea"/>
              </a:rPr>
              <a:pPr algn="r" fontAlgn="auto">
                <a:spcBef>
                  <a:spcPts val="0"/>
                </a:spcBef>
                <a:spcAft>
                  <a:spcPts val="0"/>
                </a:spcAft>
                <a:defRPr/>
              </a:pPr>
              <a:t>61</a:t>
            </a:fld>
            <a:endParaRPr lang="zh-CN" altLang="en-US" sz="1200">
              <a:solidFill>
                <a:schemeClr val="tx1">
                  <a:lumMod val="65000"/>
                  <a:lumOff val="35000"/>
                </a:schemeClr>
              </a:solidFill>
              <a:latin typeface="+mn-lt"/>
              <a:ea typeface="+mn-ea"/>
            </a:endParaRPr>
          </a:p>
        </p:txBody>
      </p:sp>
      <p:sp>
        <p:nvSpPr>
          <p:cNvPr id="19" name="灯片编号占位符 1"/>
          <p:cNvSpPr txBox="1">
            <a:spLocks/>
          </p:cNvSpPr>
          <p:nvPr/>
        </p:nvSpPr>
        <p:spPr>
          <a:xfrm>
            <a:off x="6553200" y="4929188"/>
            <a:ext cx="2133600" cy="274637"/>
          </a:xfrm>
          <a:prstGeom prst="rect">
            <a:avLst/>
          </a:prstGeom>
        </p:spPr>
        <p:txBody>
          <a:bodyPr anchor="ctr"/>
          <a:lstStyle/>
          <a:p>
            <a:pPr algn="r" fontAlgn="auto">
              <a:spcBef>
                <a:spcPts val="0"/>
              </a:spcBef>
              <a:spcAft>
                <a:spcPts val="0"/>
              </a:spcAft>
              <a:defRPr/>
            </a:pPr>
            <a:fld id="{F4F1CC36-7549-4F75-8C8E-48EA9A49F0D4}" type="slidenum">
              <a:rPr lang="zh-CN" altLang="en-US" sz="1200">
                <a:solidFill>
                  <a:schemeClr val="tx1">
                    <a:lumMod val="65000"/>
                    <a:lumOff val="35000"/>
                  </a:schemeClr>
                </a:solidFill>
                <a:latin typeface="+mn-lt"/>
                <a:ea typeface="+mn-ea"/>
              </a:rPr>
              <a:pPr algn="r" fontAlgn="auto">
                <a:spcBef>
                  <a:spcPts val="0"/>
                </a:spcBef>
                <a:spcAft>
                  <a:spcPts val="0"/>
                </a:spcAft>
                <a:defRPr/>
              </a:pPr>
              <a:t>61</a:t>
            </a:fld>
            <a:endParaRPr lang="zh-CN" altLang="en-US" sz="1200">
              <a:solidFill>
                <a:schemeClr val="tx1">
                  <a:lumMod val="65000"/>
                  <a:lumOff val="35000"/>
                </a:schemeClr>
              </a:solidFill>
              <a:latin typeface="+mn-lt"/>
              <a:ea typeface="+mn-ea"/>
            </a:endParaRPr>
          </a:p>
        </p:txBody>
      </p:sp>
      <p:sp>
        <p:nvSpPr>
          <p:cNvPr id="20" name="矩形 1"/>
          <p:cNvSpPr>
            <a:spLocks noChangeArrowheads="1"/>
          </p:cNvSpPr>
          <p:nvPr/>
        </p:nvSpPr>
        <p:spPr bwMode="auto">
          <a:xfrm>
            <a:off x="395288" y="1058863"/>
            <a:ext cx="4176712" cy="3846512"/>
          </a:xfrm>
          <a:prstGeom prst="rect">
            <a:avLst/>
          </a:prstGeom>
          <a:noFill/>
          <a:ln w="9525">
            <a:noFill/>
            <a:miter lim="800000"/>
            <a:headEnd/>
            <a:tailEnd/>
          </a:ln>
        </p:spPr>
        <p:txBody>
          <a:bodyPr/>
          <a:lstStyle/>
          <a:p>
            <a:pPr marL="358775" lvl="1" indent="-358775"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附录编号、标题为五号黑体。</a:t>
            </a:r>
          </a:p>
          <a:p>
            <a:pPr marL="358775" lvl="1" indent="-358775"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附录编号的样式为标题</a:t>
            </a:r>
            <a:r>
              <a:rPr lang="en-US" altLang="zh-CN" sz="2000" b="1" dirty="0">
                <a:latin typeface="微软雅黑" pitchFamily="34" charset="-122"/>
                <a:ea typeface="微软雅黑" pitchFamily="34" charset="-122"/>
                <a:cs typeface="+mn-ea"/>
              </a:rPr>
              <a:t>1</a:t>
            </a:r>
            <a:r>
              <a:rPr lang="zh-CN" altLang="en-US" sz="2000" b="1" dirty="0">
                <a:latin typeface="微软雅黑" pitchFamily="34" charset="-122"/>
                <a:ea typeface="微软雅黑" pitchFamily="34" charset="-122"/>
                <a:cs typeface="+mn-ea"/>
              </a:rPr>
              <a:t>，自动生成目录时只显示附录编号，不显示附录标题。</a:t>
            </a:r>
          </a:p>
          <a:p>
            <a:pPr marL="358775" lvl="1" indent="-358775" eaLnBrk="0" hangingPunct="0">
              <a:lnSpc>
                <a:spcPct val="150000"/>
              </a:lnSpc>
              <a:spcBef>
                <a:spcPts val="600"/>
              </a:spcBef>
              <a:buFontTx/>
              <a:buChar char="-"/>
              <a:defRPr/>
            </a:pPr>
            <a:r>
              <a:rPr lang="zh-CN" altLang="en-US" sz="2000" b="1" dirty="0">
                <a:latin typeface="微软雅黑" pitchFamily="34" charset="-122"/>
                <a:ea typeface="微软雅黑" pitchFamily="34" charset="-122"/>
                <a:cs typeface="+mn-ea"/>
              </a:rPr>
              <a:t>附录内容五号宋体，其他格式参照正文部分</a:t>
            </a:r>
          </a:p>
          <a:p>
            <a:pPr marL="358775" lvl="1" indent="-358775" eaLnBrk="0" hangingPunct="0">
              <a:lnSpc>
                <a:spcPct val="150000"/>
              </a:lnSpc>
              <a:spcBef>
                <a:spcPts val="600"/>
              </a:spcBef>
              <a:buFontTx/>
              <a:buChar char="-"/>
              <a:defRPr/>
            </a:pPr>
            <a:endParaRPr lang="zh-CN" altLang="en-US" sz="2000" dirty="0">
              <a:latin typeface="微软雅黑" pitchFamily="34" charset="-122"/>
              <a:ea typeface="微软雅黑" pitchFamily="34" charset="-122"/>
              <a:cs typeface="+mn-ea"/>
            </a:endParaRPr>
          </a:p>
        </p:txBody>
      </p:sp>
      <p:sp>
        <p:nvSpPr>
          <p:cNvPr id="21" name="灯片编号占位符 19"/>
          <p:cNvSpPr txBox="1">
            <a:spLocks/>
          </p:cNvSpPr>
          <p:nvPr/>
        </p:nvSpPr>
        <p:spPr>
          <a:xfrm>
            <a:off x="6553200" y="4684713"/>
            <a:ext cx="2133600" cy="357187"/>
          </a:xfrm>
          <a:prstGeom prst="rect">
            <a:avLst/>
          </a:prstGeom>
          <a:noFill/>
        </p:spPr>
        <p:txBody>
          <a:bodyPr anchor="ctr"/>
          <a:lstStyle/>
          <a:p>
            <a:pPr algn="r" fontAlgn="auto">
              <a:spcBef>
                <a:spcPts val="0"/>
              </a:spcBef>
              <a:spcAft>
                <a:spcPts val="0"/>
              </a:spcAft>
              <a:defRPr/>
            </a:pPr>
            <a:fld id="{B90B9EE0-B828-4743-9088-8F4776C17BE1}" type="slidenum">
              <a:rPr lang="en-US" altLang="zh-CN" sz="1200">
                <a:solidFill>
                  <a:schemeClr val="tx1">
                    <a:lumMod val="65000"/>
                    <a:lumOff val="35000"/>
                  </a:schemeClr>
                </a:solidFill>
                <a:latin typeface="+mn-lt"/>
                <a:ea typeface="+mn-ea"/>
              </a:rPr>
              <a:pPr algn="r" fontAlgn="auto">
                <a:spcBef>
                  <a:spcPts val="0"/>
                </a:spcBef>
                <a:spcAft>
                  <a:spcPts val="0"/>
                </a:spcAft>
                <a:defRPr/>
              </a:pPr>
              <a:t>61</a:t>
            </a:fld>
            <a:endParaRPr lang="en-US" altLang="zh-CN" sz="1200">
              <a:solidFill>
                <a:schemeClr val="tx1">
                  <a:lumMod val="65000"/>
                  <a:lumOff val="35000"/>
                </a:schemeClr>
              </a:solidFill>
              <a:latin typeface="+mn-lt"/>
              <a:ea typeface="+mn-ea"/>
            </a:endParaRPr>
          </a:p>
        </p:txBody>
      </p:sp>
      <p:pic>
        <p:nvPicPr>
          <p:cNvPr id="22" name="Picture 2">
            <a:hlinkClick r:id="rId3" action="ppaction://hlinksldjump"/>
          </p:cNvPr>
          <p:cNvPicPr>
            <a:picLocks noChangeAspect="1" noChangeArrowheads="1"/>
          </p:cNvPicPr>
          <p:nvPr/>
        </p:nvPicPr>
        <p:blipFill>
          <a:blip r:embed="rId4" cstate="print"/>
          <a:srcRect/>
          <a:stretch>
            <a:fillRect/>
          </a:stretch>
        </p:blipFill>
        <p:spPr bwMode="auto">
          <a:xfrm>
            <a:off x="4714875" y="0"/>
            <a:ext cx="4429125" cy="5143500"/>
          </a:xfrm>
          <a:prstGeom prst="rect">
            <a:avLst/>
          </a:prstGeom>
          <a:noFill/>
          <a:ln w="9525">
            <a:noFill/>
            <a:miter lim="800000"/>
            <a:headEnd/>
            <a:tailEnd/>
          </a:ln>
        </p:spPr>
      </p:pic>
      <p:sp>
        <p:nvSpPr>
          <p:cNvPr id="23" name="椭圆 22"/>
          <p:cNvSpPr/>
          <p:nvPr/>
        </p:nvSpPr>
        <p:spPr>
          <a:xfrm>
            <a:off x="5651500" y="0"/>
            <a:ext cx="2695575" cy="849313"/>
          </a:xfrm>
          <a:prstGeom prst="ellipse">
            <a:avLst/>
          </a:prstGeom>
          <a:noFill/>
          <a:ln>
            <a:solidFill>
              <a:srgbClr val="CC0000"/>
            </a:solidFill>
            <a:headEnd type="none" w="med" len="med"/>
            <a:tailEnd type="none" w="med" len="med"/>
          </a:ln>
          <a:extLst>
            <a:ext uri="{909E8E84-426E-40DD-AFC4-6F175D3DCCD1}"/>
          </a:extLst>
        </p:spPr>
        <p:style>
          <a:lnRef idx="2">
            <a:schemeClr val="accent2"/>
          </a:lnRef>
          <a:fillRef idx="1">
            <a:schemeClr val="lt1"/>
          </a:fillRef>
          <a:effectRef idx="0">
            <a:schemeClr val="accent2"/>
          </a:effectRef>
          <a:fontRef idx="minor">
            <a:schemeClr val="dk1"/>
          </a:fontRef>
        </p:style>
        <p:txBody>
          <a:bodyPr/>
          <a:lstStyle/>
          <a:p>
            <a:pPr>
              <a:buFont typeface="Arial" pitchFamily="34" charset="0"/>
              <a:buNone/>
              <a:defRPr/>
            </a:pPr>
            <a:endParaRPr lang="zh-CN" altLang="en-US" noProof="1">
              <a:solidFill>
                <a:schemeClr val="tx1"/>
              </a:solidFill>
              <a:latin typeface="Arial" pitchFamily="34" charset="0"/>
            </a:endParaRPr>
          </a:p>
        </p:txBody>
      </p:sp>
      <p:sp>
        <p:nvSpPr>
          <p:cNvPr id="25" name="TextBox 24"/>
          <p:cNvSpPr txBox="1"/>
          <p:nvPr/>
        </p:nvSpPr>
        <p:spPr>
          <a:xfrm>
            <a:off x="540774" y="353961"/>
            <a:ext cx="7138220" cy="461665"/>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cs typeface="+mn-ea"/>
              </a:rPr>
              <a:t>附录格式</a:t>
            </a:r>
            <a:endParaRPr lang="zh-CN" altLang="en-US" sz="2400" dirty="0"/>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662053" y="198508"/>
            <a:ext cx="2954655" cy="424732"/>
          </a:xfrm>
          <a:prstGeom prst="rect">
            <a:avLst/>
          </a:prstGeom>
        </p:spPr>
        <p:txBody>
          <a:bodyPr wrap="none">
            <a:spAutoFit/>
          </a:bodyPr>
          <a:lstStyle/>
          <a:p>
            <a:pPr algn="ctr" defTabSz="889000">
              <a:lnSpc>
                <a:spcPct val="90000"/>
              </a:lnSpc>
              <a:defRPr/>
            </a:pPr>
            <a:r>
              <a:rPr lang="zh-CN" altLang="en-US" sz="2400" spc="300" dirty="0" smtClean="0">
                <a:effectLst>
                  <a:outerShdw blurRad="38100" dist="38100" dir="2700000" algn="tl">
                    <a:srgbClr val="000000">
                      <a:alpha val="43137"/>
                    </a:srgbClr>
                  </a:outerShdw>
                </a:effectLst>
                <a:latin typeface="微软雅黑" pitchFamily="34" charset="-122"/>
                <a:ea typeface="微软雅黑" pitchFamily="34" charset="-122"/>
              </a:rPr>
              <a:t>二、科技报告审核</a:t>
            </a:r>
            <a:endParaRPr lang="zh-CN" altLang="en-US" sz="2400" spc="600" dirty="0" smtClean="0">
              <a:latin typeface="微软雅黑" pitchFamily="34" charset="-122"/>
              <a:ea typeface="微软雅黑" pitchFamily="34" charset="-122"/>
            </a:endParaRPr>
          </a:p>
        </p:txBody>
      </p:sp>
      <p:sp>
        <p:nvSpPr>
          <p:cNvPr id="15" name="灯片编号占位符 1"/>
          <p:cNvSpPr txBox="1">
            <a:spLocks noGrp="1" noChangeArrowheads="1"/>
          </p:cNvSpPr>
          <p:nvPr/>
        </p:nvSpPr>
        <p:spPr bwMode="auto">
          <a:xfrm>
            <a:off x="6553200" y="4929188"/>
            <a:ext cx="2133600" cy="274637"/>
          </a:xfrm>
          <a:prstGeom prst="rect">
            <a:avLst/>
          </a:prstGeom>
          <a:noFill/>
          <a:ln w="9525">
            <a:noFill/>
            <a:miter lim="800000"/>
            <a:headEnd/>
            <a:tailEnd/>
          </a:ln>
        </p:spPr>
        <p:txBody>
          <a:bodyPr anchor="ctr"/>
          <a:lstStyle/>
          <a:p>
            <a:pPr algn="r"/>
            <a:endParaRPr lang="zh-CN" altLang="en-US" sz="1200">
              <a:solidFill>
                <a:srgbClr val="595959"/>
              </a:solidFill>
            </a:endParaRPr>
          </a:p>
        </p:txBody>
      </p:sp>
      <p:sp>
        <p:nvSpPr>
          <p:cNvPr id="19" name="矩形 1"/>
          <p:cNvSpPr>
            <a:spLocks noChangeArrowheads="1"/>
          </p:cNvSpPr>
          <p:nvPr/>
        </p:nvSpPr>
        <p:spPr bwMode="auto">
          <a:xfrm>
            <a:off x="608013" y="1058863"/>
            <a:ext cx="8285162" cy="500062"/>
          </a:xfrm>
          <a:prstGeom prst="rect">
            <a:avLst/>
          </a:prstGeom>
          <a:noFill/>
          <a:ln w="9525">
            <a:noFill/>
            <a:miter lim="800000"/>
            <a:headEnd/>
            <a:tailEnd/>
          </a:ln>
        </p:spPr>
        <p:txBody>
          <a:bodyPr>
            <a:spAutoFit/>
          </a:bodyPr>
          <a:lstStyle/>
          <a:p>
            <a:pPr marL="342900" indent="-342900">
              <a:lnSpc>
                <a:spcPct val="150000"/>
              </a:lnSpc>
            </a:pPr>
            <a:r>
              <a:rPr lang="zh-CN" altLang="en-US" sz="2000" b="1" dirty="0">
                <a:latin typeface="微软雅黑" pitchFamily="34" charset="-122"/>
                <a:ea typeface="微软雅黑" pitchFamily="34" charset="-122"/>
              </a:rPr>
              <a:t>科技报告虽不需要同行评议，但需要进行多级严格审查，审查主体有：</a:t>
            </a:r>
          </a:p>
        </p:txBody>
      </p:sp>
      <p:sp>
        <p:nvSpPr>
          <p:cNvPr id="20" name="TextBox 7"/>
          <p:cNvSpPr txBox="1">
            <a:spLocks noChangeArrowheads="1"/>
          </p:cNvSpPr>
          <p:nvPr/>
        </p:nvSpPr>
        <p:spPr bwMode="auto">
          <a:xfrm>
            <a:off x="1512000" y="1608138"/>
            <a:ext cx="7128000" cy="1422400"/>
          </a:xfrm>
          <a:prstGeom prst="rect">
            <a:avLst/>
          </a:prstGeom>
          <a:noFill/>
          <a:ln w="9525">
            <a:solidFill>
              <a:schemeClr val="bg1"/>
            </a:solidFill>
            <a:miter lim="800000"/>
            <a:headEnd/>
            <a:tailEnd/>
          </a:ln>
        </p:spPr>
        <p:txBody>
          <a:bodyPr>
            <a:spAutoFit/>
          </a:bodyPr>
          <a:lstStyle/>
          <a:p>
            <a:pPr>
              <a:lnSpc>
                <a:spcPct val="150000"/>
              </a:lnSpc>
            </a:pPr>
            <a:r>
              <a:rPr lang="zh-CN" altLang="en-US" sz="2000" dirty="0">
                <a:latin typeface="微软雅黑" pitchFamily="34" charset="-122"/>
                <a:ea typeface="微软雅黑" pitchFamily="34" charset="-122"/>
              </a:rPr>
              <a:t>科技报告由</a:t>
            </a:r>
            <a:r>
              <a:rPr lang="zh-CN" altLang="en-US" sz="2000" dirty="0">
                <a:solidFill>
                  <a:srgbClr val="C00000"/>
                </a:solidFill>
                <a:latin typeface="微软雅黑" pitchFamily="34" charset="-122"/>
                <a:ea typeface="微软雅黑" pitchFamily="34" charset="-122"/>
              </a:rPr>
              <a:t>课题负责人</a:t>
            </a:r>
            <a:r>
              <a:rPr lang="zh-CN" altLang="en-US" sz="2000" dirty="0">
                <a:latin typeface="微软雅黑" pitchFamily="34" charset="-122"/>
                <a:ea typeface="微软雅黑" pitchFamily="34" charset="-122"/>
              </a:rPr>
              <a:t>组织科研人员按照标准格式撰写，并进行内容把关</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标注使用级别或提出密级建议 。非涉密项目（课题）产生的科技报告如涉及国家安全等相关内容，应进行脱密处理。 </a:t>
            </a:r>
            <a:endParaRPr lang="en-US" sz="2000" dirty="0">
              <a:latin typeface="微软雅黑" pitchFamily="34" charset="-122"/>
              <a:ea typeface="微软雅黑" pitchFamily="34" charset="-122"/>
            </a:endParaRPr>
          </a:p>
        </p:txBody>
      </p:sp>
      <p:sp>
        <p:nvSpPr>
          <p:cNvPr id="21" name="TextBox 8"/>
          <p:cNvSpPr txBox="1">
            <a:spLocks noChangeArrowheads="1"/>
          </p:cNvSpPr>
          <p:nvPr/>
        </p:nvSpPr>
        <p:spPr bwMode="auto">
          <a:xfrm>
            <a:off x="1512000" y="3500438"/>
            <a:ext cx="7128000" cy="1015663"/>
          </a:xfrm>
          <a:prstGeom prst="rect">
            <a:avLst/>
          </a:prstGeom>
          <a:noFill/>
          <a:ln w="9525">
            <a:solidFill>
              <a:schemeClr val="bg1"/>
            </a:solidFill>
            <a:miter lim="800000"/>
            <a:headEnd/>
            <a:tailEnd/>
          </a:ln>
        </p:spPr>
        <p:txBody>
          <a:bodyPr>
            <a:spAutoFit/>
          </a:bodyPr>
          <a:lstStyle/>
          <a:p>
            <a:pPr>
              <a:lnSpc>
                <a:spcPct val="150000"/>
              </a:lnSpc>
            </a:pPr>
            <a:r>
              <a:rPr lang="zh-CN" altLang="en-US" sz="2000" dirty="0">
                <a:latin typeface="微软雅黑" pitchFamily="34" charset="-122"/>
                <a:ea typeface="微软雅黑" pitchFamily="34" charset="-122"/>
              </a:rPr>
              <a:t>项目（课题）</a:t>
            </a:r>
            <a:r>
              <a:rPr lang="zh-CN" altLang="en-US" sz="2000" dirty="0">
                <a:solidFill>
                  <a:srgbClr val="FF0000"/>
                </a:solidFill>
                <a:latin typeface="微软雅黑" pitchFamily="34" charset="-122"/>
                <a:ea typeface="微软雅黑" pitchFamily="34" charset="-122"/>
              </a:rPr>
              <a:t>承担单位</a:t>
            </a:r>
            <a:r>
              <a:rPr lang="zh-CN" altLang="en-US" sz="2000" dirty="0">
                <a:latin typeface="微软雅黑" pitchFamily="34" charset="-122"/>
                <a:ea typeface="微软雅黑" pitchFamily="34" charset="-122"/>
              </a:rPr>
              <a:t>在呈交之前应对科技报告进行全面审查，包括格式审查、内容审查和密级审查。</a:t>
            </a:r>
            <a:endParaRPr lang="en-US" altLang="en-US" sz="2000" dirty="0">
              <a:latin typeface="微软雅黑" pitchFamily="34" charset="-122"/>
              <a:ea typeface="微软雅黑" pitchFamily="34" charset="-122"/>
            </a:endParaRPr>
          </a:p>
        </p:txBody>
      </p:sp>
      <p:sp>
        <p:nvSpPr>
          <p:cNvPr id="22" name="Line 7"/>
          <p:cNvSpPr>
            <a:spLocks noChangeShapeType="1"/>
          </p:cNvSpPr>
          <p:nvPr/>
        </p:nvSpPr>
        <p:spPr bwMode="auto">
          <a:xfrm>
            <a:off x="500063" y="3214688"/>
            <a:ext cx="8451850" cy="1587"/>
          </a:xfrm>
          <a:prstGeom prst="line">
            <a:avLst/>
          </a:prstGeom>
          <a:noFill/>
          <a:ln w="3175" cap="rnd">
            <a:solidFill>
              <a:srgbClr val="1C1C1C"/>
            </a:solidFill>
            <a:prstDash val="sysDot"/>
            <a:round/>
            <a:headEnd/>
            <a:tailEnd/>
          </a:ln>
        </p:spPr>
        <p:txBody>
          <a:bodyPr/>
          <a:lstStyle/>
          <a:p>
            <a:endParaRPr lang="zh-CN" altLang="en-US"/>
          </a:p>
        </p:txBody>
      </p:sp>
      <p:sp>
        <p:nvSpPr>
          <p:cNvPr id="23" name="灯片编号占位符 33"/>
          <p:cNvSpPr txBox="1">
            <a:spLocks noGrp="1" noChangeArrowheads="1"/>
          </p:cNvSpPr>
          <p:nvPr/>
        </p:nvSpPr>
        <p:spPr bwMode="auto">
          <a:xfrm>
            <a:off x="6553200" y="4929188"/>
            <a:ext cx="2133600" cy="274637"/>
          </a:xfrm>
          <a:prstGeom prst="rect">
            <a:avLst/>
          </a:prstGeom>
          <a:noFill/>
          <a:ln w="9525">
            <a:noFill/>
            <a:miter lim="800000"/>
            <a:headEnd/>
            <a:tailEnd/>
          </a:ln>
        </p:spPr>
        <p:txBody>
          <a:bodyPr anchor="ctr"/>
          <a:lstStyle/>
          <a:p>
            <a:pPr algn="r"/>
            <a:endParaRPr lang="en-US" altLang="zh-CN" sz="1200" dirty="0">
              <a:solidFill>
                <a:srgbClr val="595959"/>
              </a:solidFill>
            </a:endParaRPr>
          </a:p>
        </p:txBody>
      </p:sp>
      <p:sp>
        <p:nvSpPr>
          <p:cNvPr id="24" name="Rectangle 5"/>
          <p:cNvSpPr>
            <a:spLocks noChangeArrowheads="1"/>
          </p:cNvSpPr>
          <p:nvPr/>
        </p:nvSpPr>
        <p:spPr bwMode="auto">
          <a:xfrm>
            <a:off x="756000" y="2000246"/>
            <a:ext cx="500066" cy="500066"/>
          </a:xfrm>
          <a:prstGeom prst="roundRect">
            <a:avLst/>
          </a:prstGeom>
          <a:solidFill>
            <a:schemeClr val="accent1">
              <a:lumMod val="40000"/>
              <a:lumOff val="60000"/>
            </a:schemeClr>
          </a:solidFill>
          <a:ln w="9525">
            <a:solidFill>
              <a:schemeClr val="accent1"/>
            </a:solidFill>
            <a:miter lim="800000"/>
            <a:headEnd/>
            <a:tailEnd/>
          </a:ln>
          <a:scene3d>
            <a:camera prst="orthographicFront"/>
            <a:lightRig rig="threePt" dir="t"/>
          </a:scene3d>
          <a:sp3d>
            <a:bevelT w="165100" prst="coolSlant"/>
          </a:sp3d>
        </p:spPr>
        <p:txBody>
          <a:bodyPr wrap="none" anchor="ctr"/>
          <a:lstStyle/>
          <a:p>
            <a:pPr algn="ctr">
              <a:defRPr/>
            </a:pPr>
            <a:r>
              <a:rPr lang="en-US" altLang="zh-CN" spc="300" dirty="0">
                <a:effectLst>
                  <a:outerShdw blurRad="38100" dist="38100" dir="2700000" algn="tl">
                    <a:srgbClr val="000000">
                      <a:alpha val="43137"/>
                    </a:srgbClr>
                  </a:outerShdw>
                </a:effectLst>
                <a:latin typeface="微软雅黑" pitchFamily="34" charset="-122"/>
                <a:ea typeface="微软雅黑" pitchFamily="34" charset="-122"/>
              </a:rPr>
              <a:t>1</a:t>
            </a:r>
          </a:p>
        </p:txBody>
      </p:sp>
      <p:sp>
        <p:nvSpPr>
          <p:cNvPr id="25" name="Rectangle 5"/>
          <p:cNvSpPr>
            <a:spLocks noChangeArrowheads="1"/>
          </p:cNvSpPr>
          <p:nvPr/>
        </p:nvSpPr>
        <p:spPr bwMode="auto">
          <a:xfrm>
            <a:off x="756000" y="3714758"/>
            <a:ext cx="500066" cy="500066"/>
          </a:xfrm>
          <a:prstGeom prst="roundRect">
            <a:avLst/>
          </a:prstGeom>
          <a:solidFill>
            <a:schemeClr val="tx2">
              <a:lumMod val="40000"/>
              <a:lumOff val="60000"/>
            </a:schemeClr>
          </a:solidFill>
          <a:ln w="9525">
            <a:solidFill>
              <a:schemeClr val="accent1"/>
            </a:solidFill>
            <a:miter lim="800000"/>
            <a:headEnd/>
            <a:tailEnd/>
          </a:ln>
          <a:scene3d>
            <a:camera prst="orthographicFront"/>
            <a:lightRig rig="threePt" dir="t"/>
          </a:scene3d>
          <a:sp3d>
            <a:bevelT w="165100" prst="coolSlant"/>
          </a:sp3d>
        </p:spPr>
        <p:txBody>
          <a:bodyPr wrap="none" anchor="ctr"/>
          <a:lstStyle/>
          <a:p>
            <a:pPr algn="ctr">
              <a:defRPr/>
            </a:pPr>
            <a:r>
              <a:rPr lang="en-US" altLang="zh-CN" spc="300" dirty="0">
                <a:effectLst>
                  <a:outerShdw blurRad="38100" dist="38100" dir="2700000" algn="tl">
                    <a:srgbClr val="000000">
                      <a:alpha val="43137"/>
                    </a:srgbClr>
                  </a:outerShdw>
                </a:effectLst>
                <a:latin typeface="微软雅黑" pitchFamily="34" charset="-122"/>
                <a:ea typeface="微软雅黑" pitchFamily="34" charset="-122"/>
              </a:rPr>
              <a:t>2</a:t>
            </a:r>
          </a:p>
        </p:txBody>
      </p:sp>
      <p:grpSp>
        <p:nvGrpSpPr>
          <p:cNvPr id="27" name="组合 2"/>
          <p:cNvGrpSpPr>
            <a:grpSpLocks/>
          </p:cNvGrpSpPr>
          <p:nvPr/>
        </p:nvGrpSpPr>
        <p:grpSpPr bwMode="auto">
          <a:xfrm>
            <a:off x="2780020" y="883075"/>
            <a:ext cx="3579812" cy="142875"/>
            <a:chOff x="0" y="0"/>
            <a:chExt cx="3580582" cy="158874"/>
          </a:xfrm>
        </p:grpSpPr>
        <p:grpSp>
          <p:nvGrpSpPr>
            <p:cNvPr id="28" name="组合 61"/>
            <p:cNvGrpSpPr>
              <a:grpSpLocks/>
            </p:cNvGrpSpPr>
            <p:nvPr/>
          </p:nvGrpSpPr>
          <p:grpSpPr bwMode="auto">
            <a:xfrm>
              <a:off x="0" y="0"/>
              <a:ext cx="792088" cy="158875"/>
              <a:chOff x="0" y="0"/>
              <a:chExt cx="792088" cy="158875"/>
            </a:xfrm>
          </p:grpSpPr>
          <p:sp>
            <p:nvSpPr>
              <p:cNvPr id="33" name="直接连接符 70"/>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34" name="直接连接符 71"/>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35" name="直接连接符 72"/>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grpSp>
        <p:grpSp>
          <p:nvGrpSpPr>
            <p:cNvPr id="29" name="组合 62"/>
            <p:cNvGrpSpPr>
              <a:grpSpLocks/>
            </p:cNvGrpSpPr>
            <p:nvPr/>
          </p:nvGrpSpPr>
          <p:grpSpPr bwMode="auto">
            <a:xfrm rot="10800000">
              <a:off x="2788494" y="-1"/>
              <a:ext cx="792088" cy="158875"/>
              <a:chOff x="0" y="0"/>
              <a:chExt cx="792088" cy="158875"/>
            </a:xfrm>
          </p:grpSpPr>
          <p:sp>
            <p:nvSpPr>
              <p:cNvPr id="30" name="直接连接符 67"/>
              <p:cNvSpPr>
                <a:spLocks noChangeShapeType="1"/>
              </p:cNvSpPr>
              <p:nvPr/>
            </p:nvSpPr>
            <p:spPr bwMode="auto">
              <a:xfrm flipH="1">
                <a:off x="0" y="79437"/>
                <a:ext cx="792088"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31" name="直接连接符 68"/>
              <p:cNvSpPr>
                <a:spLocks noChangeShapeType="1"/>
              </p:cNvSpPr>
              <p:nvPr/>
            </p:nvSpPr>
            <p:spPr bwMode="auto">
              <a:xfrm flipH="1">
                <a:off x="216024" y="0"/>
                <a:ext cx="57606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32" name="直接连接符 69"/>
              <p:cNvSpPr>
                <a:spLocks noChangeShapeType="1"/>
              </p:cNvSpPr>
              <p:nvPr/>
            </p:nvSpPr>
            <p:spPr bwMode="auto">
              <a:xfrm flipH="1">
                <a:off x="396044" y="158874"/>
                <a:ext cx="396044" cy="1"/>
              </a:xfrm>
              <a:prstGeom prst="line">
                <a:avLst/>
              </a:prstGeom>
              <a:noFill/>
              <a:ln w="6350" cap="flat" cmpd="sng">
                <a:solidFill>
                  <a:schemeClr val="tx2"/>
                </a:solidFill>
                <a:bevel/>
                <a:headEnd/>
                <a:tailEnd/>
              </a:ln>
              <a:extLst>
                <a:ext uri="{909E8E84-426E-40DD-AFC4-6F175D3DCCD1}">
                  <a14:hiddenFill xmlns="" xmlns:a14="http://schemas.microsoft.com/office/drawing/2010/main">
                    <a:noFill/>
                  </a14:hiddenFill>
                </a:ext>
              </a:extLst>
            </p:spPr>
            <p:txBody>
              <a:bodyPr/>
              <a:lstStyle/>
              <a:p>
                <a:endParaRPr lang="zh-CN" altLang="en-US"/>
              </a:p>
            </p:txBody>
          </p:sp>
        </p:grpSp>
      </p:grpSp>
      <p:sp>
        <p:nvSpPr>
          <p:cNvPr id="36" name="TextBox 35"/>
          <p:cNvSpPr txBox="1"/>
          <p:nvPr/>
        </p:nvSpPr>
        <p:spPr>
          <a:xfrm>
            <a:off x="3706761" y="766916"/>
            <a:ext cx="1799304" cy="369332"/>
          </a:xfrm>
          <a:prstGeom prst="rect">
            <a:avLst/>
          </a:prstGeom>
          <a:noFill/>
        </p:spPr>
        <p:txBody>
          <a:bodyPr wrap="square" rtlCol="0">
            <a:spAutoFit/>
          </a:bodyPr>
          <a:lstStyle/>
          <a:p>
            <a:pPr algn="ctr"/>
            <a:r>
              <a:rPr lang="zh-CN" altLang="en-US" dirty="0" smtClean="0">
                <a:solidFill>
                  <a:srgbClr val="FF0000"/>
                </a:solidFill>
                <a:effectLst>
                  <a:outerShdw blurRad="38100" dist="38100" dir="2700000" algn="tl">
                    <a:srgbClr val="000000">
                      <a:alpha val="43137"/>
                    </a:srgbClr>
                  </a:outerShdw>
                </a:effectLst>
                <a:latin typeface="微软雅黑" pitchFamily="34" charset="-122"/>
                <a:ea typeface="微软雅黑" pitchFamily="34" charset="-122"/>
                <a:cs typeface="+mn-ea"/>
              </a:rPr>
              <a:t>审查主体</a:t>
            </a:r>
            <a:endParaRPr lang="zh-CN" altLang="en-US" dirty="0">
              <a:solidFill>
                <a:srgbClr val="FF0000"/>
              </a:solidFill>
            </a:endParaRP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6*min(max(#ppt_w*#ppt_h,.3),1)-7.4)/-.7*#ppt_w"/>
                                          </p:val>
                                        </p:tav>
                                        <p:tav tm="100000">
                                          <p:val>
                                            <p:strVal val="#ppt_w"/>
                                          </p:val>
                                        </p:tav>
                                      </p:tavLst>
                                    </p:anim>
                                    <p:anim calcmode="lin" valueType="num">
                                      <p:cBhvr>
                                        <p:cTn id="8" dur="500" fill="hold"/>
                                        <p:tgtEl>
                                          <p:spTgt spid="27"/>
                                        </p:tgtEl>
                                        <p:attrNameLst>
                                          <p:attrName>ppt_h</p:attrName>
                                        </p:attrNameLst>
                                      </p:cBhvr>
                                      <p:tavLst>
                                        <p:tav tm="0">
                                          <p:val>
                                            <p:strVal val="(6*min(max(#ppt_w*#ppt_h,.3),1)-7.4)/-.7*#ppt_h"/>
                                          </p:val>
                                        </p:tav>
                                        <p:tav tm="100000">
                                          <p:val>
                                            <p:strVal val="#ppt_h"/>
                                          </p:val>
                                        </p:tav>
                                      </p:tavLst>
                                    </p:anim>
                                    <p:anim calcmode="lin" valueType="num">
                                      <p:cBhvr>
                                        <p:cTn id="9" dur="500" fill="hold"/>
                                        <p:tgtEl>
                                          <p:spTgt spid="27"/>
                                        </p:tgtEl>
                                        <p:attrNameLst>
                                          <p:attrName>ppt_x</p:attrName>
                                        </p:attrNameLst>
                                      </p:cBhvr>
                                      <p:tavLst>
                                        <p:tav tm="0">
                                          <p:val>
                                            <p:fltVal val="0.5"/>
                                          </p:val>
                                        </p:tav>
                                        <p:tav tm="100000">
                                          <p:val>
                                            <p:strVal val="#ppt_x"/>
                                          </p:val>
                                        </p:tav>
                                      </p:tavLst>
                                    </p:anim>
                                    <p:anim calcmode="lin" valueType="num">
                                      <p:cBhvr>
                                        <p:cTn id="10" dur="500" fill="hold"/>
                                        <p:tgtEl>
                                          <p:spTgt spid="2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txBox="1">
            <a:spLocks noGrp="1" noChangeArrowheads="1"/>
          </p:cNvSpPr>
          <p:nvPr/>
        </p:nvSpPr>
        <p:spPr bwMode="auto">
          <a:xfrm>
            <a:off x="6553200" y="4929188"/>
            <a:ext cx="2133600" cy="274637"/>
          </a:xfrm>
          <a:prstGeom prst="rect">
            <a:avLst/>
          </a:prstGeom>
          <a:noFill/>
          <a:ln w="9525">
            <a:noFill/>
            <a:miter lim="800000"/>
            <a:headEnd/>
            <a:tailEnd/>
          </a:ln>
        </p:spPr>
        <p:txBody>
          <a:bodyPr anchor="ctr"/>
          <a:lstStyle/>
          <a:p>
            <a:pPr algn="r"/>
            <a:endParaRPr lang="zh-CN" altLang="en-US" sz="1200">
              <a:solidFill>
                <a:srgbClr val="595959"/>
              </a:solidFill>
            </a:endParaRPr>
          </a:p>
        </p:txBody>
      </p:sp>
      <p:sp>
        <p:nvSpPr>
          <p:cNvPr id="3" name="矩形 1"/>
          <p:cNvSpPr>
            <a:spLocks noChangeArrowheads="1"/>
          </p:cNvSpPr>
          <p:nvPr/>
        </p:nvSpPr>
        <p:spPr bwMode="auto">
          <a:xfrm>
            <a:off x="608013" y="1058863"/>
            <a:ext cx="8285162" cy="500062"/>
          </a:xfrm>
          <a:prstGeom prst="rect">
            <a:avLst/>
          </a:prstGeom>
          <a:noFill/>
          <a:ln w="9525">
            <a:noFill/>
            <a:miter lim="800000"/>
            <a:headEnd/>
            <a:tailEnd/>
          </a:ln>
        </p:spPr>
        <p:txBody>
          <a:bodyPr>
            <a:spAutoFit/>
          </a:bodyPr>
          <a:lstStyle/>
          <a:p>
            <a:pPr marL="342900" indent="-342900">
              <a:lnSpc>
                <a:spcPct val="150000"/>
              </a:lnSpc>
            </a:pPr>
            <a:r>
              <a:rPr lang="zh-CN" altLang="en-US" sz="2000" b="1" dirty="0">
                <a:latin typeface="微软雅黑" pitchFamily="34" charset="-122"/>
                <a:ea typeface="微软雅黑" pitchFamily="34" charset="-122"/>
              </a:rPr>
              <a:t>科技报告虽不需要同行评议，但需要进行多级严格审查，审查主体有：</a:t>
            </a:r>
          </a:p>
        </p:txBody>
      </p:sp>
      <p:sp>
        <p:nvSpPr>
          <p:cNvPr id="4" name="矩形 9"/>
          <p:cNvSpPr>
            <a:spLocks noChangeArrowheads="1"/>
          </p:cNvSpPr>
          <p:nvPr/>
        </p:nvSpPr>
        <p:spPr bwMode="auto">
          <a:xfrm>
            <a:off x="1512000" y="1714500"/>
            <a:ext cx="7200000" cy="1015663"/>
          </a:xfrm>
          <a:prstGeom prst="rect">
            <a:avLst/>
          </a:prstGeom>
          <a:noFill/>
          <a:ln w="9525">
            <a:solidFill>
              <a:schemeClr val="bg1"/>
            </a:solidFill>
            <a:miter lim="800000"/>
            <a:headEnd/>
            <a:tailEnd/>
          </a:ln>
        </p:spPr>
        <p:txBody>
          <a:bodyPr>
            <a:spAutoFit/>
          </a:bodyPr>
          <a:lstStyle/>
          <a:p>
            <a:pPr>
              <a:lnSpc>
                <a:spcPct val="150000"/>
              </a:lnSpc>
            </a:pPr>
            <a:r>
              <a:rPr lang="zh-CN" altLang="en-US" sz="2000" dirty="0">
                <a:solidFill>
                  <a:srgbClr val="FF0000"/>
                </a:solidFill>
                <a:latin typeface="微软雅黑" pitchFamily="34" charset="-122"/>
                <a:ea typeface="微软雅黑" pitchFamily="34" charset="-122"/>
              </a:rPr>
              <a:t>项目管理部门</a:t>
            </a:r>
            <a:r>
              <a:rPr lang="zh-CN" altLang="en-US" sz="2000" dirty="0">
                <a:latin typeface="微软雅黑" pitchFamily="34" charset="-122"/>
                <a:ea typeface="微软雅黑" pitchFamily="34" charset="-122"/>
              </a:rPr>
              <a:t>审核科技报告内容是否覆盖课题任务内容；对涉密项目（课题）科技报告的密级和保密期限建议进行审核。 </a:t>
            </a:r>
          </a:p>
        </p:txBody>
      </p:sp>
      <p:sp>
        <p:nvSpPr>
          <p:cNvPr id="5" name="矩形 10"/>
          <p:cNvSpPr>
            <a:spLocks noChangeArrowheads="1"/>
          </p:cNvSpPr>
          <p:nvPr/>
        </p:nvSpPr>
        <p:spPr bwMode="auto">
          <a:xfrm>
            <a:off x="1512000" y="2857500"/>
            <a:ext cx="7200000" cy="1015663"/>
          </a:xfrm>
          <a:prstGeom prst="rect">
            <a:avLst/>
          </a:prstGeom>
          <a:noFill/>
          <a:ln w="9525">
            <a:solidFill>
              <a:schemeClr val="bg1"/>
            </a:solidFill>
            <a:miter lim="800000"/>
            <a:headEnd/>
            <a:tailEnd/>
          </a:ln>
        </p:spPr>
        <p:txBody>
          <a:bodyPr>
            <a:spAutoFit/>
          </a:bodyPr>
          <a:lstStyle/>
          <a:p>
            <a:pPr>
              <a:lnSpc>
                <a:spcPct val="150000"/>
              </a:lnSpc>
            </a:pPr>
            <a:r>
              <a:rPr lang="zh-CN" altLang="en-US" sz="2000" dirty="0">
                <a:latin typeface="微软雅黑" pitchFamily="34" charset="-122"/>
                <a:ea typeface="微软雅黑" pitchFamily="34" charset="-122"/>
              </a:rPr>
              <a:t>科技报告</a:t>
            </a:r>
            <a:r>
              <a:rPr lang="zh-CN" altLang="en-US" sz="2000" dirty="0">
                <a:solidFill>
                  <a:srgbClr val="FF0000"/>
                </a:solidFill>
                <a:latin typeface="微软雅黑" pitchFamily="34" charset="-122"/>
                <a:ea typeface="微软雅黑" pitchFamily="34" charset="-122"/>
              </a:rPr>
              <a:t>收藏部门</a:t>
            </a:r>
            <a:r>
              <a:rPr lang="zh-CN" altLang="en-US" sz="2000" dirty="0">
                <a:latin typeface="微软雅黑" pitchFamily="34" charset="-122"/>
                <a:ea typeface="微软雅黑" pitchFamily="34" charset="-122"/>
              </a:rPr>
              <a:t>对其格式进行审查，确认是否合格，对于不合格的科技报告，应退回呈交单位修改。</a:t>
            </a:r>
          </a:p>
        </p:txBody>
      </p:sp>
      <p:sp>
        <p:nvSpPr>
          <p:cNvPr id="6" name="矩形 11"/>
          <p:cNvSpPr>
            <a:spLocks noChangeArrowheads="1"/>
          </p:cNvSpPr>
          <p:nvPr/>
        </p:nvSpPr>
        <p:spPr bwMode="auto">
          <a:xfrm>
            <a:off x="1512000" y="3929063"/>
            <a:ext cx="7200000" cy="1015663"/>
          </a:xfrm>
          <a:prstGeom prst="rect">
            <a:avLst/>
          </a:prstGeom>
          <a:noFill/>
          <a:ln w="9525">
            <a:solidFill>
              <a:schemeClr val="bg1"/>
            </a:solidFill>
            <a:miter lim="800000"/>
            <a:headEnd/>
            <a:tailEnd/>
          </a:ln>
        </p:spPr>
        <p:txBody>
          <a:bodyPr>
            <a:spAutoFit/>
          </a:bodyPr>
          <a:lstStyle/>
          <a:p>
            <a:pPr>
              <a:lnSpc>
                <a:spcPct val="150000"/>
              </a:lnSpc>
            </a:pPr>
            <a:r>
              <a:rPr lang="zh-CN" altLang="en-US" sz="2000" dirty="0">
                <a:latin typeface="微软雅黑" pitchFamily="34" charset="-122"/>
                <a:ea typeface="微软雅黑" pitchFamily="34" charset="-122"/>
              </a:rPr>
              <a:t>在科技报告共享过程中，将接受</a:t>
            </a:r>
            <a:r>
              <a:rPr lang="zh-CN" altLang="en-US" sz="2000" dirty="0">
                <a:solidFill>
                  <a:srgbClr val="FF0000"/>
                </a:solidFill>
                <a:latin typeface="微软雅黑" pitchFamily="34" charset="-122"/>
                <a:ea typeface="微软雅黑" pitchFamily="34" charset="-122"/>
              </a:rPr>
              <a:t>社会公众</a:t>
            </a:r>
            <a:r>
              <a:rPr lang="zh-CN" altLang="en-US" sz="2000" dirty="0">
                <a:latin typeface="微软雅黑" pitchFamily="34" charset="-122"/>
                <a:ea typeface="微软雅黑" pitchFamily="34" charset="-122"/>
              </a:rPr>
              <a:t>的监督，保证内容真实完整，对社会举报的科研不端行为将予以处理。</a:t>
            </a:r>
          </a:p>
        </p:txBody>
      </p:sp>
      <p:sp>
        <p:nvSpPr>
          <p:cNvPr id="7" name="Line 7"/>
          <p:cNvSpPr>
            <a:spLocks noChangeShapeType="1"/>
          </p:cNvSpPr>
          <p:nvPr/>
        </p:nvSpPr>
        <p:spPr bwMode="auto">
          <a:xfrm>
            <a:off x="500063" y="2714625"/>
            <a:ext cx="8451850" cy="1588"/>
          </a:xfrm>
          <a:prstGeom prst="line">
            <a:avLst/>
          </a:prstGeom>
          <a:noFill/>
          <a:ln w="3175" cap="rnd">
            <a:solidFill>
              <a:srgbClr val="1C1C1C"/>
            </a:solidFill>
            <a:prstDash val="sysDot"/>
            <a:round/>
            <a:headEnd/>
            <a:tailEnd/>
          </a:ln>
        </p:spPr>
        <p:txBody>
          <a:bodyPr/>
          <a:lstStyle/>
          <a:p>
            <a:endParaRPr lang="zh-CN" altLang="en-US"/>
          </a:p>
        </p:txBody>
      </p:sp>
      <p:sp>
        <p:nvSpPr>
          <p:cNvPr id="8" name="Line 7"/>
          <p:cNvSpPr>
            <a:spLocks noChangeShapeType="1"/>
          </p:cNvSpPr>
          <p:nvPr/>
        </p:nvSpPr>
        <p:spPr bwMode="auto">
          <a:xfrm>
            <a:off x="500063" y="3857625"/>
            <a:ext cx="8451850" cy="1588"/>
          </a:xfrm>
          <a:prstGeom prst="line">
            <a:avLst/>
          </a:prstGeom>
          <a:noFill/>
          <a:ln w="3175" cap="rnd">
            <a:solidFill>
              <a:srgbClr val="1C1C1C"/>
            </a:solidFill>
            <a:prstDash val="sysDot"/>
            <a:round/>
            <a:headEnd/>
            <a:tailEnd/>
          </a:ln>
        </p:spPr>
        <p:txBody>
          <a:bodyPr/>
          <a:lstStyle/>
          <a:p>
            <a:endParaRPr lang="zh-CN" altLang="en-US"/>
          </a:p>
        </p:txBody>
      </p:sp>
      <p:sp>
        <p:nvSpPr>
          <p:cNvPr id="10" name="Rectangle 5"/>
          <p:cNvSpPr>
            <a:spLocks noChangeArrowheads="1"/>
          </p:cNvSpPr>
          <p:nvPr/>
        </p:nvSpPr>
        <p:spPr bwMode="auto">
          <a:xfrm>
            <a:off x="714348" y="2000246"/>
            <a:ext cx="500066" cy="500066"/>
          </a:xfrm>
          <a:prstGeom prst="roundRect">
            <a:avLst/>
          </a:prstGeom>
          <a:solidFill>
            <a:schemeClr val="accent1">
              <a:lumMod val="40000"/>
              <a:lumOff val="60000"/>
            </a:schemeClr>
          </a:solidFill>
          <a:ln w="9525">
            <a:solidFill>
              <a:schemeClr val="accent1"/>
            </a:solidFill>
            <a:miter lim="800000"/>
            <a:headEnd/>
            <a:tailEnd/>
          </a:ln>
          <a:scene3d>
            <a:camera prst="orthographicFront"/>
            <a:lightRig rig="threePt" dir="t"/>
          </a:scene3d>
          <a:sp3d>
            <a:bevelT w="165100" prst="coolSlant"/>
          </a:sp3d>
        </p:spPr>
        <p:txBody>
          <a:bodyPr wrap="none" anchor="ctr"/>
          <a:lstStyle/>
          <a:p>
            <a:pPr algn="ctr">
              <a:defRPr/>
            </a:pPr>
            <a:r>
              <a:rPr lang="en-US" altLang="zh-CN" spc="300" dirty="0">
                <a:effectLst>
                  <a:outerShdw blurRad="38100" dist="38100" dir="2700000" algn="tl">
                    <a:srgbClr val="000000">
                      <a:alpha val="43137"/>
                    </a:srgbClr>
                  </a:outerShdw>
                </a:effectLst>
                <a:latin typeface="微软雅黑" pitchFamily="34" charset="-122"/>
                <a:ea typeface="微软雅黑" pitchFamily="34" charset="-122"/>
              </a:rPr>
              <a:t>3</a:t>
            </a:r>
          </a:p>
        </p:txBody>
      </p:sp>
      <p:sp>
        <p:nvSpPr>
          <p:cNvPr id="11" name="Rectangle 5"/>
          <p:cNvSpPr>
            <a:spLocks noChangeArrowheads="1"/>
          </p:cNvSpPr>
          <p:nvPr/>
        </p:nvSpPr>
        <p:spPr bwMode="auto">
          <a:xfrm>
            <a:off x="714348" y="3071816"/>
            <a:ext cx="500066" cy="500066"/>
          </a:xfrm>
          <a:prstGeom prst="roundRect">
            <a:avLst/>
          </a:prstGeom>
          <a:solidFill>
            <a:schemeClr val="accent1">
              <a:lumMod val="40000"/>
              <a:lumOff val="60000"/>
            </a:schemeClr>
          </a:solidFill>
          <a:ln w="9525">
            <a:solidFill>
              <a:schemeClr val="accent1"/>
            </a:solidFill>
            <a:miter lim="800000"/>
            <a:headEnd/>
            <a:tailEnd/>
          </a:ln>
          <a:scene3d>
            <a:camera prst="orthographicFront"/>
            <a:lightRig rig="threePt" dir="t"/>
          </a:scene3d>
          <a:sp3d>
            <a:bevelT w="165100" prst="coolSlant"/>
          </a:sp3d>
        </p:spPr>
        <p:txBody>
          <a:bodyPr wrap="none" anchor="ctr"/>
          <a:lstStyle/>
          <a:p>
            <a:pPr algn="ctr">
              <a:defRPr/>
            </a:pPr>
            <a:r>
              <a:rPr lang="en-US" altLang="zh-CN" spc="300" dirty="0">
                <a:effectLst>
                  <a:outerShdw blurRad="38100" dist="38100" dir="2700000" algn="tl">
                    <a:srgbClr val="000000">
                      <a:alpha val="43137"/>
                    </a:srgbClr>
                  </a:outerShdw>
                </a:effectLst>
                <a:latin typeface="微软雅黑" pitchFamily="34" charset="-122"/>
                <a:ea typeface="微软雅黑" pitchFamily="34" charset="-122"/>
              </a:rPr>
              <a:t>4</a:t>
            </a:r>
          </a:p>
        </p:txBody>
      </p:sp>
      <p:sp>
        <p:nvSpPr>
          <p:cNvPr id="12" name="Rectangle 5"/>
          <p:cNvSpPr>
            <a:spLocks noChangeArrowheads="1"/>
          </p:cNvSpPr>
          <p:nvPr/>
        </p:nvSpPr>
        <p:spPr bwMode="auto">
          <a:xfrm>
            <a:off x="714348" y="4214824"/>
            <a:ext cx="500066" cy="500066"/>
          </a:xfrm>
          <a:prstGeom prst="roundRect">
            <a:avLst/>
          </a:prstGeom>
          <a:solidFill>
            <a:schemeClr val="accent1">
              <a:lumMod val="40000"/>
              <a:lumOff val="60000"/>
            </a:schemeClr>
          </a:solidFill>
          <a:ln w="9525">
            <a:solidFill>
              <a:schemeClr val="accent1"/>
            </a:solidFill>
            <a:miter lim="800000"/>
            <a:headEnd/>
            <a:tailEnd/>
          </a:ln>
          <a:scene3d>
            <a:camera prst="orthographicFront"/>
            <a:lightRig rig="threePt" dir="t"/>
          </a:scene3d>
          <a:sp3d>
            <a:bevelT w="165100" prst="coolSlant"/>
          </a:sp3d>
        </p:spPr>
        <p:txBody>
          <a:bodyPr wrap="none" anchor="ctr"/>
          <a:lstStyle/>
          <a:p>
            <a:pPr algn="ctr">
              <a:defRPr/>
            </a:pPr>
            <a:r>
              <a:rPr lang="en-US" altLang="zh-CN" spc="300" dirty="0">
                <a:effectLst>
                  <a:outerShdw blurRad="38100" dist="38100" dir="2700000" algn="tl">
                    <a:srgbClr val="000000">
                      <a:alpha val="43137"/>
                    </a:srgbClr>
                  </a:outerShdw>
                </a:effectLst>
                <a:latin typeface="微软雅黑" pitchFamily="34" charset="-122"/>
                <a:ea typeface="微软雅黑" pitchFamily="34" charset="-122"/>
              </a:rPr>
              <a:t>5</a:t>
            </a:r>
          </a:p>
        </p:txBody>
      </p:sp>
    </p:spTree>
    <p:extLst>
      <p:ext uri="{BB962C8B-B14F-4D97-AF65-F5344CB8AC3E}">
        <p14:creationId xmlns="" xmlns:p14="http://schemas.microsoft.com/office/powerpoint/2010/main" val="3204094977"/>
      </p:ext>
    </p:extLst>
  </p:cSld>
  <p:clrMapOvr>
    <a:masterClrMapping/>
  </p:clrMapOvr>
  <p:transition spd="slow">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灯片编号占位符 1"/>
          <p:cNvSpPr txBox="1">
            <a:spLocks noGrp="1" noChangeArrowheads="1"/>
          </p:cNvSpPr>
          <p:nvPr/>
        </p:nvSpPr>
        <p:spPr bwMode="auto">
          <a:xfrm>
            <a:off x="6553200" y="4929188"/>
            <a:ext cx="2133600" cy="274637"/>
          </a:xfrm>
          <a:prstGeom prst="rect">
            <a:avLst/>
          </a:prstGeom>
          <a:noFill/>
          <a:ln w="9525">
            <a:noFill/>
            <a:miter lim="800000"/>
            <a:headEnd/>
            <a:tailEnd/>
          </a:ln>
        </p:spPr>
        <p:txBody>
          <a:bodyPr anchor="ctr"/>
          <a:lstStyle/>
          <a:p>
            <a:pPr algn="r"/>
            <a:endParaRPr lang="zh-CN" altLang="en-US" sz="1200">
              <a:solidFill>
                <a:srgbClr val="595959"/>
              </a:solidFill>
            </a:endParaRPr>
          </a:p>
        </p:txBody>
      </p:sp>
      <p:sp>
        <p:nvSpPr>
          <p:cNvPr id="17" name="矩形 1"/>
          <p:cNvSpPr>
            <a:spLocks noChangeArrowheads="1"/>
          </p:cNvSpPr>
          <p:nvPr/>
        </p:nvSpPr>
        <p:spPr bwMode="auto">
          <a:xfrm>
            <a:off x="357188" y="928688"/>
            <a:ext cx="7929562" cy="496887"/>
          </a:xfrm>
          <a:prstGeom prst="rect">
            <a:avLst/>
          </a:prstGeom>
          <a:noFill/>
          <a:ln w="9525">
            <a:noFill/>
            <a:miter lim="800000"/>
            <a:headEnd/>
            <a:tailEnd/>
          </a:ln>
        </p:spPr>
        <p:txBody>
          <a:bodyPr>
            <a:spAutoFit/>
          </a:bodyPr>
          <a:lstStyle/>
          <a:p>
            <a:pPr>
              <a:lnSpc>
                <a:spcPct val="150000"/>
              </a:lnSpc>
              <a:buClr>
                <a:srgbClr val="1E1C11"/>
              </a:buClr>
              <a:buFont typeface="Wingdings" pitchFamily="2" charset="2"/>
              <a:buChar char="p"/>
            </a:pPr>
            <a:r>
              <a:rPr lang="zh-CN" altLang="en-US" sz="2000" b="1">
                <a:solidFill>
                  <a:srgbClr val="C00000"/>
                </a:solidFill>
                <a:latin typeface="Gulim" pitchFamily="34" charset="-127"/>
                <a:ea typeface="Gulim" pitchFamily="34" charset="-127"/>
              </a:rPr>
              <a:t> </a:t>
            </a:r>
            <a:r>
              <a:rPr lang="zh-CN" altLang="en-US" sz="2000" b="1">
                <a:solidFill>
                  <a:srgbClr val="C00000"/>
                </a:solidFill>
                <a:latin typeface="微软雅黑" pitchFamily="34" charset="-122"/>
                <a:ea typeface="微软雅黑" pitchFamily="34" charset="-122"/>
              </a:rPr>
              <a:t>审查内容</a:t>
            </a:r>
            <a:r>
              <a:rPr lang="zh-CN" altLang="en-US" sz="2000" b="1">
                <a:latin typeface="微软雅黑" pitchFamily="34" charset="-122"/>
                <a:ea typeface="微软雅黑" pitchFamily="34" charset="-122"/>
              </a:rPr>
              <a:t>：格式审查、内容审查和密级审查</a:t>
            </a:r>
            <a:endParaRPr lang="en-US" sz="2000" b="1">
              <a:latin typeface="微软雅黑" pitchFamily="34" charset="-122"/>
              <a:ea typeface="微软雅黑" pitchFamily="34" charset="-122"/>
            </a:endParaRPr>
          </a:p>
        </p:txBody>
      </p:sp>
      <p:sp>
        <p:nvSpPr>
          <p:cNvPr id="18" name="矩形 4"/>
          <p:cNvSpPr>
            <a:spLocks noChangeArrowheads="1"/>
          </p:cNvSpPr>
          <p:nvPr/>
        </p:nvSpPr>
        <p:spPr bwMode="auto">
          <a:xfrm>
            <a:off x="500063" y="4286250"/>
            <a:ext cx="7786687" cy="584200"/>
          </a:xfrm>
          <a:prstGeom prst="rect">
            <a:avLst/>
          </a:prstGeom>
          <a:solidFill>
            <a:schemeClr val="bg1"/>
          </a:solidFill>
          <a:ln w="25400">
            <a:solidFill>
              <a:schemeClr val="accent2"/>
            </a:solidFill>
            <a:prstDash val="sysDash"/>
            <a:miter lim="800000"/>
            <a:headEnd/>
            <a:tailEnd/>
          </a:ln>
        </p:spPr>
        <p:txBody>
          <a:bodyPr>
            <a:spAutoFit/>
          </a:bodyPr>
          <a:lstStyle/>
          <a:p>
            <a:r>
              <a:rPr lang="zh-CN" altLang="en-US" sz="1600" b="1" dirty="0">
                <a:latin typeface="微软雅黑" pitchFamily="34" charset="-122"/>
                <a:ea typeface="微软雅黑" pitchFamily="34" charset="-122"/>
              </a:rPr>
              <a:t>        在保证国家对核心技术资源的知情权和合理控制权的同时，保护项目承担者的合法权益。</a:t>
            </a:r>
            <a:endParaRPr lang="en-US" sz="1600" b="1" dirty="0">
              <a:latin typeface="微软雅黑" pitchFamily="34" charset="-122"/>
              <a:ea typeface="微软雅黑" pitchFamily="34" charset="-122"/>
            </a:endParaRPr>
          </a:p>
        </p:txBody>
      </p:sp>
      <p:sp>
        <p:nvSpPr>
          <p:cNvPr id="20" name="圆角矩形 6"/>
          <p:cNvSpPr>
            <a:spLocks noChangeArrowheads="1"/>
          </p:cNvSpPr>
          <p:nvPr/>
        </p:nvSpPr>
        <p:spPr bwMode="auto">
          <a:xfrm>
            <a:off x="468312" y="1526647"/>
            <a:ext cx="2744787" cy="2606675"/>
          </a:xfrm>
          <a:prstGeom prst="roundRect">
            <a:avLst>
              <a:gd name="adj" fmla="val 16667"/>
            </a:avLst>
          </a:prstGeom>
          <a:gradFill rotWithShape="1">
            <a:gsLst>
              <a:gs pos="0">
                <a:srgbClr val="A3C4FF"/>
              </a:gs>
              <a:gs pos="35001">
                <a:srgbClr val="BFD5FF"/>
              </a:gs>
              <a:gs pos="100000">
                <a:srgbClr val="E5EEFF"/>
              </a:gs>
            </a:gsLst>
            <a:lin ang="5400000" scaled="1"/>
          </a:gradFill>
          <a:ln w="9525" cmpd="sng">
            <a:solidFill>
              <a:srgbClr val="4A7EBB"/>
            </a:solidFill>
            <a:round/>
          </a:ln>
          <a:effectLst>
            <a:outerShdw dist="20000" dir="5400000" algn="ctr" rotWithShape="0">
              <a:srgbClr val="000000">
                <a:alpha val="31999"/>
              </a:srgbClr>
            </a:outerShdw>
          </a:effectLst>
        </p:spPr>
        <p:txBody>
          <a:bodyPr anchor="ctr"/>
          <a:lstStyle/>
          <a:p>
            <a:pPr algn="ctr">
              <a:lnSpc>
                <a:spcPts val="2500"/>
              </a:lnSpc>
              <a:buFont typeface="Arial" charset="0"/>
              <a:buNone/>
              <a:defRPr/>
            </a:pPr>
            <a:r>
              <a:rPr lang="zh-CN" altLang="en-US" dirty="0">
                <a:solidFill>
                  <a:srgbClr val="C00000"/>
                </a:solidFill>
                <a:latin typeface="微软雅黑" pitchFamily="34" charset="-122"/>
                <a:ea typeface="微软雅黑" pitchFamily="34" charset="-122"/>
              </a:rPr>
              <a:t>内容审查</a:t>
            </a:r>
            <a:endParaRPr lang="en-US" dirty="0">
              <a:solidFill>
                <a:srgbClr val="C00000"/>
              </a:solidFill>
              <a:latin typeface="微软雅黑" pitchFamily="34" charset="-122"/>
              <a:ea typeface="微软雅黑" pitchFamily="34" charset="-122"/>
            </a:endParaRPr>
          </a:p>
          <a:p>
            <a:pPr algn="just">
              <a:lnSpc>
                <a:spcPts val="2500"/>
              </a:lnSpc>
              <a:buFont typeface="Arial" charset="0"/>
              <a:buNone/>
              <a:defRPr/>
            </a:pPr>
            <a:r>
              <a:rPr lang="zh-CN" altLang="en-US" dirty="0">
                <a:solidFill>
                  <a:srgbClr val="000000"/>
                </a:solidFill>
                <a:latin typeface="微软雅黑" pitchFamily="34" charset="-122"/>
                <a:ea typeface="微软雅黑" pitchFamily="34" charset="-122"/>
              </a:rPr>
              <a:t>从专业角度评判内容是否清晰、系统、完整、可读等。</a:t>
            </a:r>
          </a:p>
          <a:p>
            <a:pPr algn="just">
              <a:lnSpc>
                <a:spcPts val="2500"/>
              </a:lnSpc>
              <a:buFont typeface="Arial" charset="0"/>
              <a:buNone/>
              <a:defRPr/>
            </a:pPr>
            <a:endParaRPr lang="zh-CN" altLang="en-US" dirty="0">
              <a:solidFill>
                <a:srgbClr val="000000"/>
              </a:solidFill>
              <a:latin typeface="Gulim" pitchFamily="34" charset="-127"/>
              <a:ea typeface="Gulim" pitchFamily="34" charset="-127"/>
            </a:endParaRPr>
          </a:p>
          <a:p>
            <a:pPr algn="just">
              <a:lnSpc>
                <a:spcPts val="2500"/>
              </a:lnSpc>
              <a:buFont typeface="Arial" charset="0"/>
              <a:buNone/>
              <a:defRPr/>
            </a:pPr>
            <a:endParaRPr lang="zh-CN" altLang="en-US" dirty="0">
              <a:solidFill>
                <a:srgbClr val="000000"/>
              </a:solidFill>
              <a:latin typeface="Gulim" pitchFamily="34" charset="-127"/>
              <a:ea typeface="Gulim" pitchFamily="34" charset="-127"/>
            </a:endParaRPr>
          </a:p>
          <a:p>
            <a:pPr algn="just">
              <a:lnSpc>
                <a:spcPts val="2500"/>
              </a:lnSpc>
              <a:buFont typeface="Arial" charset="0"/>
              <a:buNone/>
              <a:defRPr/>
            </a:pPr>
            <a:endParaRPr lang="zh-CN" altLang="en-US" dirty="0">
              <a:solidFill>
                <a:srgbClr val="000000"/>
              </a:solidFill>
              <a:latin typeface="Gulim" pitchFamily="34" charset="-127"/>
              <a:ea typeface="Gulim" pitchFamily="34" charset="-127"/>
            </a:endParaRPr>
          </a:p>
          <a:p>
            <a:pPr algn="just">
              <a:lnSpc>
                <a:spcPts val="2500"/>
              </a:lnSpc>
              <a:buFont typeface="Arial" charset="0"/>
              <a:buNone/>
              <a:defRPr/>
            </a:pPr>
            <a:endParaRPr lang="zh-CN" altLang="en-US" dirty="0">
              <a:solidFill>
                <a:srgbClr val="000000"/>
              </a:solidFill>
              <a:latin typeface="Gulim" pitchFamily="34" charset="-127"/>
              <a:ea typeface="Gulim" pitchFamily="34" charset="-127"/>
            </a:endParaRPr>
          </a:p>
        </p:txBody>
      </p:sp>
      <p:sp>
        <p:nvSpPr>
          <p:cNvPr id="21" name="圆角矩形 7"/>
          <p:cNvSpPr>
            <a:spLocks noChangeArrowheads="1"/>
          </p:cNvSpPr>
          <p:nvPr/>
        </p:nvSpPr>
        <p:spPr bwMode="auto">
          <a:xfrm>
            <a:off x="6003925" y="1500188"/>
            <a:ext cx="2563813" cy="2606675"/>
          </a:xfrm>
          <a:prstGeom prst="roundRect">
            <a:avLst>
              <a:gd name="adj" fmla="val 16667"/>
            </a:avLst>
          </a:prstGeom>
          <a:gradFill rotWithShape="1">
            <a:gsLst>
              <a:gs pos="0">
                <a:srgbClr val="A3C4FF"/>
              </a:gs>
              <a:gs pos="35001">
                <a:srgbClr val="BFD5FF"/>
              </a:gs>
              <a:gs pos="100000">
                <a:srgbClr val="E5EEFF"/>
              </a:gs>
            </a:gsLst>
            <a:lin ang="5400000" scaled="1"/>
          </a:gradFill>
          <a:ln w="9525" cmpd="sng">
            <a:solidFill>
              <a:srgbClr val="4A7EBB"/>
            </a:solidFill>
            <a:round/>
          </a:ln>
          <a:effectLst>
            <a:outerShdw dist="20000" dir="5400000" algn="ctr" rotWithShape="0">
              <a:srgbClr val="000000">
                <a:alpha val="31999"/>
              </a:srgbClr>
            </a:outerShdw>
          </a:effectLst>
        </p:spPr>
        <p:txBody>
          <a:bodyPr anchor="ctr"/>
          <a:lstStyle/>
          <a:p>
            <a:pPr algn="ctr">
              <a:lnSpc>
                <a:spcPts val="2500"/>
              </a:lnSpc>
              <a:buFont typeface="Arial" charset="0"/>
              <a:buNone/>
              <a:defRPr/>
            </a:pPr>
            <a:r>
              <a:rPr lang="zh-CN" altLang="en-US" dirty="0">
                <a:solidFill>
                  <a:srgbClr val="C00000"/>
                </a:solidFill>
                <a:latin typeface="微软雅黑" pitchFamily="34" charset="-122"/>
                <a:ea typeface="微软雅黑" pitchFamily="34" charset="-122"/>
              </a:rPr>
              <a:t>密级审查</a:t>
            </a:r>
            <a:endParaRPr lang="en-US" dirty="0">
              <a:solidFill>
                <a:srgbClr val="C00000"/>
              </a:solidFill>
              <a:latin typeface="微软雅黑" pitchFamily="34" charset="-122"/>
              <a:ea typeface="微软雅黑" pitchFamily="34" charset="-122"/>
            </a:endParaRPr>
          </a:p>
          <a:p>
            <a:pPr algn="just">
              <a:lnSpc>
                <a:spcPts val="2500"/>
              </a:lnSpc>
              <a:buFont typeface="Arial" charset="0"/>
              <a:buNone/>
              <a:defRPr/>
            </a:pPr>
            <a:r>
              <a:rPr lang="zh-CN" altLang="en-US" dirty="0">
                <a:solidFill>
                  <a:srgbClr val="000000"/>
                </a:solidFill>
                <a:latin typeface="微软雅黑" pitchFamily="34" charset="-122"/>
                <a:ea typeface="微软雅黑" pitchFamily="34" charset="-122"/>
              </a:rPr>
              <a:t>审查科技报告的密级设置是否合理，确保对科技报告中涉及的技术秘密、商业秘密、专利等知识产权信息进行标记和合理设定。</a:t>
            </a:r>
            <a:endParaRPr lang="en-US" dirty="0">
              <a:solidFill>
                <a:srgbClr val="C00000"/>
              </a:solidFill>
              <a:latin typeface="微软雅黑" pitchFamily="34" charset="-122"/>
              <a:ea typeface="微软雅黑" pitchFamily="34" charset="-122"/>
            </a:endParaRPr>
          </a:p>
          <a:p>
            <a:pPr algn="just">
              <a:lnSpc>
                <a:spcPts val="2500"/>
              </a:lnSpc>
              <a:buFont typeface="Arial" charset="0"/>
              <a:buNone/>
              <a:defRPr/>
            </a:pPr>
            <a:endParaRPr lang="zh-CN" altLang="en-US" dirty="0">
              <a:solidFill>
                <a:srgbClr val="000000"/>
              </a:solidFill>
              <a:latin typeface="Gulim" pitchFamily="34" charset="-127"/>
              <a:ea typeface="Gulim" pitchFamily="34" charset="-127"/>
            </a:endParaRPr>
          </a:p>
        </p:txBody>
      </p:sp>
      <p:sp>
        <p:nvSpPr>
          <p:cNvPr id="24" name="TextBox 23"/>
          <p:cNvSpPr txBox="1"/>
          <p:nvPr/>
        </p:nvSpPr>
        <p:spPr>
          <a:xfrm>
            <a:off x="560439" y="285135"/>
            <a:ext cx="7973961" cy="738664"/>
          </a:xfrm>
          <a:prstGeom prst="rect">
            <a:avLst/>
          </a:prstGeom>
          <a:noFill/>
        </p:spPr>
        <p:txBody>
          <a:bodyPr wrap="square" rtlCol="0">
            <a:spAutoFit/>
          </a:bodyPr>
          <a:lstStyle/>
          <a:p>
            <a:pPr algn="ctr"/>
            <a:r>
              <a:rPr lang="zh-CN" altLang="en-US" sz="2400" spc="300" dirty="0" smtClean="0">
                <a:latin typeface="微软雅黑" pitchFamily="34" charset="-122"/>
                <a:ea typeface="微软雅黑" pitchFamily="34" charset="-122"/>
              </a:rPr>
              <a:t>科技报告审查内容</a:t>
            </a:r>
          </a:p>
          <a:p>
            <a:endParaRPr lang="zh-CN" altLang="en-US" dirty="0"/>
          </a:p>
        </p:txBody>
      </p:sp>
      <p:sp>
        <p:nvSpPr>
          <p:cNvPr id="9" name="圆角矩形 5"/>
          <p:cNvSpPr>
            <a:spLocks noChangeArrowheads="1"/>
          </p:cNvSpPr>
          <p:nvPr/>
        </p:nvSpPr>
        <p:spPr bwMode="auto">
          <a:xfrm>
            <a:off x="3298825" y="1508655"/>
            <a:ext cx="2635250" cy="2606675"/>
          </a:xfrm>
          <a:prstGeom prst="roundRect">
            <a:avLst>
              <a:gd name="adj" fmla="val 16667"/>
            </a:avLst>
          </a:prstGeom>
          <a:gradFill rotWithShape="1">
            <a:gsLst>
              <a:gs pos="0">
                <a:srgbClr val="A3C4FF"/>
              </a:gs>
              <a:gs pos="35001">
                <a:srgbClr val="BFD5FF"/>
              </a:gs>
              <a:gs pos="100000">
                <a:srgbClr val="E5EEFF"/>
              </a:gs>
            </a:gsLst>
            <a:lin ang="5400000" scaled="1"/>
          </a:gradFill>
          <a:ln w="9525" cmpd="sng">
            <a:solidFill>
              <a:srgbClr val="4A7EBB"/>
            </a:solidFill>
            <a:round/>
          </a:ln>
          <a:effectLst>
            <a:outerShdw dist="20000" dir="5400000" algn="ctr" rotWithShape="0">
              <a:srgbClr val="000000">
                <a:alpha val="31999"/>
              </a:srgbClr>
            </a:outerShdw>
          </a:effectLst>
        </p:spPr>
        <p:txBody>
          <a:bodyPr anchor="ctr"/>
          <a:lstStyle/>
          <a:p>
            <a:pPr algn="ctr">
              <a:lnSpc>
                <a:spcPts val="2500"/>
              </a:lnSpc>
              <a:buFont typeface="Arial" charset="0"/>
              <a:buNone/>
              <a:defRPr/>
            </a:pPr>
            <a:endParaRPr lang="en-US" altLang="zh-CN" b="1" dirty="0">
              <a:solidFill>
                <a:srgbClr val="C00000"/>
              </a:solidFill>
              <a:latin typeface="Gulim" pitchFamily="34" charset="-127"/>
              <a:ea typeface="Gulim" pitchFamily="34" charset="-127"/>
            </a:endParaRPr>
          </a:p>
          <a:p>
            <a:pPr algn="ctr">
              <a:lnSpc>
                <a:spcPts val="2500"/>
              </a:lnSpc>
              <a:buFont typeface="Arial" charset="0"/>
              <a:buNone/>
              <a:defRPr/>
            </a:pPr>
            <a:r>
              <a:rPr lang="zh-CN" altLang="en-US" dirty="0">
                <a:solidFill>
                  <a:srgbClr val="C00000"/>
                </a:solidFill>
                <a:latin typeface="微软雅黑" pitchFamily="34" charset="-122"/>
                <a:ea typeface="微软雅黑" pitchFamily="34" charset="-122"/>
              </a:rPr>
              <a:t>格式审查</a:t>
            </a:r>
            <a:endParaRPr lang="en-US" dirty="0">
              <a:solidFill>
                <a:srgbClr val="C00000"/>
              </a:solidFill>
              <a:latin typeface="微软雅黑" pitchFamily="34" charset="-122"/>
              <a:ea typeface="微软雅黑" pitchFamily="34" charset="-122"/>
            </a:endParaRPr>
          </a:p>
          <a:p>
            <a:pPr>
              <a:lnSpc>
                <a:spcPts val="2500"/>
              </a:lnSpc>
              <a:buFont typeface="Arial" charset="0"/>
              <a:buNone/>
              <a:defRPr/>
            </a:pPr>
            <a:r>
              <a:rPr lang="zh-CN" altLang="en-US" dirty="0">
                <a:solidFill>
                  <a:srgbClr val="000000"/>
                </a:solidFill>
                <a:latin typeface="微软雅黑" pitchFamily="34" charset="-122"/>
                <a:ea typeface="微软雅黑" pitchFamily="34" charset="-122"/>
              </a:rPr>
              <a:t>依据</a:t>
            </a:r>
            <a:r>
              <a:rPr lang="en-US" altLang="zh-CN" dirty="0">
                <a:solidFill>
                  <a:srgbClr val="000000"/>
                </a:solidFill>
                <a:latin typeface="微软雅黑" pitchFamily="34" charset="-122"/>
                <a:ea typeface="微软雅黑" pitchFamily="34" charset="-122"/>
              </a:rPr>
              <a:t>《</a:t>
            </a:r>
            <a:r>
              <a:rPr lang="zh-CN" altLang="en-US" dirty="0">
                <a:solidFill>
                  <a:srgbClr val="000000"/>
                </a:solidFill>
                <a:latin typeface="微软雅黑" pitchFamily="34" charset="-122"/>
                <a:ea typeface="微软雅黑" pitchFamily="34" charset="-122"/>
              </a:rPr>
              <a:t>科技报告编写规则</a:t>
            </a:r>
            <a:r>
              <a:rPr lang="en-US" altLang="zh-CN" dirty="0">
                <a:solidFill>
                  <a:srgbClr val="000000"/>
                </a:solidFill>
                <a:latin typeface="微软雅黑" pitchFamily="34" charset="-122"/>
                <a:ea typeface="微软雅黑" pitchFamily="34" charset="-122"/>
              </a:rPr>
              <a:t>》</a:t>
            </a:r>
            <a:r>
              <a:rPr lang="zh-CN" altLang="en-US" dirty="0">
                <a:solidFill>
                  <a:srgbClr val="000000"/>
                </a:solidFill>
                <a:latin typeface="微软雅黑" pitchFamily="34" charset="-122"/>
                <a:ea typeface="微软雅黑" pitchFamily="34" charset="-122"/>
              </a:rPr>
              <a:t>有关要求，检查必备要素的完备性，各数据项填写的准确性、完整性与一致性。是否按技术论文手法撰写。</a:t>
            </a:r>
            <a:endParaRPr lang="en-US" dirty="0">
              <a:solidFill>
                <a:srgbClr val="C00000"/>
              </a:solidFill>
              <a:latin typeface="微软雅黑" pitchFamily="34" charset="-122"/>
              <a:ea typeface="微软雅黑" pitchFamily="34" charset="-122"/>
            </a:endParaRPr>
          </a:p>
          <a:p>
            <a:pPr algn="ctr">
              <a:lnSpc>
                <a:spcPts val="2500"/>
              </a:lnSpc>
              <a:buFont typeface="Arial" charset="0"/>
              <a:buNone/>
              <a:defRPr/>
            </a:pPr>
            <a:endParaRPr lang="zh-CN" altLang="en-US" dirty="0">
              <a:solidFill>
                <a:srgbClr val="000000"/>
              </a:solidFill>
              <a:latin typeface="Gulim" pitchFamily="34" charset="-127"/>
              <a:ea typeface="Gulim" pitchFamily="34" charset="-127"/>
            </a:endParaRP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承诺书盖章.png"/>
          <p:cNvPicPr>
            <a:picLocks noChangeAspect="1"/>
          </p:cNvPicPr>
          <p:nvPr/>
        </p:nvPicPr>
        <p:blipFill>
          <a:blip r:embed="rId2"/>
          <a:stretch>
            <a:fillRect/>
          </a:stretch>
        </p:blipFill>
        <p:spPr>
          <a:xfrm>
            <a:off x="2166152" y="0"/>
            <a:ext cx="6791417" cy="5143500"/>
          </a:xfrm>
          <a:prstGeom prst="rect">
            <a:avLst/>
          </a:prstGeom>
        </p:spPr>
      </p:pic>
    </p:spTree>
  </p:cSld>
  <p:clrMapOvr>
    <a:masterClrMapping/>
  </p:clrMapOvr>
  <p:transition spd="slow">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左大括号 4"/>
          <p:cNvSpPr/>
          <p:nvPr/>
        </p:nvSpPr>
        <p:spPr>
          <a:xfrm>
            <a:off x="857250" y="1143000"/>
            <a:ext cx="285750" cy="3357563"/>
          </a:xfrm>
          <a:prstGeom prst="leftBrace">
            <a:avLst>
              <a:gd name="adj1" fmla="val 8333"/>
              <a:gd name="adj2" fmla="val 45227"/>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6000" dirty="0"/>
          </a:p>
        </p:txBody>
      </p:sp>
      <p:sp>
        <p:nvSpPr>
          <p:cNvPr id="6" name="圆角矩形 5">
            <a:hlinkClick r:id="rId2" action="ppaction://hlinksldjump"/>
          </p:cNvPr>
          <p:cNvSpPr/>
          <p:nvPr/>
        </p:nvSpPr>
        <p:spPr>
          <a:xfrm>
            <a:off x="214313" y="1928813"/>
            <a:ext cx="571500" cy="1357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a:latin typeface="微软雅黑" pitchFamily="34" charset="-122"/>
                <a:ea typeface="微软雅黑" pitchFamily="34" charset="-122"/>
              </a:rPr>
              <a:t>科技</a:t>
            </a:r>
            <a:r>
              <a:rPr lang="zh-CN" altLang="en-US" sz="2000" dirty="0" smtClean="0">
                <a:latin typeface="微软雅黑" pitchFamily="34" charset="-122"/>
                <a:ea typeface="微软雅黑" pitchFamily="34" charset="-122"/>
              </a:rPr>
              <a:t>报告</a:t>
            </a:r>
            <a:endParaRPr lang="zh-CN" altLang="en-US" sz="2000" dirty="0">
              <a:latin typeface="微软雅黑" pitchFamily="34" charset="-122"/>
              <a:ea typeface="微软雅黑" pitchFamily="34" charset="-122"/>
            </a:endParaRPr>
          </a:p>
        </p:txBody>
      </p:sp>
      <p:sp>
        <p:nvSpPr>
          <p:cNvPr id="7" name="圆角矩形 6">
            <a:hlinkClick r:id="rId3" action="ppaction://hlinksldjump"/>
          </p:cNvPr>
          <p:cNvSpPr/>
          <p:nvPr/>
        </p:nvSpPr>
        <p:spPr>
          <a:xfrm>
            <a:off x="1143000" y="4143375"/>
            <a:ext cx="1928813" cy="500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smtClean="0">
                <a:latin typeface="微软雅黑" pitchFamily="34" charset="-122"/>
                <a:ea typeface="微软雅黑" pitchFamily="34" charset="-122"/>
              </a:rPr>
              <a:t>结尾部分</a:t>
            </a:r>
            <a:endParaRPr lang="zh-CN" altLang="en-US" sz="2000" dirty="0">
              <a:latin typeface="微软雅黑" pitchFamily="34" charset="-122"/>
              <a:ea typeface="微软雅黑" pitchFamily="34" charset="-122"/>
            </a:endParaRPr>
          </a:p>
        </p:txBody>
      </p:sp>
      <p:sp>
        <p:nvSpPr>
          <p:cNvPr id="8" name="圆角矩形 7">
            <a:hlinkClick r:id="rId4" action="ppaction://hlinksldjump"/>
          </p:cNvPr>
          <p:cNvSpPr/>
          <p:nvPr/>
        </p:nvSpPr>
        <p:spPr>
          <a:xfrm>
            <a:off x="1152525" y="2428875"/>
            <a:ext cx="1928813" cy="500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a:latin typeface="微软雅黑" pitchFamily="34" charset="-122"/>
                <a:ea typeface="微软雅黑" pitchFamily="34" charset="-122"/>
              </a:rPr>
              <a:t>正文部分</a:t>
            </a:r>
          </a:p>
        </p:txBody>
      </p:sp>
      <p:sp>
        <p:nvSpPr>
          <p:cNvPr id="9" name="圆角矩形 8"/>
          <p:cNvSpPr/>
          <p:nvPr/>
        </p:nvSpPr>
        <p:spPr>
          <a:xfrm>
            <a:off x="1152525" y="857250"/>
            <a:ext cx="1900238" cy="471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a:latin typeface="微软雅黑" pitchFamily="34" charset="-122"/>
                <a:ea typeface="微软雅黑" pitchFamily="34" charset="-122"/>
              </a:rPr>
              <a:t>前置部分</a:t>
            </a:r>
          </a:p>
        </p:txBody>
      </p:sp>
      <p:sp>
        <p:nvSpPr>
          <p:cNvPr id="10" name="左大括号 9"/>
          <p:cNvSpPr/>
          <p:nvPr/>
        </p:nvSpPr>
        <p:spPr>
          <a:xfrm>
            <a:off x="3132138" y="500063"/>
            <a:ext cx="285750" cy="1285875"/>
          </a:xfrm>
          <a:prstGeom prst="leftBrace">
            <a:avLst>
              <a:gd name="adj1" fmla="val 8333"/>
              <a:gd name="adj2" fmla="val 47068"/>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6000" dirty="0"/>
          </a:p>
        </p:txBody>
      </p:sp>
      <p:sp>
        <p:nvSpPr>
          <p:cNvPr id="12" name="圆角矩形 11"/>
          <p:cNvSpPr/>
          <p:nvPr/>
        </p:nvSpPr>
        <p:spPr>
          <a:xfrm>
            <a:off x="3492500" y="142875"/>
            <a:ext cx="1150938" cy="360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itchFamily="34" charset="-122"/>
                <a:ea typeface="微软雅黑" pitchFamily="34" charset="-122"/>
              </a:rPr>
              <a:t>封面</a:t>
            </a:r>
            <a:endParaRPr lang="en-US" altLang="zh-CN" sz="1600" dirty="0">
              <a:latin typeface="微软雅黑" pitchFamily="34" charset="-122"/>
              <a:ea typeface="微软雅黑" pitchFamily="34" charset="-122"/>
            </a:endParaRPr>
          </a:p>
        </p:txBody>
      </p:sp>
      <p:sp>
        <p:nvSpPr>
          <p:cNvPr id="13" name="左大括号 12"/>
          <p:cNvSpPr/>
          <p:nvPr/>
        </p:nvSpPr>
        <p:spPr>
          <a:xfrm>
            <a:off x="3143250" y="2214563"/>
            <a:ext cx="285750" cy="1571625"/>
          </a:xfrm>
          <a:prstGeom prst="leftBrace">
            <a:avLst>
              <a:gd name="adj1" fmla="val 8333"/>
              <a:gd name="adj2" fmla="val 31406"/>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6000" dirty="0"/>
          </a:p>
        </p:txBody>
      </p:sp>
      <p:sp>
        <p:nvSpPr>
          <p:cNvPr id="14" name="圆角矩形 13"/>
          <p:cNvSpPr/>
          <p:nvPr/>
        </p:nvSpPr>
        <p:spPr>
          <a:xfrm>
            <a:off x="3492500" y="2052638"/>
            <a:ext cx="1150938" cy="358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itchFamily="34" charset="-122"/>
                <a:ea typeface="微软雅黑" pitchFamily="34" charset="-122"/>
              </a:rPr>
              <a:t>引言部分</a:t>
            </a:r>
            <a:endParaRPr lang="en-US" altLang="zh-CN" sz="1600" dirty="0">
              <a:latin typeface="微软雅黑" pitchFamily="34" charset="-122"/>
              <a:ea typeface="微软雅黑" pitchFamily="34" charset="-122"/>
            </a:endParaRPr>
          </a:p>
        </p:txBody>
      </p:sp>
      <p:sp>
        <p:nvSpPr>
          <p:cNvPr id="20" name="左大括号 19"/>
          <p:cNvSpPr/>
          <p:nvPr/>
        </p:nvSpPr>
        <p:spPr>
          <a:xfrm>
            <a:off x="3143250" y="4214813"/>
            <a:ext cx="285750" cy="357187"/>
          </a:xfrm>
          <a:prstGeom prst="lef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6000" dirty="0"/>
          </a:p>
        </p:txBody>
      </p:sp>
      <p:sp>
        <p:nvSpPr>
          <p:cNvPr id="24" name="圆角矩形 23">
            <a:hlinkClick r:id="rId5" action="ppaction://hlinksldjump"/>
          </p:cNvPr>
          <p:cNvSpPr/>
          <p:nvPr/>
        </p:nvSpPr>
        <p:spPr>
          <a:xfrm>
            <a:off x="3500438" y="4214813"/>
            <a:ext cx="1152525" cy="360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itchFamily="34" charset="-122"/>
                <a:ea typeface="微软雅黑" pitchFamily="34" charset="-122"/>
              </a:rPr>
              <a:t>附录</a:t>
            </a:r>
          </a:p>
        </p:txBody>
      </p:sp>
      <p:sp>
        <p:nvSpPr>
          <p:cNvPr id="26" name="圆角矩形 25"/>
          <p:cNvSpPr/>
          <p:nvPr/>
        </p:nvSpPr>
        <p:spPr>
          <a:xfrm>
            <a:off x="3500438" y="2519363"/>
            <a:ext cx="1152525" cy="360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itchFamily="34" charset="-122"/>
                <a:ea typeface="微软雅黑" pitchFamily="34" charset="-122"/>
              </a:rPr>
              <a:t>主体部分</a:t>
            </a:r>
            <a:endParaRPr lang="en-US" altLang="zh-CN" sz="1600" dirty="0">
              <a:latin typeface="微软雅黑" pitchFamily="34" charset="-122"/>
              <a:ea typeface="微软雅黑" pitchFamily="34" charset="-122"/>
            </a:endParaRPr>
          </a:p>
        </p:txBody>
      </p:sp>
      <p:sp>
        <p:nvSpPr>
          <p:cNvPr id="27" name="圆角矩形 26"/>
          <p:cNvSpPr/>
          <p:nvPr/>
        </p:nvSpPr>
        <p:spPr>
          <a:xfrm>
            <a:off x="3500438" y="3024188"/>
            <a:ext cx="1616075" cy="360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zh-CN" altLang="en-US" sz="1600" dirty="0">
                <a:latin typeface="微软雅黑" pitchFamily="34" charset="-122"/>
                <a:ea typeface="微软雅黑" pitchFamily="34" charset="-122"/>
              </a:rPr>
              <a:t>结论及建议部分</a:t>
            </a:r>
            <a:endParaRPr lang="en-US" altLang="zh-CN" sz="1600" dirty="0">
              <a:latin typeface="微软雅黑" pitchFamily="34" charset="-122"/>
              <a:ea typeface="微软雅黑" pitchFamily="34" charset="-122"/>
            </a:endParaRPr>
          </a:p>
        </p:txBody>
      </p:sp>
      <p:sp>
        <p:nvSpPr>
          <p:cNvPr id="28" name="圆角矩形 27">
            <a:hlinkClick r:id="rId6" action="ppaction://hlinksldjump"/>
          </p:cNvPr>
          <p:cNvSpPr/>
          <p:nvPr/>
        </p:nvSpPr>
        <p:spPr>
          <a:xfrm>
            <a:off x="3500438" y="3527425"/>
            <a:ext cx="1152525" cy="360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itchFamily="34" charset="-122"/>
                <a:ea typeface="微软雅黑" pitchFamily="34" charset="-122"/>
              </a:rPr>
              <a:t>参考文献</a:t>
            </a:r>
          </a:p>
        </p:txBody>
      </p:sp>
      <p:cxnSp>
        <p:nvCxnSpPr>
          <p:cNvPr id="31" name="直接箭头连接符 30"/>
          <p:cNvCxnSpPr/>
          <p:nvPr/>
        </p:nvCxnSpPr>
        <p:spPr>
          <a:xfrm rot="420000" flipV="1">
            <a:off x="4751388" y="2198688"/>
            <a:ext cx="612775" cy="71437"/>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a:off x="5429250" y="1857375"/>
            <a:ext cx="3311525" cy="57626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itchFamily="34" charset="-122"/>
                <a:ea typeface="微软雅黑" pitchFamily="34" charset="-122"/>
              </a:rPr>
              <a:t>研究现状、研究意义、研究方法、研究内容</a:t>
            </a:r>
          </a:p>
        </p:txBody>
      </p:sp>
      <p:sp>
        <p:nvSpPr>
          <p:cNvPr id="34" name="圆角矩形 33"/>
          <p:cNvSpPr/>
          <p:nvPr/>
        </p:nvSpPr>
        <p:spPr>
          <a:xfrm>
            <a:off x="5429250" y="2500313"/>
            <a:ext cx="3311525" cy="576262"/>
          </a:xfrm>
          <a:prstGeom prst="roundRect">
            <a:avLst>
              <a:gd name="adj" fmla="val 4776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itchFamily="34" charset="-122"/>
                <a:ea typeface="微软雅黑" pitchFamily="34" charset="-122"/>
              </a:rPr>
              <a:t>基本理论、研究假设、研究方法、试验</a:t>
            </a:r>
            <a:r>
              <a:rPr lang="en-US" altLang="en-US"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实验方法、研究过程</a:t>
            </a:r>
          </a:p>
        </p:txBody>
      </p:sp>
      <p:sp>
        <p:nvSpPr>
          <p:cNvPr id="35" name="圆角矩形 34"/>
          <p:cNvSpPr/>
          <p:nvPr/>
        </p:nvSpPr>
        <p:spPr>
          <a:xfrm>
            <a:off x="5429250" y="3143250"/>
            <a:ext cx="3311525" cy="57626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itchFamily="34" charset="-122"/>
                <a:ea typeface="微软雅黑" pitchFamily="34" charset="-122"/>
              </a:rPr>
              <a:t>研究成果、技术指标、应用前景、问题建议</a:t>
            </a:r>
          </a:p>
        </p:txBody>
      </p:sp>
      <p:cxnSp>
        <p:nvCxnSpPr>
          <p:cNvPr id="37" name="直接箭头连接符 36"/>
          <p:cNvCxnSpPr/>
          <p:nvPr/>
        </p:nvCxnSpPr>
        <p:spPr>
          <a:xfrm rot="420000" flipV="1">
            <a:off x="4749800" y="2700338"/>
            <a:ext cx="612775" cy="73025"/>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rot="660000" flipV="1">
            <a:off x="5075238" y="3248025"/>
            <a:ext cx="360362" cy="73025"/>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9" name="圆角矩形 38"/>
          <p:cNvSpPr/>
          <p:nvPr/>
        </p:nvSpPr>
        <p:spPr>
          <a:xfrm>
            <a:off x="3492500" y="612775"/>
            <a:ext cx="1150938" cy="358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itchFamily="34" charset="-122"/>
                <a:ea typeface="微软雅黑" pitchFamily="34" charset="-122"/>
              </a:rPr>
              <a:t>信息表</a:t>
            </a:r>
            <a:endParaRPr lang="en-US" altLang="zh-CN" sz="1600" dirty="0">
              <a:latin typeface="微软雅黑" pitchFamily="34" charset="-122"/>
              <a:ea typeface="微软雅黑" pitchFamily="34" charset="-122"/>
            </a:endParaRPr>
          </a:p>
        </p:txBody>
      </p:sp>
      <p:sp>
        <p:nvSpPr>
          <p:cNvPr id="40" name="圆角矩形 39"/>
          <p:cNvSpPr/>
          <p:nvPr/>
        </p:nvSpPr>
        <p:spPr>
          <a:xfrm>
            <a:off x="3492500" y="1079500"/>
            <a:ext cx="1150938" cy="360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itchFamily="34" charset="-122"/>
                <a:ea typeface="微软雅黑" pitchFamily="34" charset="-122"/>
              </a:rPr>
              <a:t>摘要</a:t>
            </a:r>
            <a:endParaRPr lang="en-US" altLang="zh-CN" sz="1600" dirty="0">
              <a:latin typeface="微软雅黑" pitchFamily="34" charset="-122"/>
              <a:ea typeface="微软雅黑" pitchFamily="34" charset="-122"/>
            </a:endParaRPr>
          </a:p>
        </p:txBody>
      </p:sp>
      <p:sp>
        <p:nvSpPr>
          <p:cNvPr id="41" name="圆角矩形 40"/>
          <p:cNvSpPr/>
          <p:nvPr/>
        </p:nvSpPr>
        <p:spPr>
          <a:xfrm>
            <a:off x="3492500" y="1547813"/>
            <a:ext cx="1150938" cy="360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微软雅黑" pitchFamily="34" charset="-122"/>
                <a:ea typeface="微软雅黑" pitchFamily="34" charset="-122"/>
              </a:rPr>
              <a:t>目次</a:t>
            </a:r>
            <a:endParaRPr lang="en-US" altLang="zh-CN" sz="1600" dirty="0">
              <a:latin typeface="微软雅黑" pitchFamily="34" charset="-122"/>
              <a:ea typeface="微软雅黑" pitchFamily="34" charset="-122"/>
            </a:endParaRPr>
          </a:p>
        </p:txBody>
      </p:sp>
    </p:spTree>
  </p:cSld>
  <p:clrMapOvr>
    <a:masterClrMapping/>
  </p:clrMapOvr>
  <p:transition spd="slow">
    <p:pull/>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6"/>
          <p:cNvGraphicFramePr>
            <a:graphicFrameLocks noGrp="1"/>
          </p:cNvGraphicFramePr>
          <p:nvPr/>
        </p:nvGraphicFramePr>
        <p:xfrm>
          <a:off x="500063" y="859896"/>
          <a:ext cx="8072437" cy="3929067"/>
        </p:xfrm>
        <a:graphic>
          <a:graphicData uri="http://schemas.openxmlformats.org/drawingml/2006/table">
            <a:tbl>
              <a:tblPr/>
              <a:tblGrid>
                <a:gridCol w="2017712"/>
                <a:gridCol w="2019300"/>
                <a:gridCol w="2017713"/>
                <a:gridCol w="2017712"/>
              </a:tblGrid>
              <a:tr h="21748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Wingdings 2" pitchFamily="18" charset="2"/>
                          <a:ea typeface="宋体" pitchFamily="2" charset="-122"/>
                          <a:cs typeface="Calibri" pitchFamily="34" charset="0"/>
                        </a:rPr>
                        <a:t>页别</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文字内容</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字体和字号</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row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Wingdings 2" pitchFamily="18" charset="2"/>
                          <a:ea typeface="宋体" pitchFamily="2" charset="-122"/>
                          <a:cs typeface="Calibri" pitchFamily="34" charset="0"/>
                        </a:rPr>
                        <a:t>前置部分</a:t>
                      </a:r>
                      <a:endParaRPr kumimoji="0" lang="zh-CN" altLang="en-US" sz="1400" b="0" i="0" u="none" strike="noStrike" cap="none" normalizeH="0" baseline="0" dirty="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Wingdings 2" pitchFamily="18" charset="2"/>
                          <a:ea typeface="宋体" pitchFamily="2" charset="-122"/>
                          <a:cs typeface="Calibri" pitchFamily="34" charset="0"/>
                        </a:rPr>
                        <a:t>目次</a:t>
                      </a:r>
                      <a:endParaRPr kumimoji="0" lang="zh-CN" altLang="en-US" sz="1400" b="0" i="0" u="none" strike="noStrike" cap="none" normalizeH="0" baseline="0" dirty="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目次</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三号黑体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目次内容</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五号宋体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vMerge="1">
                  <a:txBody>
                    <a:bodyPr/>
                    <a:lstStyle/>
                    <a:p>
                      <a:endParaRPr lang="zh-CN" alt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Wingdings 2" pitchFamily="18" charset="2"/>
                          <a:ea typeface="宋体" pitchFamily="2" charset="-122"/>
                          <a:cs typeface="Calibri" pitchFamily="34" charset="0"/>
                        </a:rPr>
                        <a:t>插图和附表清单</a:t>
                      </a:r>
                      <a:endParaRPr kumimoji="0" lang="zh-CN" altLang="en-US" sz="1400" b="0" i="0" u="none" strike="noStrike" cap="none" normalizeH="0" baseline="0" dirty="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插图和附表清单</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三号黑体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插图和附表清单内容</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五号宋体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vMerge="1">
                  <a:txBody>
                    <a:bodyPr/>
                    <a:lstStyle/>
                    <a:p>
                      <a:endParaRPr lang="zh-CN" alt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符号和缩略语说明</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符号和缩略语说明</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三号黑体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符号和缩略语说明内容</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五号宋体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rowSpan="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正文部分</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引言、主体、结论和建议部分</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章、节的编号和标题</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五号黑体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正文内容</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五号宋体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图、表编号和标题</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五号黑体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表文</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小五号宋体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注释</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小五号宋体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vMerge="1">
                  <a:txBody>
                    <a:bodyPr/>
                    <a:lstStyle/>
                    <a:p>
                      <a:endParaRPr lang="zh-CN" alt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参考文献</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参考文献</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五号黑体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参考文献内容</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五号宋体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结尾部分</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附录</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附录编号、标题</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五号黑体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附录内容</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五号宋体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vMerge="1">
                  <a:txBody>
                    <a:bodyPr/>
                    <a:lstStyle/>
                    <a:p>
                      <a:endParaRPr lang="zh-CN" alt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索引</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索引</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五号黑体</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vMerge="1">
                  <a:txBody>
                    <a:bodyPr/>
                    <a:lstStyle/>
                    <a:p>
                      <a:endParaRPr lang="zh-CN" altLang="en-US"/>
                    </a:p>
                  </a:txBody>
                  <a:tcPr/>
                </a:tc>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Wingdings 2" pitchFamily="18" charset="2"/>
                          <a:ea typeface="宋体" pitchFamily="2" charset="-122"/>
                          <a:cs typeface="Calibri" pitchFamily="34" charset="0"/>
                        </a:rPr>
                        <a:t>索引内容</a:t>
                      </a:r>
                      <a:endParaRPr kumimoji="0" lang="zh-CN" altLang="en-US" sz="1400" b="0" i="0" u="none" strike="noStrike" cap="none" normalizeH="0" baseline="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Wingdings 2" pitchFamily="18" charset="2"/>
                          <a:ea typeface="宋体" pitchFamily="2" charset="-122"/>
                          <a:cs typeface="Calibri" pitchFamily="34" charset="0"/>
                        </a:rPr>
                        <a:t>五号宋体</a:t>
                      </a:r>
                      <a:endParaRPr kumimoji="0" lang="zh-CN" altLang="en-US" sz="1400" b="0" i="0" u="none" strike="noStrike" cap="none" normalizeH="0" baseline="0" dirty="0" smtClean="0">
                        <a:ln>
                          <a:noFill/>
                        </a:ln>
                        <a:solidFill>
                          <a:schemeClr val="tx1"/>
                        </a:solidFill>
                        <a:effectLst/>
                        <a:latin typeface="Gulim" pitchFamily="34" charset="-127"/>
                        <a:ea typeface="Gulim" pitchFamily="34" charset="-127"/>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 name="TextBox 17"/>
          <p:cNvSpPr txBox="1"/>
          <p:nvPr/>
        </p:nvSpPr>
        <p:spPr>
          <a:xfrm>
            <a:off x="540774" y="196645"/>
            <a:ext cx="7993626" cy="738664"/>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cs typeface="+mn-ea"/>
              </a:rPr>
              <a:t> 字号和字体</a:t>
            </a:r>
          </a:p>
          <a:p>
            <a:endParaRPr lang="zh-CN" altLang="en-US" dirty="0"/>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059972" y="1153828"/>
            <a:ext cx="2715343" cy="271499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lvl="0" algn="ctr"/>
            <a:r>
              <a:rPr lang="en-US" altLang="zh-CN" sz="4800" dirty="0">
                <a:ln w="12700">
                  <a:noFill/>
                </a:ln>
                <a:solidFill>
                  <a:srgbClr val="0070C0"/>
                </a:solidFill>
                <a:latin typeface="Impact" panose="020B0806030902050204" pitchFamily="34" charset="0"/>
                <a:ea typeface="微软雅黑" pitchFamily="34" charset="-122"/>
              </a:rPr>
              <a:t>Part</a:t>
            </a:r>
            <a:r>
              <a:rPr lang="en-US" altLang="zh-CN" sz="4800" dirty="0">
                <a:ln w="12700">
                  <a:noFill/>
                </a:ln>
                <a:solidFill>
                  <a:srgbClr val="0070C0"/>
                </a:solidFill>
                <a:latin typeface="Helvetica Neue Condensed" pitchFamily="50" charset="0"/>
                <a:ea typeface="微软雅黑" pitchFamily="34" charset="-122"/>
              </a:rPr>
              <a:t> </a:t>
            </a:r>
            <a:r>
              <a:rPr lang="en-US" altLang="zh-CN" sz="4800" dirty="0" smtClean="0">
                <a:ln w="12700">
                  <a:noFill/>
                </a:ln>
                <a:solidFill>
                  <a:srgbClr val="0070C0"/>
                </a:solidFill>
                <a:latin typeface="Impact" panose="020B0806030902050204" pitchFamily="34" charset="0"/>
                <a:ea typeface="微软雅黑" pitchFamily="34" charset="-122"/>
              </a:rPr>
              <a:t>3</a:t>
            </a:r>
            <a:endParaRPr lang="zh-CN" altLang="en-US" sz="4800" dirty="0">
              <a:ln w="12700">
                <a:noFill/>
              </a:ln>
              <a:solidFill>
                <a:srgbClr val="0070C0"/>
              </a:solidFill>
              <a:latin typeface="Impact" panose="020B0806030902050204" pitchFamily="34" charset="0"/>
              <a:ea typeface="微软雅黑" pitchFamily="34" charset="-122"/>
            </a:endParaRPr>
          </a:p>
        </p:txBody>
      </p:sp>
      <p:sp>
        <p:nvSpPr>
          <p:cNvPr id="12" name="Freeform 6"/>
          <p:cNvSpPr>
            <a:spLocks/>
          </p:cNvSpPr>
          <p:nvPr/>
        </p:nvSpPr>
        <p:spPr bwMode="auto">
          <a:xfrm>
            <a:off x="1751251" y="1354932"/>
            <a:ext cx="2021944" cy="25134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0070C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3" name="Freeform 7"/>
          <p:cNvSpPr>
            <a:spLocks/>
          </p:cNvSpPr>
          <p:nvPr/>
        </p:nvSpPr>
        <p:spPr bwMode="auto">
          <a:xfrm>
            <a:off x="1079651" y="1175148"/>
            <a:ext cx="2018372" cy="2512219"/>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0070C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4" name="Line 8"/>
          <p:cNvSpPr>
            <a:spLocks noChangeShapeType="1"/>
          </p:cNvSpPr>
          <p:nvPr/>
        </p:nvSpPr>
        <p:spPr bwMode="auto">
          <a:xfrm flipH="1" flipV="1">
            <a:off x="839113" y="2382"/>
            <a:ext cx="2263673" cy="1354931"/>
          </a:xfrm>
          <a:prstGeom prst="line">
            <a:avLst/>
          </a:prstGeom>
          <a:noFill/>
          <a:ln w="2" cap="flat">
            <a:solidFill>
              <a:srgbClr val="0070C0"/>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5" name="Line 9"/>
          <p:cNvSpPr>
            <a:spLocks noChangeShapeType="1"/>
          </p:cNvSpPr>
          <p:nvPr/>
        </p:nvSpPr>
        <p:spPr bwMode="auto">
          <a:xfrm flipH="1" flipV="1">
            <a:off x="1745297" y="3682604"/>
            <a:ext cx="2442290" cy="1469231"/>
          </a:xfrm>
          <a:prstGeom prst="line">
            <a:avLst/>
          </a:prstGeom>
          <a:noFill/>
          <a:ln w="2" cap="flat">
            <a:solidFill>
              <a:srgbClr val="0070C0"/>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6" name="TextBox 1"/>
          <p:cNvSpPr txBox="1"/>
          <p:nvPr/>
        </p:nvSpPr>
        <p:spPr>
          <a:xfrm>
            <a:off x="4743633" y="1323846"/>
            <a:ext cx="3647152" cy="1040285"/>
          </a:xfrm>
          <a:prstGeom prst="rect">
            <a:avLst/>
          </a:prstGeom>
          <a:noFill/>
        </p:spPr>
        <p:txBody>
          <a:bodyPr wrap="square" rtlCol="0">
            <a:spAutoFit/>
          </a:bodyPr>
          <a:lstStyle/>
          <a:p>
            <a:pPr algn="ctr">
              <a:defRPr/>
            </a:pPr>
            <a:endParaRPr lang="en-US" altLang="zh-CN" sz="2000" spc="300" dirty="0" smtClean="0">
              <a:effectLst>
                <a:outerShdw blurRad="38100" dist="38100" dir="2700000" algn="tl">
                  <a:srgbClr val="000000">
                    <a:alpha val="43137"/>
                  </a:srgbClr>
                </a:outerShdw>
              </a:effectLst>
              <a:latin typeface="微软雅黑" pitchFamily="34" charset="-122"/>
              <a:ea typeface="微软雅黑" pitchFamily="34" charset="-122"/>
            </a:endParaRPr>
          </a:p>
          <a:p>
            <a:pPr algn="ctr" defTabSz="889000">
              <a:lnSpc>
                <a:spcPct val="90000"/>
              </a:lnSpc>
              <a:defRPr/>
            </a:pPr>
            <a:r>
              <a:rPr lang="zh-CN" altLang="en-US" sz="2400" spc="600" dirty="0" smtClean="0">
                <a:effectLst>
                  <a:outerShdw blurRad="38100" dist="38100" dir="2700000" algn="tl">
                    <a:srgbClr val="000000">
                      <a:alpha val="43137"/>
                    </a:srgbClr>
                  </a:outerShdw>
                </a:effectLst>
                <a:latin typeface="微软雅黑" pitchFamily="34" charset="-122"/>
                <a:ea typeface="微软雅黑" pitchFamily="34" charset="-122"/>
              </a:rPr>
              <a:t>科技报告呈交流程</a:t>
            </a:r>
          </a:p>
          <a:p>
            <a:pPr algn="ctr">
              <a:defRPr/>
            </a:pPr>
            <a:endParaRPr lang="en-US" altLang="zh-CN" sz="2000" spc="300" dirty="0">
              <a:effectLst>
                <a:outerShdw blurRad="38100" dist="38100" dir="2700000" algn="tl">
                  <a:srgbClr val="000000">
                    <a:alpha val="43137"/>
                  </a:srgbClr>
                </a:outerShdw>
              </a:effectLst>
              <a:latin typeface="微软雅黑" pitchFamily="34" charset="-122"/>
              <a:ea typeface="微软雅黑" pitchFamily="34" charset="-122"/>
            </a:endParaRPr>
          </a:p>
        </p:txBody>
      </p:sp>
      <p:cxnSp>
        <p:nvCxnSpPr>
          <p:cNvPr id="17" name="直接连接符 16"/>
          <p:cNvCxnSpPr/>
          <p:nvPr/>
        </p:nvCxnSpPr>
        <p:spPr>
          <a:xfrm flipV="1">
            <a:off x="4574775" y="1275606"/>
            <a:ext cx="0" cy="2808312"/>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20731" y="2743200"/>
            <a:ext cx="3445933" cy="1015663"/>
          </a:xfrm>
          <a:prstGeom prst="rect">
            <a:avLst/>
          </a:prstGeom>
          <a:noFill/>
        </p:spPr>
        <p:txBody>
          <a:bodyPr wrap="square" rtlCol="0">
            <a:spAutoFit/>
          </a:bodyPr>
          <a:lstStyle/>
          <a:p>
            <a:r>
              <a:rPr lang="zh-CN" altLang="en-US" sz="2000" dirty="0" smtClean="0">
                <a:latin typeface="隶书" pitchFamily="49" charset="-122"/>
                <a:ea typeface="隶书" pitchFamily="49" charset="-122"/>
              </a:rPr>
              <a:t>科技报告平台呈交报告流程</a:t>
            </a:r>
            <a:endParaRPr lang="en-US" altLang="zh-CN" sz="2000" dirty="0" smtClean="0">
              <a:latin typeface="隶书" pitchFamily="49" charset="-122"/>
              <a:ea typeface="隶书" pitchFamily="49" charset="-122"/>
            </a:endParaRPr>
          </a:p>
          <a:p>
            <a:endParaRPr lang="en-US" altLang="zh-CN" sz="2000" dirty="0" smtClean="0">
              <a:latin typeface="隶书" pitchFamily="49" charset="-122"/>
              <a:ea typeface="隶书" pitchFamily="49" charset="-122"/>
            </a:endParaRPr>
          </a:p>
          <a:p>
            <a:r>
              <a:rPr lang="zh-CN" altLang="en-US" sz="2000" dirty="0" smtClean="0">
                <a:latin typeface="隶书" pitchFamily="49" charset="-122"/>
                <a:ea typeface="隶书" pitchFamily="49" charset="-122"/>
              </a:rPr>
              <a:t>科技报告平台提供哪些服务</a:t>
            </a:r>
            <a:endParaRPr lang="zh-CN" altLang="en-US" sz="2000" dirty="0">
              <a:latin typeface="隶书" pitchFamily="49" charset="-122"/>
              <a:ea typeface="隶书" pitchFamily="49" charset="-122"/>
            </a:endParaRPr>
          </a:p>
        </p:txBody>
      </p:sp>
    </p:spTree>
    <p:extLst>
      <p:ext uri="{BB962C8B-B14F-4D97-AF65-F5344CB8AC3E}">
        <p14:creationId xmlns:p14="http://schemas.microsoft.com/office/powerpoint/2010/main" xmlns="" val="3204094977"/>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25"/>
          <p:cNvGrpSpPr>
            <a:grpSpLocks/>
          </p:cNvGrpSpPr>
          <p:nvPr/>
        </p:nvGrpSpPr>
        <p:grpSpPr bwMode="auto">
          <a:xfrm>
            <a:off x="2357438" y="428625"/>
            <a:ext cx="4603750" cy="4611688"/>
            <a:chOff x="1928813" y="350838"/>
            <a:chExt cx="4603992" cy="4611687"/>
          </a:xfrm>
        </p:grpSpPr>
        <p:sp>
          <p:nvSpPr>
            <p:cNvPr id="17" name="流程图: 过程 2"/>
            <p:cNvSpPr>
              <a:spLocks noChangeArrowheads="1"/>
            </p:cNvSpPr>
            <p:nvPr/>
          </p:nvSpPr>
          <p:spPr bwMode="auto">
            <a:xfrm>
              <a:off x="2937101" y="464986"/>
              <a:ext cx="1063528" cy="345834"/>
            </a:xfrm>
            <a:prstGeom prst="flowChartProcess">
              <a:avLst/>
            </a:prstGeom>
            <a:solidFill>
              <a:schemeClr val="accent4">
                <a:lumMod val="60000"/>
                <a:lumOff val="40000"/>
              </a:schemeClr>
            </a:solidFill>
            <a:ln w="9525">
              <a:solidFill>
                <a:schemeClr val="accent4">
                  <a:lumMod val="20000"/>
                  <a:lumOff val="80000"/>
                </a:schemeClr>
              </a:solidFill>
              <a:round/>
              <a:headEnd/>
              <a:tailEnd/>
            </a:ln>
            <a:effectLst>
              <a:outerShdw dist="17961" dir="2700000" algn="ctr" rotWithShape="0">
                <a:srgbClr val="000000"/>
              </a:outerShdw>
            </a:effectLst>
            <a:scene3d>
              <a:camera prst="orthographicFront"/>
              <a:lightRig rig="threePt" dir="t"/>
            </a:scene3d>
            <a:sp3d>
              <a:bevelT w="114300" prst="artDeco"/>
            </a:sp3d>
          </p:spPr>
          <p:txBody>
            <a:bodyPr lIns="121920" tIns="60960" rIns="121920" bIns="60960"/>
            <a:lstStyle/>
            <a:p>
              <a:pPr eaLnBrk="0" hangingPunct="0">
                <a:defRPr/>
              </a:pPr>
              <a:r>
                <a:rPr lang="zh-CN" altLang="en-US" sz="1600" dirty="0">
                  <a:latin typeface="微软雅黑" pitchFamily="34" charset="-122"/>
                  <a:ea typeface="微软雅黑" pitchFamily="34" charset="-122"/>
                </a:rPr>
                <a:t>  申报人</a:t>
              </a:r>
            </a:p>
          </p:txBody>
        </p:sp>
        <p:sp>
          <p:nvSpPr>
            <p:cNvPr id="18" name="流程图: 过程 3"/>
            <p:cNvSpPr>
              <a:spLocks noChangeArrowheads="1"/>
            </p:cNvSpPr>
            <p:nvPr/>
          </p:nvSpPr>
          <p:spPr bwMode="auto">
            <a:xfrm>
              <a:off x="2883131" y="1735305"/>
              <a:ext cx="1188612" cy="622162"/>
            </a:xfrm>
            <a:prstGeom prst="flowChartProcess">
              <a:avLst/>
            </a:prstGeom>
            <a:solidFill>
              <a:schemeClr val="accent4">
                <a:lumMod val="60000"/>
                <a:lumOff val="40000"/>
              </a:schemeClr>
            </a:solidFill>
            <a:ln w="9525">
              <a:solidFill>
                <a:schemeClr val="accent4">
                  <a:lumMod val="20000"/>
                  <a:lumOff val="80000"/>
                </a:schemeClr>
              </a:solidFill>
              <a:round/>
              <a:headEnd/>
              <a:tailEnd/>
            </a:ln>
            <a:effectLst>
              <a:outerShdw dist="17961" dir="2700000" algn="ctr" rotWithShape="0">
                <a:srgbClr val="000000"/>
              </a:outerShdw>
            </a:effectLst>
            <a:scene3d>
              <a:camera prst="orthographicFront"/>
              <a:lightRig rig="threePt" dir="t"/>
            </a:scene3d>
            <a:sp3d>
              <a:bevelT w="114300" prst="artDeco"/>
            </a:sp3d>
          </p:spPr>
          <p:txBody>
            <a:bodyPr lIns="121920" tIns="60960" rIns="121920" bIns="60960"/>
            <a:lstStyle/>
            <a:p>
              <a:pPr eaLnBrk="0" hangingPunct="0">
                <a:defRPr/>
              </a:pPr>
              <a:r>
                <a:rPr lang="zh-CN" altLang="en-US" sz="1600" dirty="0">
                  <a:latin typeface="微软雅黑" pitchFamily="34" charset="-122"/>
                  <a:ea typeface="微软雅黑" pitchFamily="34" charset="-122"/>
                </a:rPr>
                <a:t>科技报告中心</a:t>
              </a:r>
            </a:p>
          </p:txBody>
        </p:sp>
        <p:sp>
          <p:nvSpPr>
            <p:cNvPr id="19" name="流程图: 过程 4"/>
            <p:cNvSpPr>
              <a:spLocks noChangeArrowheads="1"/>
            </p:cNvSpPr>
            <p:nvPr/>
          </p:nvSpPr>
          <p:spPr bwMode="auto">
            <a:xfrm>
              <a:off x="5429275" y="461949"/>
              <a:ext cx="1103530" cy="331707"/>
            </a:xfrm>
            <a:prstGeom prst="flowChartProcess">
              <a:avLst/>
            </a:prstGeom>
            <a:solidFill>
              <a:schemeClr val="accent4">
                <a:lumMod val="60000"/>
                <a:lumOff val="40000"/>
              </a:schemeClr>
            </a:solidFill>
            <a:ln w="9525">
              <a:solidFill>
                <a:schemeClr val="accent4">
                  <a:lumMod val="20000"/>
                  <a:lumOff val="80000"/>
                </a:schemeClr>
              </a:solidFill>
              <a:round/>
              <a:headEnd/>
              <a:tailEnd/>
            </a:ln>
            <a:effectLst>
              <a:outerShdw dist="17961" dir="2700000" algn="ctr" rotWithShape="0">
                <a:srgbClr val="000000"/>
              </a:outerShdw>
            </a:effectLst>
            <a:scene3d>
              <a:camera prst="orthographicFront"/>
              <a:lightRig rig="threePt" dir="t"/>
            </a:scene3d>
            <a:sp3d>
              <a:bevelT w="114300" prst="artDeco"/>
            </a:sp3d>
          </p:spPr>
          <p:txBody>
            <a:bodyPr lIns="121920" tIns="60960" rIns="121920" bIns="60960"/>
            <a:lstStyle/>
            <a:p>
              <a:pPr eaLnBrk="0" hangingPunct="0">
                <a:defRPr/>
              </a:pPr>
              <a:r>
                <a:rPr lang="zh-CN" altLang="en-US" sz="1600" dirty="0">
                  <a:latin typeface="微软雅黑" pitchFamily="34" charset="-122"/>
                  <a:ea typeface="微软雅黑" pitchFamily="34" charset="-122"/>
                </a:rPr>
                <a:t>呈交系统</a:t>
              </a:r>
            </a:p>
          </p:txBody>
        </p:sp>
        <p:cxnSp>
          <p:nvCxnSpPr>
            <p:cNvPr id="20" name="直接箭头连接符 6"/>
            <p:cNvCxnSpPr>
              <a:cxnSpLocks noChangeShapeType="1"/>
            </p:cNvCxnSpPr>
            <p:nvPr/>
          </p:nvCxnSpPr>
          <p:spPr bwMode="auto">
            <a:xfrm>
              <a:off x="4000609" y="638176"/>
              <a:ext cx="1420888" cy="7937"/>
            </a:xfrm>
            <a:prstGeom prst="straightConnector1">
              <a:avLst/>
            </a:prstGeom>
            <a:noFill/>
            <a:ln w="9525">
              <a:solidFill>
                <a:schemeClr val="tx1"/>
              </a:solidFill>
              <a:round/>
              <a:headEnd/>
              <a:tailEnd type="arrow" w="med" len="med"/>
            </a:ln>
            <a:effectLst>
              <a:outerShdw dist="17961" dir="2700000" algn="ctr" rotWithShape="0">
                <a:srgbClr val="000000"/>
              </a:outerShdw>
            </a:effectLst>
          </p:spPr>
        </p:cxnSp>
        <p:sp>
          <p:nvSpPr>
            <p:cNvPr id="21" name="文本框 7"/>
            <p:cNvSpPr txBox="1">
              <a:spLocks noChangeArrowheads="1"/>
            </p:cNvSpPr>
            <p:nvPr/>
          </p:nvSpPr>
          <p:spPr bwMode="auto">
            <a:xfrm>
              <a:off x="4040631" y="350838"/>
              <a:ext cx="1269250" cy="276893"/>
            </a:xfrm>
            <a:prstGeom prst="rect">
              <a:avLst/>
            </a:prstGeom>
            <a:noFill/>
            <a:ln w="9525">
              <a:noFill/>
              <a:miter lim="800000"/>
              <a:headEnd/>
              <a:tailEnd/>
            </a:ln>
          </p:spPr>
          <p:txBody>
            <a:bodyPr>
              <a:spAutoFit/>
            </a:bodyPr>
            <a:lstStyle/>
            <a:p>
              <a:r>
                <a:rPr lang="zh-CN" altLang="en-US" sz="1200"/>
                <a:t>使用授权码登录</a:t>
              </a:r>
            </a:p>
          </p:txBody>
        </p:sp>
        <p:sp>
          <p:nvSpPr>
            <p:cNvPr id="22" name="文本框 11"/>
            <p:cNvSpPr txBox="1">
              <a:spLocks noChangeArrowheads="1"/>
            </p:cNvSpPr>
            <p:nvPr/>
          </p:nvSpPr>
          <p:spPr bwMode="auto">
            <a:xfrm>
              <a:off x="3214697" y="1065218"/>
              <a:ext cx="583512" cy="646461"/>
            </a:xfrm>
            <a:prstGeom prst="rect">
              <a:avLst/>
            </a:prstGeom>
            <a:noFill/>
            <a:ln w="9525">
              <a:noFill/>
              <a:miter lim="800000"/>
              <a:headEnd/>
              <a:tailEnd/>
            </a:ln>
          </p:spPr>
          <p:txBody>
            <a:bodyPr>
              <a:spAutoFit/>
            </a:bodyPr>
            <a:lstStyle/>
            <a:p>
              <a:r>
                <a:rPr lang="zh-CN" altLang="en-US" sz="1200"/>
                <a:t>申请授权码</a:t>
              </a:r>
            </a:p>
          </p:txBody>
        </p:sp>
        <p:cxnSp>
          <p:nvCxnSpPr>
            <p:cNvPr id="23" name="肘形连接符 12"/>
            <p:cNvCxnSpPr>
              <a:cxnSpLocks noChangeShapeType="1"/>
            </p:cNvCxnSpPr>
            <p:nvPr/>
          </p:nvCxnSpPr>
          <p:spPr bwMode="auto">
            <a:xfrm rot="10800000" flipV="1">
              <a:off x="4143491" y="857251"/>
              <a:ext cx="1932090" cy="1214437"/>
            </a:xfrm>
            <a:prstGeom prst="bentConnector3">
              <a:avLst>
                <a:gd name="adj1" fmla="val 22"/>
              </a:avLst>
            </a:prstGeom>
            <a:noFill/>
            <a:ln w="9525">
              <a:solidFill>
                <a:schemeClr val="tx1"/>
              </a:solidFill>
              <a:round/>
              <a:headEnd/>
              <a:tailEnd type="arrow" w="med" len="med"/>
            </a:ln>
            <a:effectLst>
              <a:outerShdw dist="17961" dir="2700000" algn="ctr" rotWithShape="0">
                <a:srgbClr val="000000"/>
              </a:outerShdw>
            </a:effectLst>
          </p:spPr>
        </p:cxnSp>
        <p:sp>
          <p:nvSpPr>
            <p:cNvPr id="24" name="文本框 13"/>
            <p:cNvSpPr txBox="1">
              <a:spLocks noChangeArrowheads="1"/>
            </p:cNvSpPr>
            <p:nvPr/>
          </p:nvSpPr>
          <p:spPr bwMode="auto">
            <a:xfrm>
              <a:off x="5143504" y="1350956"/>
              <a:ext cx="857256" cy="646331"/>
            </a:xfrm>
            <a:prstGeom prst="rect">
              <a:avLst/>
            </a:prstGeom>
            <a:noFill/>
            <a:ln w="9525">
              <a:noFill/>
              <a:miter lim="800000"/>
              <a:headEnd/>
              <a:tailEnd/>
            </a:ln>
          </p:spPr>
          <p:txBody>
            <a:bodyPr>
              <a:spAutoFit/>
            </a:bodyPr>
            <a:lstStyle/>
            <a:p>
              <a:r>
                <a:rPr lang="zh-CN" altLang="en-US" sz="1200"/>
                <a:t>承担单位审核后提交报告</a:t>
              </a:r>
            </a:p>
          </p:txBody>
        </p:sp>
        <p:sp>
          <p:nvSpPr>
            <p:cNvPr id="25" name="流程图: 决策 14"/>
            <p:cNvSpPr>
              <a:spLocks noChangeArrowheads="1"/>
            </p:cNvSpPr>
            <p:nvPr/>
          </p:nvSpPr>
          <p:spPr bwMode="auto">
            <a:xfrm>
              <a:off x="2785985" y="3000538"/>
              <a:ext cx="1357507" cy="782082"/>
            </a:xfrm>
            <a:prstGeom prst="flowChartDecision">
              <a:avLst/>
            </a:prstGeom>
            <a:solidFill>
              <a:schemeClr val="accent4">
                <a:lumMod val="60000"/>
                <a:lumOff val="40000"/>
              </a:schemeClr>
            </a:solidFill>
            <a:ln w="9525">
              <a:solidFill>
                <a:schemeClr val="accent4">
                  <a:lumMod val="20000"/>
                  <a:lumOff val="80000"/>
                </a:schemeClr>
              </a:solidFill>
              <a:round/>
              <a:headEnd/>
              <a:tailEnd/>
            </a:ln>
            <a:effectLst>
              <a:outerShdw dist="17961" dir="2700000" algn="ctr" rotWithShape="0">
                <a:srgbClr val="000000"/>
              </a:outerShdw>
            </a:effectLst>
            <a:scene3d>
              <a:camera prst="orthographicFront"/>
              <a:lightRig rig="threePt" dir="t"/>
            </a:scene3d>
            <a:sp3d>
              <a:bevelT w="114300" prst="artDeco"/>
            </a:sp3d>
          </p:spPr>
          <p:txBody>
            <a:bodyPr lIns="121920" tIns="60960" rIns="121920" bIns="60960"/>
            <a:lstStyle/>
            <a:p>
              <a:pPr eaLnBrk="0" hangingPunct="0">
                <a:defRPr/>
              </a:pPr>
              <a:r>
                <a:rPr lang="zh-CN" altLang="en-US" sz="1600" dirty="0">
                  <a:latin typeface="微软雅黑" pitchFamily="34" charset="-122"/>
                  <a:ea typeface="微软雅黑" pitchFamily="34" charset="-122"/>
                </a:rPr>
                <a:t>审核</a:t>
              </a:r>
            </a:p>
          </p:txBody>
        </p:sp>
        <p:cxnSp>
          <p:nvCxnSpPr>
            <p:cNvPr id="26" name="直接箭头连接符 15"/>
            <p:cNvCxnSpPr>
              <a:cxnSpLocks noChangeShapeType="1"/>
            </p:cNvCxnSpPr>
            <p:nvPr/>
          </p:nvCxnSpPr>
          <p:spPr bwMode="auto">
            <a:xfrm rot="5400000">
              <a:off x="3150475" y="2672556"/>
              <a:ext cx="642938" cy="12701"/>
            </a:xfrm>
            <a:prstGeom prst="straightConnector1">
              <a:avLst/>
            </a:prstGeom>
            <a:noFill/>
            <a:ln w="9525">
              <a:solidFill>
                <a:schemeClr val="tx1"/>
              </a:solidFill>
              <a:round/>
              <a:headEnd/>
              <a:tailEnd type="arrow" w="med" len="med"/>
            </a:ln>
            <a:effectLst>
              <a:outerShdw dist="17961" dir="2700000" algn="ctr" rotWithShape="0">
                <a:srgbClr val="000000"/>
              </a:outerShdw>
            </a:effectLst>
          </p:spPr>
        </p:cxnSp>
        <p:cxnSp>
          <p:nvCxnSpPr>
            <p:cNvPr id="27" name="肘形连接符 16"/>
            <p:cNvCxnSpPr>
              <a:cxnSpLocks noChangeShapeType="1"/>
            </p:cNvCxnSpPr>
            <p:nvPr/>
          </p:nvCxnSpPr>
          <p:spPr bwMode="auto">
            <a:xfrm rot="10800000" flipH="1">
              <a:off x="2786108" y="638176"/>
              <a:ext cx="150820" cy="2752724"/>
            </a:xfrm>
            <a:prstGeom prst="bentConnector3">
              <a:avLst>
                <a:gd name="adj1" fmla="val -151327"/>
              </a:avLst>
            </a:prstGeom>
            <a:noFill/>
            <a:ln w="9525">
              <a:solidFill>
                <a:schemeClr val="tx1"/>
              </a:solidFill>
              <a:round/>
              <a:headEnd/>
              <a:tailEnd type="arrow" w="med" len="med"/>
            </a:ln>
            <a:effectLst>
              <a:outerShdw dist="17961" dir="2700000" algn="ctr" rotWithShape="0">
                <a:srgbClr val="000000"/>
              </a:outerShdw>
            </a:effectLst>
          </p:spPr>
        </p:cxnSp>
        <p:sp>
          <p:nvSpPr>
            <p:cNvPr id="28" name="文本框 17"/>
            <p:cNvSpPr txBox="1">
              <a:spLocks noChangeArrowheads="1"/>
            </p:cNvSpPr>
            <p:nvPr/>
          </p:nvSpPr>
          <p:spPr bwMode="auto">
            <a:xfrm>
              <a:off x="1928813" y="2500435"/>
              <a:ext cx="682563" cy="461677"/>
            </a:xfrm>
            <a:prstGeom prst="rect">
              <a:avLst/>
            </a:prstGeom>
            <a:noFill/>
            <a:ln w="9525">
              <a:noFill/>
              <a:miter lim="800000"/>
              <a:headEnd/>
              <a:tailEnd/>
            </a:ln>
          </p:spPr>
          <p:txBody>
            <a:bodyPr>
              <a:spAutoFit/>
            </a:bodyPr>
            <a:lstStyle/>
            <a:p>
              <a:r>
                <a:rPr lang="zh-CN" altLang="en-US" sz="1200"/>
                <a:t>不合格退回</a:t>
              </a:r>
            </a:p>
          </p:txBody>
        </p:sp>
        <p:sp>
          <p:nvSpPr>
            <p:cNvPr id="29" name="流程图: 过程 18"/>
            <p:cNvSpPr>
              <a:spLocks noChangeArrowheads="1"/>
            </p:cNvSpPr>
            <p:nvPr/>
          </p:nvSpPr>
          <p:spPr bwMode="auto">
            <a:xfrm>
              <a:off x="2881226" y="4630818"/>
              <a:ext cx="1190517" cy="331707"/>
            </a:xfrm>
            <a:prstGeom prst="flowChartProcess">
              <a:avLst/>
            </a:prstGeom>
            <a:solidFill>
              <a:schemeClr val="accent4">
                <a:lumMod val="60000"/>
                <a:lumOff val="40000"/>
              </a:schemeClr>
            </a:solidFill>
            <a:ln w="9525">
              <a:solidFill>
                <a:schemeClr val="accent4">
                  <a:lumMod val="20000"/>
                  <a:lumOff val="80000"/>
                </a:schemeClr>
              </a:solidFill>
              <a:round/>
              <a:headEnd/>
              <a:tailEnd/>
            </a:ln>
            <a:effectLst>
              <a:outerShdw dist="17961" dir="2700000" algn="ctr" rotWithShape="0">
                <a:srgbClr val="000000"/>
              </a:outerShdw>
            </a:effectLst>
            <a:scene3d>
              <a:camera prst="orthographicFront"/>
              <a:lightRig rig="threePt" dir="t"/>
            </a:scene3d>
            <a:sp3d>
              <a:bevelT w="114300" prst="artDeco"/>
            </a:sp3d>
          </p:spPr>
          <p:txBody>
            <a:bodyPr lIns="121920" tIns="60960" rIns="121920" bIns="60960"/>
            <a:lstStyle/>
            <a:p>
              <a:pPr eaLnBrk="0" hangingPunct="0">
                <a:defRPr/>
              </a:pPr>
              <a:r>
                <a:rPr lang="zh-CN" altLang="en-US" sz="1600" dirty="0">
                  <a:latin typeface="微软雅黑" pitchFamily="34" charset="-122"/>
                  <a:ea typeface="微软雅黑" pitchFamily="34" charset="-122"/>
                </a:rPr>
                <a:t>发放证书</a:t>
              </a:r>
            </a:p>
          </p:txBody>
        </p:sp>
        <p:cxnSp>
          <p:nvCxnSpPr>
            <p:cNvPr id="30" name="直接箭头连接符 19"/>
            <p:cNvCxnSpPr>
              <a:cxnSpLocks noChangeShapeType="1"/>
            </p:cNvCxnSpPr>
            <p:nvPr/>
          </p:nvCxnSpPr>
          <p:spPr bwMode="auto">
            <a:xfrm rot="16200000" flipH="1">
              <a:off x="3047287" y="4201319"/>
              <a:ext cx="847725" cy="11113"/>
            </a:xfrm>
            <a:prstGeom prst="straightConnector1">
              <a:avLst/>
            </a:prstGeom>
            <a:noFill/>
            <a:ln w="9525">
              <a:solidFill>
                <a:schemeClr val="tx1"/>
              </a:solidFill>
              <a:round/>
              <a:headEnd/>
              <a:tailEnd type="arrow" w="med" len="med"/>
            </a:ln>
            <a:effectLst>
              <a:outerShdw dist="17961" dir="2700000" algn="ctr" rotWithShape="0">
                <a:srgbClr val="000000"/>
              </a:outerShdw>
            </a:effectLst>
          </p:spPr>
        </p:cxnSp>
        <p:sp>
          <p:nvSpPr>
            <p:cNvPr id="31" name="文本框 20"/>
            <p:cNvSpPr txBox="1">
              <a:spLocks noChangeArrowheads="1"/>
            </p:cNvSpPr>
            <p:nvPr/>
          </p:nvSpPr>
          <p:spPr bwMode="auto">
            <a:xfrm>
              <a:off x="3472358" y="4003005"/>
              <a:ext cx="553035" cy="461677"/>
            </a:xfrm>
            <a:prstGeom prst="rect">
              <a:avLst/>
            </a:prstGeom>
            <a:noFill/>
            <a:ln w="9525">
              <a:noFill/>
              <a:miter lim="800000"/>
              <a:headEnd/>
              <a:tailEnd/>
            </a:ln>
          </p:spPr>
          <p:txBody>
            <a:bodyPr>
              <a:spAutoFit/>
            </a:bodyPr>
            <a:lstStyle/>
            <a:p>
              <a:r>
                <a:rPr lang="zh-CN" altLang="en-US" sz="1200"/>
                <a:t>报告合格</a:t>
              </a:r>
            </a:p>
          </p:txBody>
        </p:sp>
      </p:grpSp>
      <p:cxnSp>
        <p:nvCxnSpPr>
          <p:cNvPr id="32" name="直接箭头连接符 31"/>
          <p:cNvCxnSpPr/>
          <p:nvPr/>
        </p:nvCxnSpPr>
        <p:spPr>
          <a:xfrm rot="5400000">
            <a:off x="3715544" y="1356519"/>
            <a:ext cx="85725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rot="5400000" flipH="1" flipV="1">
            <a:off x="3213894" y="1356519"/>
            <a:ext cx="85725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89935" y="0"/>
            <a:ext cx="7944465" cy="461665"/>
          </a:xfrm>
          <a:prstGeom prst="rect">
            <a:avLst/>
          </a:prstGeom>
          <a:noFill/>
        </p:spPr>
        <p:txBody>
          <a:bodyPr wrap="square" rtlCol="0">
            <a:spAutoFit/>
          </a:bodyPr>
          <a:lstStyle/>
          <a:p>
            <a:pPr algn="ctr">
              <a:defRPr/>
            </a:pPr>
            <a:r>
              <a:rPr lang="zh-CN" altLang="en-US" sz="2400" spc="300" dirty="0" smtClean="0">
                <a:latin typeface="微软雅黑" pitchFamily="34" charset="-122"/>
                <a:ea typeface="微软雅黑" pitchFamily="34" charset="-122"/>
              </a:rPr>
              <a:t>呈交流程</a:t>
            </a:r>
            <a:endParaRPr lang="zh-CN" altLang="en-US" sz="2400" spc="300" dirty="0">
              <a:latin typeface="微软雅黑" pitchFamily="34" charset="-122"/>
              <a:ea typeface="微软雅黑" pitchFamily="34" charset="-122"/>
            </a:endParaRP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180741" y="227424"/>
            <a:ext cx="2534265" cy="461665"/>
          </a:xfrm>
          <a:prstGeom prst="rect">
            <a:avLst/>
          </a:prstGeom>
          <a:noFill/>
        </p:spPr>
        <p:txBody>
          <a:bodyPr wrap="square" rtlCol="0">
            <a:spAutoFit/>
          </a:bodyPr>
          <a:lstStyle/>
          <a:p>
            <a:pPr algn="ctr">
              <a:defRPr/>
            </a:pPr>
            <a:r>
              <a:rPr lang="zh-CN" altLang="en-US" sz="2400" dirty="0" smtClean="0">
                <a:latin typeface="微软雅黑" pitchFamily="34" charset="-122"/>
                <a:ea typeface="微软雅黑" pitchFamily="34" charset="-122"/>
                <a:cs typeface="+mn-ea"/>
              </a:rPr>
              <a:t>科技报告的作用</a:t>
            </a:r>
            <a:endParaRPr lang="zh-CN" altLang="en-US" sz="2400" dirty="0">
              <a:latin typeface="微软雅黑" pitchFamily="34" charset="-122"/>
              <a:ea typeface="微软雅黑" pitchFamily="34" charset="-122"/>
              <a:cs typeface="+mn-ea"/>
            </a:endParaRPr>
          </a:p>
        </p:txBody>
      </p:sp>
      <p:sp>
        <p:nvSpPr>
          <p:cNvPr id="21" name="等腰三角形 21"/>
          <p:cNvSpPr/>
          <p:nvPr/>
        </p:nvSpPr>
        <p:spPr bwMode="auto">
          <a:xfrm rot="16200000" flipH="1">
            <a:off x="4535673" y="1726301"/>
            <a:ext cx="2169619" cy="2219793"/>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95000"/>
            </a:schemeClr>
          </a:solidFill>
          <a:ln>
            <a:noFill/>
          </a:ln>
          <a:effectLst>
            <a:innerShdw blurRad="165100" dist="63500" dir="13500000">
              <a:prstClr val="black">
                <a:alpha val="30000"/>
              </a:prstClr>
            </a:innerShdw>
          </a:effectLst>
        </p:spPr>
        <p:txBody>
          <a:bodyPr vert="horz" wrap="square" lIns="68580" tIns="34290" rIns="68580" bIns="34290" numCol="1" anchor="ctr" anchorCtr="0" compatLnSpc="1">
            <a:prstTxWarp prst="textNoShape">
              <a:avLst/>
            </a:prstTxWarp>
          </a:bodyPr>
          <a:lstStyle/>
          <a:p>
            <a:pPr algn="r"/>
            <a:endParaRPr lang="zh-CN" altLang="en-US" sz="1200">
              <a:solidFill>
                <a:schemeClr val="bg1"/>
              </a:solidFill>
              <a:latin typeface="微软雅黑" pitchFamily="34" charset="-122"/>
              <a:ea typeface="微软雅黑" pitchFamily="34" charset="-122"/>
            </a:endParaRPr>
          </a:p>
        </p:txBody>
      </p:sp>
      <p:sp>
        <p:nvSpPr>
          <p:cNvPr id="23" name="椭圆 22"/>
          <p:cNvSpPr/>
          <p:nvPr/>
        </p:nvSpPr>
        <p:spPr bwMode="auto">
          <a:xfrm>
            <a:off x="2362508" y="1570411"/>
            <a:ext cx="2736412" cy="2736056"/>
          </a:xfrm>
          <a:prstGeom prst="ellipse">
            <a:avLst/>
          </a:prstGeom>
          <a:noFill/>
          <a:ln w="12700" cap="flat" cmpd="sng" algn="ctr">
            <a:solidFill>
              <a:schemeClr val="bg1">
                <a:lumMod val="75000"/>
              </a:schemeClr>
            </a:solidFill>
            <a:prstDash val="dash"/>
          </a:ln>
          <a:effectLst/>
        </p:spPr>
        <p:txBody>
          <a:bodyPr lIns="68580" tIns="34290" rIns="68580" bIns="34290" anchor="ctr"/>
          <a:lstStyle/>
          <a:p>
            <a:pPr algn="ctr">
              <a:defRPr/>
            </a:pPr>
            <a:endParaRPr lang="zh-CN" altLang="en-US" kern="0" dirty="0">
              <a:solidFill>
                <a:sysClr val="window" lastClr="FFFFFF"/>
              </a:solidFill>
              <a:latin typeface="Calibri"/>
              <a:ea typeface="微软雅黑" pitchFamily="34" charset="-122"/>
            </a:endParaRPr>
          </a:p>
        </p:txBody>
      </p:sp>
      <p:sp>
        <p:nvSpPr>
          <p:cNvPr id="24" name="椭圆 23"/>
          <p:cNvSpPr/>
          <p:nvPr/>
        </p:nvSpPr>
        <p:spPr bwMode="auto">
          <a:xfrm>
            <a:off x="3999830" y="1570411"/>
            <a:ext cx="2737604" cy="2736056"/>
          </a:xfrm>
          <a:prstGeom prst="ellipse">
            <a:avLst/>
          </a:prstGeom>
          <a:noFill/>
          <a:ln w="12700" cap="flat" cmpd="sng" algn="ctr">
            <a:solidFill>
              <a:schemeClr val="bg1">
                <a:lumMod val="75000"/>
              </a:schemeClr>
            </a:solidFill>
            <a:prstDash val="dash"/>
          </a:ln>
          <a:effectLst/>
        </p:spPr>
        <p:txBody>
          <a:bodyPr lIns="68580" tIns="34290" rIns="68580" bIns="34290" anchor="ctr"/>
          <a:lstStyle/>
          <a:p>
            <a:pPr algn="ctr">
              <a:defRPr/>
            </a:pPr>
            <a:endParaRPr lang="zh-CN" altLang="en-US" kern="0" dirty="0">
              <a:solidFill>
                <a:sysClr val="window" lastClr="FFFFFF"/>
              </a:solidFill>
              <a:latin typeface="Calibri"/>
              <a:ea typeface="微软雅黑" pitchFamily="34" charset="-122"/>
            </a:endParaRPr>
          </a:p>
        </p:txBody>
      </p:sp>
      <p:cxnSp>
        <p:nvCxnSpPr>
          <p:cNvPr id="25" name="直接连接符 24"/>
          <p:cNvCxnSpPr>
            <a:cxnSpLocks noChangeShapeType="1"/>
          </p:cNvCxnSpPr>
          <p:nvPr/>
        </p:nvCxnSpPr>
        <p:spPr bwMode="auto">
          <a:xfrm>
            <a:off x="3310534" y="2266311"/>
            <a:ext cx="428681" cy="201215"/>
          </a:xfrm>
          <a:prstGeom prst="line">
            <a:avLst/>
          </a:prstGeom>
          <a:noFill/>
          <a:ln w="19050" algn="ctr">
            <a:solidFill>
              <a:srgbClr val="0070C0"/>
            </a:solidFill>
            <a:round/>
            <a:headEnd type="none" w="med" len="med"/>
            <a:tailEnd type="triangle" w="med" len="med"/>
          </a:ln>
        </p:spPr>
      </p:cxnSp>
      <p:cxnSp>
        <p:nvCxnSpPr>
          <p:cNvPr id="43" name="直接连接符 42"/>
          <p:cNvCxnSpPr>
            <a:cxnSpLocks noChangeShapeType="1"/>
          </p:cNvCxnSpPr>
          <p:nvPr/>
        </p:nvCxnSpPr>
        <p:spPr bwMode="auto">
          <a:xfrm flipV="1">
            <a:off x="3300702" y="3097483"/>
            <a:ext cx="442970" cy="234554"/>
          </a:xfrm>
          <a:prstGeom prst="line">
            <a:avLst/>
          </a:prstGeom>
          <a:noFill/>
          <a:ln w="19050" algn="ctr">
            <a:solidFill>
              <a:srgbClr val="0070C0"/>
            </a:solidFill>
            <a:round/>
            <a:headEnd type="none" w="med" len="med"/>
            <a:tailEnd type="triangle" w="med" len="med"/>
          </a:ln>
        </p:spPr>
      </p:cxnSp>
      <p:cxnSp>
        <p:nvCxnSpPr>
          <p:cNvPr id="44" name="直接连接符 43"/>
          <p:cNvCxnSpPr>
            <a:cxnSpLocks noChangeShapeType="1"/>
          </p:cNvCxnSpPr>
          <p:nvPr/>
        </p:nvCxnSpPr>
        <p:spPr bwMode="auto">
          <a:xfrm flipH="1" flipV="1">
            <a:off x="5406860" y="3156783"/>
            <a:ext cx="442970" cy="234554"/>
          </a:xfrm>
          <a:prstGeom prst="line">
            <a:avLst/>
          </a:prstGeom>
          <a:noFill/>
          <a:ln w="19050" algn="ctr">
            <a:solidFill>
              <a:srgbClr val="0070C0"/>
            </a:solidFill>
            <a:round/>
            <a:headEnd type="none" w="med" len="med"/>
            <a:tailEnd type="triangle" w="med" len="med"/>
          </a:ln>
        </p:spPr>
      </p:cxnSp>
      <p:cxnSp>
        <p:nvCxnSpPr>
          <p:cNvPr id="46" name="直接连接符 45"/>
          <p:cNvCxnSpPr>
            <a:cxnSpLocks noChangeShapeType="1"/>
          </p:cNvCxnSpPr>
          <p:nvPr/>
        </p:nvCxnSpPr>
        <p:spPr bwMode="auto">
          <a:xfrm rot="10800000" flipV="1">
            <a:off x="5388078" y="2177820"/>
            <a:ext cx="668231" cy="329405"/>
          </a:xfrm>
          <a:prstGeom prst="line">
            <a:avLst/>
          </a:prstGeom>
          <a:noFill/>
          <a:ln w="19050" algn="ctr">
            <a:solidFill>
              <a:srgbClr val="0070C0"/>
            </a:solidFill>
            <a:round/>
            <a:headEnd type="none" w="med" len="med"/>
            <a:tailEnd type="triangle" w="med" len="med"/>
          </a:ln>
        </p:spPr>
      </p:cxnSp>
      <p:sp>
        <p:nvSpPr>
          <p:cNvPr id="47" name="Oval 19"/>
          <p:cNvSpPr>
            <a:spLocks noChangeArrowheads="1"/>
          </p:cNvSpPr>
          <p:nvPr/>
        </p:nvSpPr>
        <p:spPr bwMode="auto">
          <a:xfrm>
            <a:off x="2552587" y="1664219"/>
            <a:ext cx="744238" cy="74414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100" b="1" dirty="0" smtClean="0">
                <a:solidFill>
                  <a:srgbClr val="FF0000"/>
                </a:solidFill>
                <a:latin typeface="微软雅黑" pitchFamily="34" charset="-122"/>
                <a:ea typeface="微软雅黑" pitchFamily="34" charset="-122"/>
              </a:rPr>
              <a:t>科研</a:t>
            </a:r>
            <a:endParaRPr lang="en-US" altLang="zh-CN" sz="1100" b="1" dirty="0" smtClean="0">
              <a:solidFill>
                <a:srgbClr val="FF0000"/>
              </a:solidFill>
              <a:latin typeface="微软雅黑" pitchFamily="34" charset="-122"/>
              <a:ea typeface="微软雅黑" pitchFamily="34" charset="-122"/>
            </a:endParaRPr>
          </a:p>
          <a:p>
            <a:pPr algn="ctr"/>
            <a:r>
              <a:rPr lang="zh-CN" altLang="en-US" sz="1100" b="1" dirty="0" smtClean="0">
                <a:solidFill>
                  <a:srgbClr val="FF0000"/>
                </a:solidFill>
                <a:latin typeface="微软雅黑" pitchFamily="34" charset="-122"/>
                <a:ea typeface="微软雅黑" pitchFamily="34" charset="-122"/>
              </a:rPr>
              <a:t>机构</a:t>
            </a:r>
            <a:endParaRPr lang="zh-CN" altLang="en-US" sz="1100" b="1" dirty="0">
              <a:solidFill>
                <a:srgbClr val="FF0000"/>
              </a:solidFill>
              <a:latin typeface="微软雅黑" pitchFamily="34" charset="-122"/>
              <a:ea typeface="微软雅黑" pitchFamily="34" charset="-122"/>
            </a:endParaRPr>
          </a:p>
        </p:txBody>
      </p:sp>
      <p:sp>
        <p:nvSpPr>
          <p:cNvPr id="48" name="Oval 19"/>
          <p:cNvSpPr>
            <a:spLocks noChangeArrowheads="1"/>
          </p:cNvSpPr>
          <p:nvPr/>
        </p:nvSpPr>
        <p:spPr bwMode="auto">
          <a:xfrm>
            <a:off x="5679465" y="1634126"/>
            <a:ext cx="744237" cy="745331"/>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100" b="1" dirty="0" smtClean="0">
                <a:solidFill>
                  <a:srgbClr val="FF0000"/>
                </a:solidFill>
                <a:latin typeface="微软雅黑" pitchFamily="34" charset="-122"/>
                <a:ea typeface="微软雅黑" pitchFamily="34" charset="-122"/>
              </a:rPr>
              <a:t>科研</a:t>
            </a:r>
            <a:endParaRPr lang="en-US" altLang="zh-CN" sz="1100" b="1" dirty="0" smtClean="0">
              <a:solidFill>
                <a:srgbClr val="FF0000"/>
              </a:solidFill>
              <a:latin typeface="微软雅黑" pitchFamily="34" charset="-122"/>
              <a:ea typeface="微软雅黑" pitchFamily="34" charset="-122"/>
            </a:endParaRPr>
          </a:p>
          <a:p>
            <a:pPr algn="ctr"/>
            <a:r>
              <a:rPr lang="zh-CN" altLang="en-US" sz="1100" b="1" dirty="0" smtClean="0">
                <a:solidFill>
                  <a:srgbClr val="FF0000"/>
                </a:solidFill>
                <a:latin typeface="微软雅黑" pitchFamily="34" charset="-122"/>
                <a:ea typeface="微软雅黑" pitchFamily="34" charset="-122"/>
              </a:rPr>
              <a:t>人员</a:t>
            </a:r>
            <a:endParaRPr lang="zh-CN" altLang="en-US" sz="1100" b="1" dirty="0">
              <a:solidFill>
                <a:srgbClr val="FF0000"/>
              </a:solidFill>
              <a:latin typeface="微软雅黑" pitchFamily="34" charset="-122"/>
              <a:ea typeface="微软雅黑" pitchFamily="34" charset="-122"/>
            </a:endParaRPr>
          </a:p>
        </p:txBody>
      </p:sp>
      <p:sp>
        <p:nvSpPr>
          <p:cNvPr id="50" name="Oval 19"/>
          <p:cNvSpPr>
            <a:spLocks noChangeArrowheads="1"/>
          </p:cNvSpPr>
          <p:nvPr/>
        </p:nvSpPr>
        <p:spPr bwMode="auto">
          <a:xfrm>
            <a:off x="5809310" y="3204639"/>
            <a:ext cx="745428" cy="745331"/>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100" b="1" dirty="0" smtClean="0">
                <a:solidFill>
                  <a:srgbClr val="FF0000"/>
                </a:solidFill>
                <a:latin typeface="微软雅黑" pitchFamily="34" charset="-122"/>
                <a:ea typeface="微软雅黑" pitchFamily="34" charset="-122"/>
              </a:rPr>
              <a:t>社会</a:t>
            </a:r>
            <a:endParaRPr lang="en-US" altLang="zh-CN" sz="1100" b="1" dirty="0" smtClean="0">
              <a:solidFill>
                <a:srgbClr val="FF0000"/>
              </a:solidFill>
              <a:latin typeface="微软雅黑" pitchFamily="34" charset="-122"/>
              <a:ea typeface="微软雅黑" pitchFamily="34" charset="-122"/>
            </a:endParaRPr>
          </a:p>
          <a:p>
            <a:pPr algn="ctr"/>
            <a:r>
              <a:rPr lang="zh-CN" altLang="en-US" sz="1100" b="1" dirty="0" smtClean="0">
                <a:solidFill>
                  <a:srgbClr val="FF0000"/>
                </a:solidFill>
                <a:latin typeface="微软雅黑" pitchFamily="34" charset="-122"/>
                <a:ea typeface="微软雅黑" pitchFamily="34" charset="-122"/>
              </a:rPr>
              <a:t>公众</a:t>
            </a:r>
            <a:endParaRPr lang="zh-CN" altLang="en-US" sz="1100" b="1" dirty="0">
              <a:solidFill>
                <a:srgbClr val="FF0000"/>
              </a:solidFill>
              <a:latin typeface="微软雅黑" pitchFamily="34" charset="-122"/>
              <a:ea typeface="微软雅黑" pitchFamily="34" charset="-122"/>
            </a:endParaRPr>
          </a:p>
        </p:txBody>
      </p:sp>
      <p:sp>
        <p:nvSpPr>
          <p:cNvPr id="52" name="Oval 19"/>
          <p:cNvSpPr>
            <a:spLocks noChangeArrowheads="1"/>
          </p:cNvSpPr>
          <p:nvPr/>
        </p:nvSpPr>
        <p:spPr bwMode="auto">
          <a:xfrm>
            <a:off x="2573170" y="3088018"/>
            <a:ext cx="745428" cy="745331"/>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100" b="1" dirty="0" smtClean="0">
                <a:solidFill>
                  <a:srgbClr val="FF0000"/>
                </a:solidFill>
                <a:latin typeface="微软雅黑" pitchFamily="34" charset="-122"/>
                <a:ea typeface="微软雅黑" pitchFamily="34" charset="-122"/>
              </a:rPr>
              <a:t>科技管理部门</a:t>
            </a:r>
            <a:endParaRPr lang="zh-CN" altLang="en-US" sz="1100" b="1" dirty="0">
              <a:solidFill>
                <a:srgbClr val="FF0000"/>
              </a:solidFill>
              <a:latin typeface="微软雅黑" pitchFamily="34" charset="-122"/>
              <a:ea typeface="微软雅黑" pitchFamily="34" charset="-122"/>
            </a:endParaRPr>
          </a:p>
        </p:txBody>
      </p:sp>
      <p:sp>
        <p:nvSpPr>
          <p:cNvPr id="53" name="TextBox 52"/>
          <p:cNvSpPr txBox="1"/>
          <p:nvPr/>
        </p:nvSpPr>
        <p:spPr>
          <a:xfrm>
            <a:off x="0" y="672517"/>
            <a:ext cx="2615381" cy="2008242"/>
          </a:xfrm>
          <a:prstGeom prst="rect">
            <a:avLst/>
          </a:prstGeom>
          <a:noFill/>
        </p:spPr>
        <p:txBody>
          <a:bodyPr wrap="square" lIns="68580" tIns="34290" rIns="68580" bIns="34290" rtlCol="0">
            <a:spAutoFit/>
            <a:scene3d>
              <a:camera prst="orthographicFront">
                <a:rot lat="1200000" lon="1200000" rev="0"/>
              </a:camera>
              <a:lightRig rig="threePt" dir="t"/>
            </a:scene3d>
          </a:bodyPr>
          <a:lstStyle/>
          <a:p>
            <a:pPr algn="just">
              <a:defRPr/>
            </a:pPr>
            <a:r>
              <a:rPr lang="zh-CN" altLang="en-US" sz="1400" dirty="0" smtClean="0">
                <a:latin typeface="+mj-ea"/>
              </a:rPr>
              <a:t>是</a:t>
            </a:r>
            <a:r>
              <a:rPr lang="zh-CN" altLang="en-US" sz="1400" dirty="0" smtClean="0">
                <a:solidFill>
                  <a:srgbClr val="C00000"/>
                </a:solidFill>
                <a:latin typeface="+mj-ea"/>
              </a:rPr>
              <a:t>科研机构知识管理和技术积累的重要载体</a:t>
            </a:r>
            <a:r>
              <a:rPr lang="zh-CN" altLang="en-US" sz="1400" dirty="0" smtClean="0">
                <a:latin typeface="+mj-ea"/>
              </a:rPr>
              <a:t>，科技报告工作是全程记录本单位科研过程、规范科研活动的有效管理措施，能够强化科研档案的归档和保存能力，避免本单位技术和知识随着时间流逝或者人员变动而流失</a:t>
            </a:r>
            <a:r>
              <a:rPr lang="zh-CN" altLang="en-US" sz="1400" dirty="0" smtClean="0">
                <a:latin typeface="微软雅黑" pitchFamily="34" charset="-122"/>
                <a:ea typeface="微软雅黑" pitchFamily="34" charset="-122"/>
              </a:rPr>
              <a:t>。</a:t>
            </a:r>
            <a:endParaRPr lang="en-US" altLang="zh-CN" sz="1400" dirty="0" smtClean="0">
              <a:latin typeface="微软雅黑" pitchFamily="34" charset="-122"/>
              <a:ea typeface="微软雅黑" pitchFamily="34" charset="-122"/>
            </a:endParaRPr>
          </a:p>
          <a:p>
            <a:pPr algn="just">
              <a:defRPr/>
            </a:pPr>
            <a:r>
              <a:rPr lang="zh-CN" altLang="en-US" sz="1400" b="1" dirty="0" smtClean="0">
                <a:solidFill>
                  <a:srgbClr val="FF0000"/>
                </a:solidFill>
                <a:latin typeface="微软雅黑" pitchFamily="34" charset="-122"/>
                <a:ea typeface="微软雅黑" pitchFamily="34" charset="-122"/>
              </a:rPr>
              <a:t>信息保障</a:t>
            </a:r>
            <a:endParaRPr lang="zh-CN" altLang="en-US" sz="1400" b="1" dirty="0">
              <a:solidFill>
                <a:srgbClr val="FF0000"/>
              </a:solidFill>
              <a:latin typeface="微软雅黑" pitchFamily="34" charset="-122"/>
              <a:ea typeface="微软雅黑" pitchFamily="34" charset="-122"/>
            </a:endParaRPr>
          </a:p>
        </p:txBody>
      </p:sp>
      <p:sp>
        <p:nvSpPr>
          <p:cNvPr id="54" name="TextBox 53"/>
          <p:cNvSpPr txBox="1"/>
          <p:nvPr/>
        </p:nvSpPr>
        <p:spPr>
          <a:xfrm>
            <a:off x="6341808" y="619434"/>
            <a:ext cx="2536722" cy="2223686"/>
          </a:xfrm>
          <a:prstGeom prst="rect">
            <a:avLst/>
          </a:prstGeom>
          <a:noFill/>
        </p:spPr>
        <p:txBody>
          <a:bodyPr wrap="square" lIns="68580" tIns="34290" rIns="68580" bIns="34290" rtlCol="0">
            <a:spAutoFit/>
            <a:scene3d>
              <a:camera prst="orthographicFront">
                <a:rot lat="20099852" lon="1210491" rev="104262"/>
              </a:camera>
              <a:lightRig rig="threePt" dir="t"/>
            </a:scene3d>
          </a:bodyPr>
          <a:lstStyle/>
          <a:p>
            <a:pPr algn="just">
              <a:defRPr/>
            </a:pPr>
            <a:r>
              <a:rPr lang="zh-CN" altLang="en-US" sz="1400" dirty="0" smtClean="0">
                <a:latin typeface="+mj-ea"/>
              </a:rPr>
              <a:t>撰写科技报告是科研人员的基本功，利于</a:t>
            </a:r>
            <a:r>
              <a:rPr lang="zh-CN" altLang="en-US" sz="1400" dirty="0" smtClean="0">
                <a:solidFill>
                  <a:srgbClr val="C00000"/>
                </a:solidFill>
                <a:latin typeface="+mj-ea"/>
              </a:rPr>
              <a:t>规范科研活动及其管理过程</a:t>
            </a:r>
            <a:r>
              <a:rPr lang="zh-CN" altLang="en-US" sz="1400" dirty="0" smtClean="0">
                <a:latin typeface="+mj-ea"/>
              </a:rPr>
              <a:t>。对科技报告完整保存和充分开发利用，可以提高后续研究的技术起点，</a:t>
            </a:r>
            <a:r>
              <a:rPr lang="zh-CN" altLang="en-US" sz="1400" dirty="0" smtClean="0">
                <a:solidFill>
                  <a:srgbClr val="C00000"/>
                </a:solidFill>
                <a:latin typeface="+mj-ea"/>
              </a:rPr>
              <a:t>提升科研效率和科研投入效益</a:t>
            </a:r>
            <a:r>
              <a:rPr lang="zh-CN" altLang="en-US" sz="1400" dirty="0" smtClean="0">
                <a:latin typeface="+mj-ea"/>
              </a:rPr>
              <a:t>。科技报告是科研人员主持或参与科研项目的有效凭据，</a:t>
            </a:r>
            <a:r>
              <a:rPr lang="zh-CN" altLang="en-US" sz="1400" dirty="0" smtClean="0">
                <a:solidFill>
                  <a:srgbClr val="C00000"/>
                </a:solidFill>
                <a:latin typeface="+mj-ea"/>
              </a:rPr>
              <a:t>是一种新型的著作权表现形式</a:t>
            </a:r>
            <a:r>
              <a:rPr lang="zh-CN" altLang="en-US" sz="1400" dirty="0" smtClean="0">
                <a:solidFill>
                  <a:srgbClr val="C00000"/>
                </a:solidFill>
                <a:latin typeface="微软雅黑" pitchFamily="34" charset="-122"/>
                <a:ea typeface="微软雅黑" pitchFamily="34" charset="-122"/>
              </a:rPr>
              <a:t>。</a:t>
            </a:r>
            <a:endParaRPr lang="en-US" altLang="zh-CN" sz="1400" dirty="0" smtClean="0">
              <a:solidFill>
                <a:srgbClr val="C00000"/>
              </a:solidFill>
              <a:latin typeface="微软雅黑" pitchFamily="34" charset="-122"/>
              <a:ea typeface="微软雅黑" pitchFamily="34" charset="-122"/>
            </a:endParaRPr>
          </a:p>
          <a:p>
            <a:pPr algn="just">
              <a:defRPr/>
            </a:pPr>
            <a:r>
              <a:rPr lang="zh-CN" altLang="en-US" sz="1400" b="1" dirty="0" smtClean="0">
                <a:solidFill>
                  <a:srgbClr val="FF0000"/>
                </a:solidFill>
                <a:latin typeface="微软雅黑" pitchFamily="34" charset="-122"/>
                <a:ea typeface="微软雅黑" pitchFamily="34" charset="-122"/>
              </a:rPr>
              <a:t>信息保障</a:t>
            </a:r>
            <a:endParaRPr lang="en-US" altLang="zh-CN" sz="1400" b="1" dirty="0">
              <a:solidFill>
                <a:srgbClr val="C00000"/>
              </a:solidFill>
              <a:latin typeface="微软雅黑" pitchFamily="34" charset="-122"/>
              <a:ea typeface="微软雅黑" pitchFamily="34" charset="-122"/>
            </a:endParaRPr>
          </a:p>
        </p:txBody>
      </p:sp>
      <p:sp>
        <p:nvSpPr>
          <p:cNvPr id="57" name="TextBox 56"/>
          <p:cNvSpPr txBox="1"/>
          <p:nvPr/>
        </p:nvSpPr>
        <p:spPr>
          <a:xfrm>
            <a:off x="6420464" y="2772330"/>
            <a:ext cx="2566219" cy="2223686"/>
          </a:xfrm>
          <a:prstGeom prst="rect">
            <a:avLst/>
          </a:prstGeom>
          <a:noFill/>
        </p:spPr>
        <p:txBody>
          <a:bodyPr wrap="square" lIns="68580" tIns="34290" rIns="68580" bIns="34290" rtlCol="0">
            <a:spAutoFit/>
            <a:scene3d>
              <a:camera prst="orthographicFront">
                <a:rot lat="20099991" lon="1200000" rev="0"/>
              </a:camera>
              <a:lightRig rig="threePt" dir="t"/>
            </a:scene3d>
          </a:bodyPr>
          <a:lstStyle/>
          <a:p>
            <a:pPr algn="just">
              <a:defRPr/>
            </a:pPr>
            <a:r>
              <a:rPr lang="zh-CN" altLang="en-US" sz="1400" dirty="0" smtClean="0">
                <a:latin typeface="+mj-ea"/>
              </a:rPr>
              <a:t>科技报告体系将</a:t>
            </a:r>
            <a:r>
              <a:rPr lang="zh-CN" altLang="en-US" sz="1400" dirty="0" smtClean="0">
                <a:solidFill>
                  <a:srgbClr val="C00000"/>
                </a:solidFill>
                <a:latin typeface="+mj-ea"/>
              </a:rPr>
              <a:t>为国家财政科技投入提供新的成果展示方式</a:t>
            </a:r>
            <a:r>
              <a:rPr lang="zh-CN" altLang="en-US" sz="1400" dirty="0" smtClean="0">
                <a:latin typeface="+mj-ea"/>
              </a:rPr>
              <a:t>，积累形成社会科技资产，为社会公众提供了解、利用科技计划项目和成果的新渠道，有利于增强全社会对我国科技投入模式的理解和支持，有利于对科技创新活动进行精细化、规范化的管理</a:t>
            </a:r>
            <a:r>
              <a:rPr lang="zh-CN" altLang="en-US" sz="1400" dirty="0" smtClean="0">
                <a:latin typeface="微软雅黑" pitchFamily="34" charset="-122"/>
                <a:ea typeface="微软雅黑" pitchFamily="34" charset="-122"/>
              </a:rPr>
              <a:t>。</a:t>
            </a:r>
            <a:endParaRPr lang="en-US" altLang="zh-CN" sz="1400" dirty="0" smtClean="0">
              <a:latin typeface="微软雅黑" pitchFamily="34" charset="-122"/>
              <a:ea typeface="微软雅黑" pitchFamily="34" charset="-122"/>
            </a:endParaRPr>
          </a:p>
          <a:p>
            <a:pPr algn="just">
              <a:defRPr/>
            </a:pPr>
            <a:r>
              <a:rPr lang="zh-CN" altLang="en-US" sz="1400" b="1" dirty="0" smtClean="0">
                <a:solidFill>
                  <a:srgbClr val="FF0000"/>
                </a:solidFill>
                <a:latin typeface="微软雅黑" pitchFamily="34" charset="-122"/>
                <a:ea typeface="微软雅黑" pitchFamily="34" charset="-122"/>
              </a:rPr>
              <a:t>知情权</a:t>
            </a:r>
            <a:endParaRPr lang="zh-CN" altLang="en-US" sz="1400" b="1" dirty="0">
              <a:latin typeface="微软雅黑" pitchFamily="34" charset="-122"/>
              <a:ea typeface="微软雅黑" pitchFamily="34" charset="-122"/>
            </a:endParaRPr>
          </a:p>
        </p:txBody>
      </p:sp>
      <p:sp>
        <p:nvSpPr>
          <p:cNvPr id="58" name="TextBox 57"/>
          <p:cNvSpPr txBox="1"/>
          <p:nvPr/>
        </p:nvSpPr>
        <p:spPr>
          <a:xfrm>
            <a:off x="1" y="2704371"/>
            <a:ext cx="2692400" cy="2439129"/>
          </a:xfrm>
          <a:prstGeom prst="rect">
            <a:avLst/>
          </a:prstGeom>
          <a:noFill/>
        </p:spPr>
        <p:txBody>
          <a:bodyPr wrap="square" lIns="68580" tIns="34290" rIns="68580" bIns="34290" rtlCol="0">
            <a:spAutoFit/>
            <a:scene3d>
              <a:camera prst="orthographicFront">
                <a:rot lat="1200000" lon="1200000" rev="0"/>
              </a:camera>
              <a:lightRig rig="threePt" dir="t"/>
            </a:scene3d>
          </a:bodyPr>
          <a:lstStyle/>
          <a:p>
            <a:pPr marL="0" lvl="1" algn="just">
              <a:defRPr/>
            </a:pPr>
            <a:r>
              <a:rPr lang="zh-CN" altLang="en-US" sz="1400" dirty="0" smtClean="0">
                <a:latin typeface="+mn-ea"/>
              </a:rPr>
              <a:t>对科技报告的综合分析，可以有效</a:t>
            </a:r>
            <a:r>
              <a:rPr lang="zh-CN" altLang="en-US" sz="1400" dirty="0" smtClean="0">
                <a:solidFill>
                  <a:srgbClr val="C00000"/>
                </a:solidFill>
                <a:latin typeface="+mn-ea"/>
              </a:rPr>
              <a:t>避免不同科研管理体系中的重复立项</a:t>
            </a:r>
            <a:r>
              <a:rPr lang="zh-CN" altLang="en-US" sz="1400" dirty="0" smtClean="0">
                <a:latin typeface="+mn-ea"/>
              </a:rPr>
              <a:t>，减少财政资金浪费。科技报告包含丰富的技术内容和研究细节，并配备完整的数据、图表、照片等内容，有利于</a:t>
            </a:r>
            <a:r>
              <a:rPr lang="zh-CN" altLang="en-US" sz="1400" dirty="0" smtClean="0">
                <a:solidFill>
                  <a:srgbClr val="C00000"/>
                </a:solidFill>
                <a:latin typeface="+mn-ea"/>
              </a:rPr>
              <a:t>对科技成果的真实性和创新性进行实时检验</a:t>
            </a:r>
            <a:r>
              <a:rPr lang="zh-CN" altLang="en-US" sz="1400" dirty="0" smtClean="0">
                <a:latin typeface="+mn-ea"/>
              </a:rPr>
              <a:t>，有利于增加科研工作的透明度，有利于杜绝虚假行为，建立科研诚信体系，防止学术腐败</a:t>
            </a:r>
            <a:r>
              <a:rPr lang="zh-CN" altLang="en-US" sz="1400" b="1" dirty="0" smtClean="0">
                <a:latin typeface="+mn-ea"/>
              </a:rPr>
              <a:t>。</a:t>
            </a:r>
            <a:endParaRPr lang="en-US" altLang="zh-CN" sz="1400" b="1" dirty="0" smtClean="0">
              <a:latin typeface="+mn-ea"/>
            </a:endParaRPr>
          </a:p>
          <a:p>
            <a:pPr marL="0" lvl="1" algn="just">
              <a:defRPr/>
            </a:pPr>
            <a:r>
              <a:rPr lang="zh-CN" altLang="en-US" sz="1400" b="1" dirty="0" smtClean="0">
                <a:solidFill>
                  <a:srgbClr val="FF0000"/>
                </a:solidFill>
                <a:latin typeface="微软雅黑" pitchFamily="34" charset="-122"/>
                <a:ea typeface="微软雅黑" pitchFamily="34" charset="-122"/>
              </a:rPr>
              <a:t>信息支撑</a:t>
            </a:r>
            <a:endParaRPr lang="zh-CN" altLang="en-US" sz="1400" b="1" dirty="0">
              <a:latin typeface="微软雅黑" pitchFamily="34" charset="-122"/>
              <a:ea typeface="微软雅黑" pitchFamily="34" charset="-122"/>
            </a:endParaRPr>
          </a:p>
        </p:txBody>
      </p:sp>
      <p:grpSp>
        <p:nvGrpSpPr>
          <p:cNvPr id="2" name="组合 58"/>
          <p:cNvGrpSpPr/>
          <p:nvPr/>
        </p:nvGrpSpPr>
        <p:grpSpPr>
          <a:xfrm>
            <a:off x="3787712" y="2032209"/>
            <a:ext cx="1526896" cy="1527092"/>
            <a:chOff x="5049626" y="2709612"/>
            <a:chExt cx="2035596" cy="2036122"/>
          </a:xfrm>
        </p:grpSpPr>
        <p:sp>
          <p:nvSpPr>
            <p:cNvPr id="60" name="椭圆 59"/>
            <p:cNvSpPr/>
            <p:nvPr/>
          </p:nvSpPr>
          <p:spPr>
            <a:xfrm>
              <a:off x="5049626" y="2709612"/>
              <a:ext cx="2035596" cy="2036122"/>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500" dirty="0" smtClean="0">
                  <a:solidFill>
                    <a:schemeClr val="tx1">
                      <a:lumMod val="75000"/>
                      <a:lumOff val="25000"/>
                    </a:schemeClr>
                  </a:solidFill>
                  <a:latin typeface="微软雅黑" pitchFamily="34" charset="-122"/>
                  <a:ea typeface="微软雅黑" pitchFamily="34" charset="-122"/>
                </a:rPr>
                <a:t>科技报告</a:t>
              </a:r>
              <a:endParaRPr lang="zh-CN" altLang="en-US" sz="1500" dirty="0">
                <a:solidFill>
                  <a:schemeClr val="tx1">
                    <a:lumMod val="75000"/>
                    <a:lumOff val="25000"/>
                  </a:schemeClr>
                </a:solidFill>
                <a:latin typeface="微软雅黑" pitchFamily="34" charset="-122"/>
                <a:ea typeface="微软雅黑" pitchFamily="34" charset="-122"/>
              </a:endParaRPr>
            </a:p>
          </p:txBody>
        </p:sp>
        <p:sp>
          <p:nvSpPr>
            <p:cNvPr id="61" name="同心圆 60"/>
            <p:cNvSpPr/>
            <p:nvPr/>
          </p:nvSpPr>
          <p:spPr>
            <a:xfrm>
              <a:off x="5175546" y="2835796"/>
              <a:ext cx="1783756" cy="1783754"/>
            </a:xfrm>
            <a:prstGeom prst="donut">
              <a:avLst>
                <a:gd name="adj" fmla="val 900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extLst>
      <p:ext uri="{BB962C8B-B14F-4D97-AF65-F5344CB8AC3E}">
        <p14:creationId xmlns:p14="http://schemas.microsoft.com/office/powerpoint/2010/main" xmlns="" val="28374953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500"/>
                                        <p:tgtEl>
                                          <p:spTgt spid="23"/>
                                        </p:tgtEl>
                                      </p:cBhvr>
                                    </p:animEffect>
                                  </p:childTnLst>
                                </p:cTn>
                              </p:par>
                            </p:childTnLst>
                          </p:cTn>
                        </p:par>
                        <p:par>
                          <p:cTn id="23" fill="hold">
                            <p:stCondLst>
                              <p:cond delay="1500"/>
                            </p:stCondLst>
                            <p:childTnLst>
                              <p:par>
                                <p:cTn id="24" presetID="22" presetClass="entr" presetSubtype="2"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par>
                          <p:cTn id="27" fill="hold">
                            <p:stCondLst>
                              <p:cond delay="2000"/>
                            </p:stCondLst>
                            <p:childTnLst>
                              <p:par>
                                <p:cTn id="28" presetID="52" presetClass="entr" presetSubtype="0" fill="hold" grpId="0" nodeType="afterEffect">
                                  <p:stCondLst>
                                    <p:cond delay="0"/>
                                  </p:stCondLst>
                                  <p:childTnLst>
                                    <p:set>
                                      <p:cBhvr>
                                        <p:cTn id="29" dur="1" fill="hold">
                                          <p:stCondLst>
                                            <p:cond delay="0"/>
                                          </p:stCondLst>
                                        </p:cTn>
                                        <p:tgtEl>
                                          <p:spTgt spid="47"/>
                                        </p:tgtEl>
                                        <p:attrNameLst>
                                          <p:attrName>style.visibility</p:attrName>
                                        </p:attrNameLst>
                                      </p:cBhvr>
                                      <p:to>
                                        <p:strVal val="visible"/>
                                      </p:to>
                                    </p:set>
                                    <p:animScale>
                                      <p:cBhvr>
                                        <p:cTn id="30" dur="1000" decel="50000" fill="hold">
                                          <p:stCondLst>
                                            <p:cond delay="0"/>
                                          </p:stCondLst>
                                        </p:cTn>
                                        <p:tgtEl>
                                          <p:spTgt spid="4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47"/>
                                        </p:tgtEl>
                                        <p:attrNameLst>
                                          <p:attrName>ppt_x</p:attrName>
                                          <p:attrName>ppt_y</p:attrName>
                                        </p:attrNameLst>
                                      </p:cBhvr>
                                    </p:animMotion>
                                    <p:animEffect transition="in" filter="fade">
                                      <p:cBhvr>
                                        <p:cTn id="32" dur="1000"/>
                                        <p:tgtEl>
                                          <p:spTgt spid="47"/>
                                        </p:tgtEl>
                                      </p:cBhvr>
                                    </p:animEffect>
                                  </p:childTnLst>
                                </p:cTn>
                              </p:par>
                              <p:par>
                                <p:cTn id="33" presetID="52" presetClass="entr" presetSubtype="0" fill="hold" grpId="0" nodeType="withEffect">
                                  <p:stCondLst>
                                    <p:cond delay="200"/>
                                  </p:stCondLst>
                                  <p:childTnLst>
                                    <p:set>
                                      <p:cBhvr>
                                        <p:cTn id="34" dur="1" fill="hold">
                                          <p:stCondLst>
                                            <p:cond delay="0"/>
                                          </p:stCondLst>
                                        </p:cTn>
                                        <p:tgtEl>
                                          <p:spTgt spid="48"/>
                                        </p:tgtEl>
                                        <p:attrNameLst>
                                          <p:attrName>style.visibility</p:attrName>
                                        </p:attrNameLst>
                                      </p:cBhvr>
                                      <p:to>
                                        <p:strVal val="visible"/>
                                      </p:to>
                                    </p:set>
                                    <p:animScale>
                                      <p:cBhvr>
                                        <p:cTn id="35" dur="1000" decel="50000" fill="hold">
                                          <p:stCondLst>
                                            <p:cond delay="0"/>
                                          </p:stCondLst>
                                        </p:cTn>
                                        <p:tgtEl>
                                          <p:spTgt spid="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48"/>
                                        </p:tgtEl>
                                        <p:attrNameLst>
                                          <p:attrName>ppt_x</p:attrName>
                                          <p:attrName>ppt_y</p:attrName>
                                        </p:attrNameLst>
                                      </p:cBhvr>
                                    </p:animMotion>
                                    <p:animEffect transition="in" filter="fade">
                                      <p:cBhvr>
                                        <p:cTn id="37" dur="1000"/>
                                        <p:tgtEl>
                                          <p:spTgt spid="48"/>
                                        </p:tgtEl>
                                      </p:cBhvr>
                                    </p:animEffect>
                                  </p:childTnLst>
                                </p:cTn>
                              </p:par>
                              <p:par>
                                <p:cTn id="38" presetID="52" presetClass="entr" presetSubtype="0" fill="hold" grpId="0" nodeType="withEffect">
                                  <p:stCondLst>
                                    <p:cond delay="800"/>
                                  </p:stCondLst>
                                  <p:childTnLst>
                                    <p:set>
                                      <p:cBhvr>
                                        <p:cTn id="39" dur="1" fill="hold">
                                          <p:stCondLst>
                                            <p:cond delay="0"/>
                                          </p:stCondLst>
                                        </p:cTn>
                                        <p:tgtEl>
                                          <p:spTgt spid="52"/>
                                        </p:tgtEl>
                                        <p:attrNameLst>
                                          <p:attrName>style.visibility</p:attrName>
                                        </p:attrNameLst>
                                      </p:cBhvr>
                                      <p:to>
                                        <p:strVal val="visible"/>
                                      </p:to>
                                    </p:set>
                                    <p:animScale>
                                      <p:cBhvr>
                                        <p:cTn id="40"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52"/>
                                        </p:tgtEl>
                                        <p:attrNameLst>
                                          <p:attrName>ppt_x</p:attrName>
                                          <p:attrName>ppt_y</p:attrName>
                                        </p:attrNameLst>
                                      </p:cBhvr>
                                    </p:animMotion>
                                    <p:animEffect transition="in" filter="fade">
                                      <p:cBhvr>
                                        <p:cTn id="42" dur="1000"/>
                                        <p:tgtEl>
                                          <p:spTgt spid="52"/>
                                        </p:tgtEl>
                                      </p:cBhvr>
                                    </p:animEffect>
                                  </p:childTnLst>
                                </p:cTn>
                              </p:par>
                              <p:par>
                                <p:cTn id="43" presetID="52" presetClass="entr" presetSubtype="0" fill="hold" grpId="0" nodeType="withEffect">
                                  <p:stCondLst>
                                    <p:cond delay="1000"/>
                                  </p:stCondLst>
                                  <p:childTnLst>
                                    <p:set>
                                      <p:cBhvr>
                                        <p:cTn id="44" dur="1" fill="hold">
                                          <p:stCondLst>
                                            <p:cond delay="0"/>
                                          </p:stCondLst>
                                        </p:cTn>
                                        <p:tgtEl>
                                          <p:spTgt spid="50"/>
                                        </p:tgtEl>
                                        <p:attrNameLst>
                                          <p:attrName>style.visibility</p:attrName>
                                        </p:attrNameLst>
                                      </p:cBhvr>
                                      <p:to>
                                        <p:strVal val="visible"/>
                                      </p:to>
                                    </p:set>
                                    <p:animScale>
                                      <p:cBhvr>
                                        <p:cTn id="45" dur="1000" decel="50000" fill="hold">
                                          <p:stCondLst>
                                            <p:cond delay="0"/>
                                          </p:stCondLst>
                                        </p:cTn>
                                        <p:tgtEl>
                                          <p:spTgt spid="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50"/>
                                        </p:tgtEl>
                                        <p:attrNameLst>
                                          <p:attrName>ppt_x</p:attrName>
                                          <p:attrName>ppt_y</p:attrName>
                                        </p:attrNameLst>
                                      </p:cBhvr>
                                    </p:animMotion>
                                    <p:animEffect transition="in" filter="fade">
                                      <p:cBhvr>
                                        <p:cTn id="47" dur="1000"/>
                                        <p:tgtEl>
                                          <p:spTgt spid="50"/>
                                        </p:tgtEl>
                                      </p:cBhvr>
                                    </p:animEffect>
                                  </p:childTnLst>
                                </p:cTn>
                              </p:par>
                            </p:childTnLst>
                          </p:cTn>
                        </p:par>
                        <p:par>
                          <p:cTn id="48" fill="hold">
                            <p:stCondLst>
                              <p:cond delay="4000"/>
                            </p:stCondLst>
                            <p:childTnLst>
                              <p:par>
                                <p:cTn id="49" presetID="12" presetClass="entr" presetSubtype="8"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p:tgtEl>
                                          <p:spTgt spid="25"/>
                                        </p:tgtEl>
                                        <p:attrNameLst>
                                          <p:attrName>ppt_x</p:attrName>
                                        </p:attrNameLst>
                                      </p:cBhvr>
                                      <p:tavLst>
                                        <p:tav tm="0">
                                          <p:val>
                                            <p:strVal val="#ppt_x-#ppt_w*1.125000"/>
                                          </p:val>
                                        </p:tav>
                                        <p:tav tm="100000">
                                          <p:val>
                                            <p:strVal val="#ppt_x"/>
                                          </p:val>
                                        </p:tav>
                                      </p:tavLst>
                                    </p:anim>
                                    <p:animEffect transition="in" filter="wipe(right)">
                                      <p:cBhvr>
                                        <p:cTn id="52" dur="500"/>
                                        <p:tgtEl>
                                          <p:spTgt spid="25"/>
                                        </p:tgtEl>
                                      </p:cBhvr>
                                    </p:animEffect>
                                  </p:childTnLst>
                                </p:cTn>
                              </p:par>
                              <p:par>
                                <p:cTn id="53" presetID="12" presetClass="entr" presetSubtype="8"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ppt_x</p:attrName>
                                        </p:attrNameLst>
                                      </p:cBhvr>
                                      <p:tavLst>
                                        <p:tav tm="0">
                                          <p:val>
                                            <p:strVal val="#ppt_x-#ppt_w*1.125000"/>
                                          </p:val>
                                        </p:tav>
                                        <p:tav tm="100000">
                                          <p:val>
                                            <p:strVal val="#ppt_x"/>
                                          </p:val>
                                        </p:tav>
                                      </p:tavLst>
                                    </p:anim>
                                    <p:animEffect transition="in" filter="wipe(right)">
                                      <p:cBhvr>
                                        <p:cTn id="56" dur="500"/>
                                        <p:tgtEl>
                                          <p:spTgt spid="43"/>
                                        </p:tgtEl>
                                      </p:cBhvr>
                                    </p:animEffect>
                                  </p:childTnLst>
                                </p:cTn>
                              </p:par>
                              <p:par>
                                <p:cTn id="57" presetID="12" presetClass="entr" presetSubtype="2"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p:tgtEl>
                                          <p:spTgt spid="46"/>
                                        </p:tgtEl>
                                        <p:attrNameLst>
                                          <p:attrName>ppt_x</p:attrName>
                                        </p:attrNameLst>
                                      </p:cBhvr>
                                      <p:tavLst>
                                        <p:tav tm="0">
                                          <p:val>
                                            <p:strVal val="#ppt_x+#ppt_w*1.125000"/>
                                          </p:val>
                                        </p:tav>
                                        <p:tav tm="100000">
                                          <p:val>
                                            <p:strVal val="#ppt_x"/>
                                          </p:val>
                                        </p:tav>
                                      </p:tavLst>
                                    </p:anim>
                                    <p:animEffect transition="in" filter="wipe(left)">
                                      <p:cBhvr>
                                        <p:cTn id="60" dur="500"/>
                                        <p:tgtEl>
                                          <p:spTgt spid="46"/>
                                        </p:tgtEl>
                                      </p:cBhvr>
                                    </p:animEffect>
                                  </p:childTnLst>
                                </p:cTn>
                              </p:par>
                              <p:par>
                                <p:cTn id="61" presetID="12" presetClass="entr" presetSubtype="2"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p:tgtEl>
                                          <p:spTgt spid="44"/>
                                        </p:tgtEl>
                                        <p:attrNameLst>
                                          <p:attrName>ppt_x</p:attrName>
                                        </p:attrNameLst>
                                      </p:cBhvr>
                                      <p:tavLst>
                                        <p:tav tm="0">
                                          <p:val>
                                            <p:strVal val="#ppt_x+#ppt_w*1.125000"/>
                                          </p:val>
                                        </p:tav>
                                        <p:tav tm="100000">
                                          <p:val>
                                            <p:strVal val="#ppt_x"/>
                                          </p:val>
                                        </p:tav>
                                      </p:tavLst>
                                    </p:anim>
                                    <p:animEffect transition="in" filter="wipe(left)">
                                      <p:cBhvr>
                                        <p:cTn id="64" dur="500"/>
                                        <p:tgtEl>
                                          <p:spTgt spid="44"/>
                                        </p:tgtEl>
                                      </p:cBhvr>
                                    </p:animEffect>
                                  </p:childTnLst>
                                </p:cTn>
                              </p:par>
                            </p:childTnLst>
                          </p:cTn>
                        </p:par>
                        <p:par>
                          <p:cTn id="65" fill="hold">
                            <p:stCondLst>
                              <p:cond delay="4500"/>
                            </p:stCondLst>
                            <p:childTnLst>
                              <p:par>
                                <p:cTn id="66" presetID="22" presetClass="entr" presetSubtype="2" fill="hold" grpId="0" nodeType="after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right)">
                                      <p:cBhvr>
                                        <p:cTn id="68" dur="500"/>
                                        <p:tgtEl>
                                          <p:spTgt spid="53"/>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wipe(left)">
                                      <p:cBhvr>
                                        <p:cTn id="74" dur="500"/>
                                        <p:tgtEl>
                                          <p:spTgt spid="57"/>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wipe(right)">
                                      <p:cBhvr>
                                        <p:cTn id="7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1" grpId="0" animBg="1"/>
      <p:bldP spid="23" grpId="0" animBg="1"/>
      <p:bldP spid="24" grpId="0" animBg="1"/>
      <p:bldP spid="47" grpId="0" animBg="1"/>
      <p:bldP spid="48" grpId="0" animBg="1"/>
      <p:bldP spid="50" grpId="0" animBg="1"/>
      <p:bldP spid="52" grpId="0" animBg="1"/>
      <p:bldP spid="53" grpId="0"/>
      <p:bldP spid="54" grpId="0"/>
      <p:bldP spid="57" grpId="0"/>
      <p:bldP spid="5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09599" y="253484"/>
            <a:ext cx="7895303" cy="461665"/>
          </a:xfrm>
          <a:prstGeom prst="rect">
            <a:avLst/>
          </a:prstGeom>
        </p:spPr>
        <p:txBody>
          <a:bodyPr wrap="square">
            <a:spAutoFit/>
          </a:bodyPr>
          <a:lstStyle/>
          <a:p>
            <a:pPr algn="ctr">
              <a:defRPr/>
            </a:pPr>
            <a:r>
              <a:rPr lang="zh-CN" altLang="en-US" sz="2400" spc="300" dirty="0" smtClean="0">
                <a:latin typeface="微软雅黑" pitchFamily="34" charset="-122"/>
                <a:ea typeface="微软雅黑" pitchFamily="34" charset="-122"/>
              </a:rPr>
              <a:t>呈交渠道</a:t>
            </a:r>
            <a:endParaRPr lang="zh-CN" altLang="en-US" sz="2400" spc="300" dirty="0">
              <a:latin typeface="微软雅黑" pitchFamily="34" charset="-122"/>
              <a:ea typeface="微软雅黑" pitchFamily="34" charset="-122"/>
            </a:endParaRPr>
          </a:p>
        </p:txBody>
      </p:sp>
      <p:sp>
        <p:nvSpPr>
          <p:cNvPr id="16" name="TextBox 15">
            <a:hlinkClick r:id="rId3"/>
          </p:cNvPr>
          <p:cNvSpPr txBox="1"/>
          <p:nvPr/>
        </p:nvSpPr>
        <p:spPr>
          <a:xfrm>
            <a:off x="1224000" y="1455732"/>
            <a:ext cx="5848330" cy="992579"/>
          </a:xfrm>
          <a:prstGeom prst="rect">
            <a:avLst/>
          </a:prstGeom>
          <a:solidFill>
            <a:schemeClr val="bg1"/>
          </a:solidFill>
          <a:ln>
            <a:solidFill>
              <a:schemeClr val="accent4">
                <a:lumMod val="60000"/>
                <a:lumOff val="40000"/>
              </a:schemeClr>
            </a:solidFill>
          </a:ln>
          <a:effectLst/>
          <a:scene3d>
            <a:camera prst="orthographicFront"/>
            <a:lightRig rig="threePt" dir="t"/>
          </a:scene3d>
          <a:sp3d>
            <a:bevelT w="114300" prst="artDeco"/>
          </a:sp3d>
        </p:spPr>
        <p:style>
          <a:lnRef idx="3">
            <a:schemeClr val="lt1"/>
          </a:lnRef>
          <a:fillRef idx="1">
            <a:schemeClr val="accent4"/>
          </a:fillRef>
          <a:effectRef idx="1">
            <a:schemeClr val="accent4"/>
          </a:effectRef>
          <a:fontRef idx="minor">
            <a:schemeClr val="lt1"/>
          </a:fontRef>
        </p:style>
        <p:txBody>
          <a:bodyPr lIns="68580" tIns="34290" rIns="68580" bIns="34290">
            <a:spAutoFit/>
          </a:bodyPr>
          <a:lstStyle/>
          <a:p>
            <a:pPr>
              <a:lnSpc>
                <a:spcPct val="150000"/>
              </a:lnSpc>
              <a:defRPr/>
            </a:pPr>
            <a:r>
              <a:rPr lang="zh-CN" altLang="en-US" sz="2000" b="1" dirty="0">
                <a:solidFill>
                  <a:schemeClr val="tx1"/>
                </a:solidFill>
                <a:latin typeface="微软雅黑" pitchFamily="34" charset="-122"/>
                <a:ea typeface="微软雅黑" pitchFamily="34" charset="-122"/>
                <a:cs typeface="HY헤드라인M"/>
              </a:rPr>
              <a:t>山西省科技厅科技计划管理平台</a:t>
            </a:r>
          </a:p>
          <a:p>
            <a:pPr>
              <a:lnSpc>
                <a:spcPct val="150000"/>
              </a:lnSpc>
              <a:defRPr/>
            </a:pPr>
            <a:r>
              <a:rPr lang="en-US" altLang="zh-CN" sz="2000" b="1" dirty="0">
                <a:solidFill>
                  <a:schemeClr val="tx1"/>
                </a:solidFill>
                <a:latin typeface="微软雅黑" pitchFamily="34" charset="-122"/>
                <a:ea typeface="微软雅黑" pitchFamily="34" charset="-122"/>
                <a:sym typeface="+mn-ea"/>
              </a:rPr>
              <a:t>http://www.sxinfo.gov.cn/</a:t>
            </a:r>
            <a:endParaRPr lang="zh-CN" altLang="en-US" sz="2000" b="1" dirty="0">
              <a:solidFill>
                <a:schemeClr val="tx1"/>
              </a:solidFill>
              <a:latin typeface="微软雅黑" pitchFamily="34" charset="-122"/>
              <a:ea typeface="微软雅黑" pitchFamily="34" charset="-122"/>
              <a:cs typeface="HY헤드라인M"/>
            </a:endParaRPr>
          </a:p>
        </p:txBody>
      </p:sp>
      <p:grpSp>
        <p:nvGrpSpPr>
          <p:cNvPr id="17" name="Group 14"/>
          <p:cNvGrpSpPr>
            <a:grpSpLocks/>
          </p:cNvGrpSpPr>
          <p:nvPr/>
        </p:nvGrpSpPr>
        <p:grpSpPr bwMode="auto">
          <a:xfrm>
            <a:off x="1223963" y="3076575"/>
            <a:ext cx="5847772" cy="1195338"/>
            <a:chOff x="723" y="1915"/>
            <a:chExt cx="4262" cy="633"/>
          </a:xfrm>
          <a:solidFill>
            <a:schemeClr val="bg1"/>
          </a:solidFill>
        </p:grpSpPr>
        <p:pic>
          <p:nvPicPr>
            <p:cNvPr id="18" name="TextBox 17">
              <a:hlinkClick r:id="rId4" action="ppaction://hlinksldjump"/>
            </p:cNvPr>
            <p:cNvPicPr preferRelativeResize="0">
              <a:picLocks noChangeArrowheads="1"/>
            </p:cNvPicPr>
            <p:nvPr/>
          </p:nvPicPr>
          <p:blipFill>
            <a:blip r:embed="rId5" cstate="print"/>
            <a:srcRect/>
            <a:stretch>
              <a:fillRect/>
            </a:stretch>
          </p:blipFill>
          <p:spPr bwMode="auto">
            <a:xfrm>
              <a:off x="723" y="1915"/>
              <a:ext cx="4262" cy="633"/>
            </a:xfrm>
            <a:prstGeom prst="rect">
              <a:avLst/>
            </a:prstGeom>
            <a:grpFill/>
            <a:ln w="9525">
              <a:solidFill>
                <a:schemeClr val="accent4">
                  <a:lumMod val="75000"/>
                </a:schemeClr>
              </a:solidFill>
              <a:miter lim="800000"/>
              <a:headEnd/>
              <a:tailEnd/>
            </a:ln>
          </p:spPr>
        </p:pic>
        <p:sp>
          <p:nvSpPr>
            <p:cNvPr id="19" name="Text Box 10">
              <a:hlinkClick r:id="rId6"/>
            </p:cNvPr>
            <p:cNvSpPr txBox="1">
              <a:spLocks noChangeArrowheads="1"/>
            </p:cNvSpPr>
            <p:nvPr/>
          </p:nvSpPr>
          <p:spPr bwMode="auto">
            <a:xfrm>
              <a:off x="748" y="1938"/>
              <a:ext cx="4218" cy="591"/>
            </a:xfrm>
            <a:prstGeom prst="rect">
              <a:avLst/>
            </a:prstGeom>
            <a:grpFill/>
            <a:ln w="9525">
              <a:solidFill>
                <a:schemeClr val="accent4">
                  <a:lumMod val="75000"/>
                </a:schemeClr>
              </a:solidFill>
              <a:miter lim="800000"/>
              <a:headEnd/>
              <a:tailEnd/>
            </a:ln>
          </p:spPr>
          <p:txBody>
            <a:bodyPr lIns="68580" tIns="34290" rIns="68580" bIns="34290">
              <a:spAutoFit/>
            </a:bodyPr>
            <a:lstStyle/>
            <a:p>
              <a:pPr>
                <a:lnSpc>
                  <a:spcPct val="150000"/>
                </a:lnSpc>
                <a:defRPr/>
              </a:pPr>
              <a:r>
                <a:rPr lang="zh-CN" altLang="en-US" sz="2000" b="1" dirty="0">
                  <a:latin typeface="微软雅黑" pitchFamily="34" charset="-122"/>
                  <a:ea typeface="微软雅黑" pitchFamily="34" charset="-122"/>
                </a:rPr>
                <a:t>山西省科技报告服务系统</a:t>
              </a:r>
            </a:p>
            <a:p>
              <a:pPr>
                <a:lnSpc>
                  <a:spcPct val="150000"/>
                </a:lnSpc>
                <a:defRPr/>
              </a:pPr>
              <a:r>
                <a:rPr lang="en-US" altLang="zh-CN" sz="2000" b="1" dirty="0" err="1">
                  <a:latin typeface="微软雅黑" pitchFamily="34" charset="-122"/>
                  <a:ea typeface="微软雅黑" pitchFamily="34" charset="-122"/>
                </a:rPr>
                <a:t>http://218.26.177.53/</a:t>
              </a:r>
              <a:endParaRPr lang="en-US" altLang="zh-CN" sz="2000" b="1" dirty="0">
                <a:latin typeface="微软雅黑" pitchFamily="34" charset="-122"/>
                <a:ea typeface="微软雅黑" pitchFamily="34" charset="-122"/>
              </a:endParaRPr>
            </a:p>
          </p:txBody>
        </p:sp>
      </p:gr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QQ截图20170623084037.png"/>
          <p:cNvPicPr>
            <a:picLocks noChangeAspect="1"/>
          </p:cNvPicPr>
          <p:nvPr/>
        </p:nvPicPr>
        <p:blipFill>
          <a:blip r:embed="rId3"/>
          <a:stretch>
            <a:fillRect/>
          </a:stretch>
        </p:blipFill>
        <p:spPr>
          <a:xfrm>
            <a:off x="674866" y="0"/>
            <a:ext cx="8095910" cy="5143500"/>
          </a:xfrm>
          <a:prstGeom prst="rect">
            <a:avLst/>
          </a:prstGeom>
        </p:spPr>
      </p:pic>
      <p:sp>
        <p:nvSpPr>
          <p:cNvPr id="4" name="椭圆 3"/>
          <p:cNvSpPr/>
          <p:nvPr/>
        </p:nvSpPr>
        <p:spPr>
          <a:xfrm>
            <a:off x="5505061" y="2229141"/>
            <a:ext cx="1352938" cy="747323"/>
          </a:xfrm>
          <a:prstGeom prst="ellipse">
            <a:avLst/>
          </a:prstGeom>
          <a:noFill/>
          <a:ln w="25400">
            <a:solidFill>
              <a:srgbClr val="FF0000"/>
            </a:solidFill>
            <a:headEnd type="none" w="med" len="med"/>
            <a:tailEnd type="none" w="med" len="med"/>
          </a:ln>
          <a:extLst>
            <a:ext uri="{909E8E84-426E-40DD-AFC4-6F175D3DCCD1}"/>
          </a:extLst>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zh-CN" altLang="en-US" noProof="1">
              <a:solidFill>
                <a:schemeClr val="tx1"/>
              </a:solidFill>
              <a:latin typeface="Arial" panose="020B0604020202020204" pitchFamily="34" charset="0"/>
            </a:endParaRPr>
          </a:p>
        </p:txBody>
      </p:sp>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3" descr="科技厅科技报告.png"/>
          <p:cNvPicPr>
            <a:picLocks noChangeAspect="1"/>
          </p:cNvPicPr>
          <p:nvPr/>
        </p:nvPicPr>
        <p:blipFill>
          <a:blip r:embed="rId3" cstate="print"/>
          <a:srcRect/>
          <a:stretch>
            <a:fillRect/>
          </a:stretch>
        </p:blipFill>
        <p:spPr bwMode="auto">
          <a:xfrm>
            <a:off x="0" y="268288"/>
            <a:ext cx="9144000" cy="4357687"/>
          </a:xfrm>
          <a:prstGeom prst="rect">
            <a:avLst/>
          </a:prstGeom>
          <a:noFill/>
          <a:ln w="9525">
            <a:noFill/>
            <a:miter lim="800000"/>
            <a:headEnd/>
            <a:tailEnd/>
          </a:ln>
        </p:spPr>
      </p:pic>
    </p:spTree>
    <p:extLst>
      <p:ext uri="{BB962C8B-B14F-4D97-AF65-F5344CB8AC3E}">
        <p14:creationId xmlns="" xmlns:p14="http://schemas.microsoft.com/office/powerpoint/2010/main" val="2994606063"/>
      </p:ext>
    </p:extLst>
  </p:cSld>
  <p:clrMapOvr>
    <a:masterClrMapping/>
  </p:clrMapOvr>
  <p:transition spd="slow">
    <p:pull/>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图片 1" descr="360截图03"/>
          <p:cNvPicPr>
            <a:picLocks noGrp="1" noChangeAspect="1" noChangeArrowheads="1"/>
          </p:cNvPicPr>
          <p:nvPr>
            <p:ph idx="4294967295"/>
          </p:nvPr>
        </p:nvPicPr>
        <p:blipFill>
          <a:blip r:embed="rId2" cstate="print"/>
          <a:srcRect/>
          <a:stretch>
            <a:fillRect/>
          </a:stretch>
        </p:blipFill>
        <p:spPr>
          <a:xfrm>
            <a:off x="200025" y="50800"/>
            <a:ext cx="8775700" cy="5049838"/>
          </a:xfrm>
          <a:prstGeom prst="rect">
            <a:avLst/>
          </a:prstGeom>
        </p:spPr>
      </p:pic>
      <p:sp>
        <p:nvSpPr>
          <p:cNvPr id="4" name="椭圆 3"/>
          <p:cNvSpPr/>
          <p:nvPr/>
        </p:nvSpPr>
        <p:spPr>
          <a:xfrm>
            <a:off x="7572375" y="642938"/>
            <a:ext cx="928688" cy="487362"/>
          </a:xfrm>
          <a:prstGeom prst="ellipse">
            <a:avLst/>
          </a:prstGeom>
          <a:noFill/>
          <a:ln w="25400">
            <a:solidFill>
              <a:srgbClr val="FF0000"/>
            </a:solidFill>
            <a:headEnd type="none" w="med" len="med"/>
            <a:tailEnd type="none" w="med" len="med"/>
          </a:ln>
          <a:extLst>
            <a:ext uri="{909E8E84-426E-40DD-AFC4-6F175D3DCCD1}"/>
          </a:extLst>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zh-CN" altLang="en-US" noProof="1">
              <a:solidFill>
                <a:schemeClr val="tx1"/>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0" descr="呈交.png"/>
          <p:cNvPicPr>
            <a:picLocks noChangeAspect="1"/>
          </p:cNvPicPr>
          <p:nvPr/>
        </p:nvPicPr>
        <p:blipFill>
          <a:blip r:embed="rId3" cstate="print"/>
          <a:srcRect/>
          <a:stretch>
            <a:fillRect/>
          </a:stretch>
        </p:blipFill>
        <p:spPr bwMode="auto">
          <a:xfrm>
            <a:off x="1300163" y="428625"/>
            <a:ext cx="7843837" cy="4714875"/>
          </a:xfrm>
          <a:prstGeom prst="rect">
            <a:avLst/>
          </a:prstGeom>
          <a:noFill/>
          <a:ln w="9525">
            <a:noFill/>
            <a:miter lim="800000"/>
            <a:headEnd/>
            <a:tailEnd/>
          </a:ln>
        </p:spPr>
      </p:pic>
      <p:sp>
        <p:nvSpPr>
          <p:cNvPr id="17" name="矩形 16"/>
          <p:cNvSpPr/>
          <p:nvPr/>
        </p:nvSpPr>
        <p:spPr>
          <a:xfrm>
            <a:off x="4071938" y="3571875"/>
            <a:ext cx="2500312" cy="428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17"/>
          <p:cNvSpPr/>
          <p:nvPr/>
        </p:nvSpPr>
        <p:spPr>
          <a:xfrm>
            <a:off x="2357438" y="2857500"/>
            <a:ext cx="3929062" cy="428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TextBox 18"/>
          <p:cNvSpPr txBox="1"/>
          <p:nvPr/>
        </p:nvSpPr>
        <p:spPr>
          <a:xfrm>
            <a:off x="511277" y="0"/>
            <a:ext cx="8111613" cy="461665"/>
          </a:xfrm>
          <a:prstGeom prst="rect">
            <a:avLst/>
          </a:prstGeom>
          <a:noFill/>
        </p:spPr>
        <p:txBody>
          <a:bodyPr wrap="square" rtlCol="0">
            <a:spAutoFit/>
          </a:bodyPr>
          <a:lstStyle/>
          <a:p>
            <a:pPr algn="ctr">
              <a:defRPr/>
            </a:pPr>
            <a:r>
              <a:rPr lang="zh-CN" altLang="en-US" sz="2400" spc="300" dirty="0" smtClean="0">
                <a:latin typeface="微软雅黑" pitchFamily="34" charset="-122"/>
                <a:ea typeface="微软雅黑" pitchFamily="34" charset="-122"/>
              </a:rPr>
              <a:t>呈交系统</a:t>
            </a:r>
            <a:endParaRPr lang="zh-CN" altLang="en-US" sz="2400" spc="300" dirty="0">
              <a:latin typeface="微软雅黑" pitchFamily="34" charset="-122"/>
              <a:ea typeface="微软雅黑" pitchFamily="34" charset="-122"/>
            </a:endParaRPr>
          </a:p>
        </p:txBody>
      </p:sp>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4348" y="857238"/>
            <a:ext cx="7715304" cy="3993401"/>
          </a:xfrm>
          <a:prstGeom prst="rect">
            <a:avLst/>
          </a:prstGeom>
          <a:noFill/>
          <a:scene3d>
            <a:camera prst="orthographicFront"/>
            <a:lightRig rig="threePt" dir="t"/>
          </a:scene3d>
          <a:sp3d contourW="12700">
            <a:bevelT w="114300" prst="artDeco"/>
            <a:contourClr>
              <a:schemeClr val="accent4">
                <a:lumMod val="60000"/>
                <a:lumOff val="40000"/>
              </a:schemeClr>
            </a:contourClr>
          </a:sp3d>
        </p:spPr>
        <p:style>
          <a:lnRef idx="3">
            <a:schemeClr val="lt1"/>
          </a:lnRef>
          <a:fillRef idx="1">
            <a:schemeClr val="accent4"/>
          </a:fillRef>
          <a:effectRef idx="1">
            <a:schemeClr val="accent4"/>
          </a:effectRef>
          <a:fontRef idx="minor">
            <a:schemeClr val="lt1"/>
          </a:fontRef>
        </p:style>
        <p:txBody>
          <a:bodyPr lIns="68580" tIns="34290" rIns="68580" bIns="34290">
            <a:spAutoFit/>
          </a:bodyPr>
          <a:lstStyle/>
          <a:p>
            <a:pPr>
              <a:lnSpc>
                <a:spcPts val="3400"/>
              </a:lnSpc>
              <a:defRPr/>
            </a:pPr>
            <a:r>
              <a:rPr lang="zh-CN" altLang="en-US" sz="2400" b="1" dirty="0">
                <a:solidFill>
                  <a:schemeClr val="tx1"/>
                </a:solidFill>
                <a:latin typeface="仿宋" pitchFamily="49" charset="-122"/>
                <a:ea typeface="仿宋" pitchFamily="49" charset="-122"/>
              </a:rPr>
              <a:t>授权码获取：</a:t>
            </a:r>
            <a:endParaRPr lang="en-US" altLang="zh-CN" sz="2400" b="1" dirty="0">
              <a:solidFill>
                <a:schemeClr val="tx1"/>
              </a:solidFill>
              <a:latin typeface="仿宋" pitchFamily="49" charset="-122"/>
              <a:ea typeface="仿宋" pitchFamily="49" charset="-122"/>
            </a:endParaRPr>
          </a:p>
          <a:p>
            <a:pPr>
              <a:lnSpc>
                <a:spcPts val="3400"/>
              </a:lnSpc>
              <a:defRPr/>
            </a:pPr>
            <a:r>
              <a:rPr lang="en-US" altLang="zh-CN" dirty="0">
                <a:solidFill>
                  <a:schemeClr val="tx1"/>
                </a:solidFill>
                <a:latin typeface="微软雅黑" pitchFamily="34" charset="-122"/>
                <a:ea typeface="微软雅黑" pitchFamily="34" charset="-122"/>
              </a:rPr>
              <a:t>        1.</a:t>
            </a:r>
            <a:r>
              <a:rPr lang="zh-CN" altLang="en-US" dirty="0">
                <a:solidFill>
                  <a:schemeClr val="tx1"/>
                </a:solidFill>
                <a:latin typeface="微软雅黑" pitchFamily="34" charset="-122"/>
                <a:ea typeface="微软雅黑" pitchFamily="34" charset="-122"/>
              </a:rPr>
              <a:t>填写项目基本信息表。在提交科技报告前需填写项目基本信息表（详见“学习培训”），项目基本信息表中包括项目编号、项目名称、计划类别（填写：科技重大专项）、承担单位、经费支持部门，姓名，联系电话，手机号码，传真，电子邮件，邮政编码，通讯地址。</a:t>
            </a:r>
            <a:br>
              <a:rPr lang="zh-CN" altLang="en-US" dirty="0">
                <a:solidFill>
                  <a:schemeClr val="tx1"/>
                </a:solidFill>
                <a:latin typeface="微软雅黑" pitchFamily="34" charset="-122"/>
                <a:ea typeface="微软雅黑" pitchFamily="34" charset="-122"/>
              </a:rPr>
            </a:br>
            <a:r>
              <a:rPr lang="zh-CN" altLang="en-US" dirty="0">
                <a:solidFill>
                  <a:schemeClr val="tx1"/>
                </a:solidFill>
                <a:latin typeface="微软雅黑" pitchFamily="34" charset="-122"/>
                <a:ea typeface="微软雅黑" pitchFamily="34" charset="-122"/>
              </a:rPr>
              <a:t>        </a:t>
            </a:r>
            <a:r>
              <a:rPr lang="en-US" altLang="zh-CN" dirty="0">
                <a:solidFill>
                  <a:schemeClr val="tx1"/>
                </a:solidFill>
                <a:latin typeface="微软雅黑" pitchFamily="34" charset="-122"/>
                <a:ea typeface="微软雅黑" pitchFamily="34" charset="-122"/>
              </a:rPr>
              <a:t>2.</a:t>
            </a:r>
            <a:r>
              <a:rPr lang="zh-CN" altLang="en-US" dirty="0">
                <a:solidFill>
                  <a:schemeClr val="tx1"/>
                </a:solidFill>
                <a:latin typeface="微软雅黑" pitchFamily="34" charset="-122"/>
                <a:ea typeface="微软雅黑" pitchFamily="34" charset="-122"/>
              </a:rPr>
              <a:t>获取授权码。将填写好的项目基本信息表（</a:t>
            </a:r>
            <a:r>
              <a:rPr lang="en-US" altLang="zh-CN" dirty="0">
                <a:solidFill>
                  <a:schemeClr val="tx1"/>
                </a:solidFill>
                <a:latin typeface="微软雅黑" pitchFamily="34" charset="-122"/>
                <a:ea typeface="微软雅黑" pitchFamily="34" charset="-122"/>
              </a:rPr>
              <a:t>Excel</a:t>
            </a:r>
            <a:r>
              <a:rPr lang="zh-CN" altLang="en-US" dirty="0">
                <a:solidFill>
                  <a:schemeClr val="tx1"/>
                </a:solidFill>
                <a:latin typeface="微软雅黑" pitchFamily="34" charset="-122"/>
                <a:ea typeface="微软雅黑" pitchFamily="34" charset="-122"/>
              </a:rPr>
              <a:t>表）发送至</a:t>
            </a:r>
            <a:r>
              <a:rPr lang="en-US" altLang="zh-CN" dirty="0" err="1">
                <a:solidFill>
                  <a:schemeClr val="tx1"/>
                </a:solidFill>
                <a:latin typeface="微软雅黑" pitchFamily="34" charset="-122"/>
                <a:ea typeface="微软雅黑" pitchFamily="34" charset="-122"/>
              </a:rPr>
              <a:t>sxkjbg@163.com</a:t>
            </a:r>
            <a:r>
              <a:rPr lang="en-US" dirty="0">
                <a:solidFill>
                  <a:schemeClr val="tx1"/>
                </a:solidFill>
                <a:latin typeface="微软雅黑" pitchFamily="34" charset="-122"/>
                <a:ea typeface="微软雅黑" pitchFamily="34" charset="-122"/>
                <a:cs typeface="微软雅黑" pitchFamily="34" charset="-122"/>
              </a:rPr>
              <a:t>。</a:t>
            </a:r>
            <a:r>
              <a:rPr lang="zh-CN" altLang="en-US" dirty="0">
                <a:solidFill>
                  <a:schemeClr val="tx1"/>
                </a:solidFill>
                <a:latin typeface="微软雅黑" pitchFamily="34" charset="-122"/>
                <a:ea typeface="微软雅黑" pitchFamily="34" charset="-122"/>
              </a:rPr>
              <a:t>发送成功后，请随时关注项目基本信息表中所留的邮箱地址，系统随后会将登陆科技报告呈交系统相应的授权码发送至该邮箱，授权码与项目编号唯一对应，请妥善保管。</a:t>
            </a:r>
            <a:endParaRPr lang="zh-CN" altLang="en-US" b="1" dirty="0">
              <a:solidFill>
                <a:schemeClr val="tx1"/>
              </a:solidFill>
              <a:latin typeface="微软雅黑" pitchFamily="34" charset="-122"/>
              <a:ea typeface="微软雅黑" pitchFamily="34" charset="-122"/>
            </a:endParaRPr>
          </a:p>
        </p:txBody>
      </p:sp>
      <p:sp>
        <p:nvSpPr>
          <p:cNvPr id="4" name="矩形 3"/>
          <p:cNvSpPr/>
          <p:nvPr/>
        </p:nvSpPr>
        <p:spPr>
          <a:xfrm>
            <a:off x="714375" y="4357688"/>
            <a:ext cx="4429125" cy="357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p:cNvSpPr/>
          <p:nvPr/>
        </p:nvSpPr>
        <p:spPr>
          <a:xfrm>
            <a:off x="714375" y="3500438"/>
            <a:ext cx="2000250" cy="357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内容占位符 3" descr="360截图07"/>
          <p:cNvPicPr>
            <a:picLocks noGrp="1" noChangeAspect="1" noChangeArrowheads="1"/>
          </p:cNvPicPr>
          <p:nvPr>
            <p:ph idx="4294967295"/>
          </p:nvPr>
        </p:nvPicPr>
        <p:blipFill>
          <a:blip r:embed="rId2" cstate="print"/>
          <a:srcRect/>
          <a:stretch>
            <a:fillRect/>
          </a:stretch>
        </p:blipFill>
        <p:spPr>
          <a:xfrm>
            <a:off x="327025" y="377825"/>
            <a:ext cx="8229600" cy="4549775"/>
          </a:xfrm>
          <a:prstGeom prst="rect">
            <a:avLst/>
          </a:prstGeom>
        </p:spPr>
      </p:pic>
      <p:sp>
        <p:nvSpPr>
          <p:cNvPr id="11" name="爆炸形 2 10"/>
          <p:cNvSpPr/>
          <p:nvPr/>
        </p:nvSpPr>
        <p:spPr>
          <a:xfrm>
            <a:off x="3000375" y="1214438"/>
            <a:ext cx="4840288" cy="2286000"/>
          </a:xfrm>
          <a:prstGeom prst="irregularSeal2">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zh-CN" altLang="en-US" b="1" dirty="0">
                <a:solidFill>
                  <a:srgbClr val="C00000"/>
                </a:solidFill>
                <a:latin typeface="华文楷体" panose="02010600040101010101" pitchFamily="2" charset="-122"/>
              </a:rPr>
              <a:t>申请授权码的信息表格式，在有关说明的附件中下载。联系人及联系方式需填写报告撰写人。</a:t>
            </a:r>
          </a:p>
        </p:txBody>
      </p:sp>
      <p:sp>
        <p:nvSpPr>
          <p:cNvPr id="45059" name="椭圆 4"/>
          <p:cNvSpPr>
            <a:spLocks noChangeArrowheads="1"/>
          </p:cNvSpPr>
          <p:nvPr/>
        </p:nvSpPr>
        <p:spPr bwMode="auto">
          <a:xfrm>
            <a:off x="6227763" y="839788"/>
            <a:ext cx="865187" cy="503237"/>
          </a:xfrm>
          <a:prstGeom prst="ellipse">
            <a:avLst/>
          </a:prstGeom>
          <a:noFill/>
          <a:ln w="38100">
            <a:solidFill>
              <a:srgbClr val="FF0000"/>
            </a:solidFill>
            <a:round/>
            <a:headEnd/>
            <a:tailEnd/>
          </a:ln>
          <a:effectLst>
            <a:outerShdw dist="17961" dir="2700000" algn="ctr" rotWithShape="0">
              <a:srgbClr val="000000"/>
            </a:outerShdw>
          </a:effectLst>
        </p:spPr>
        <p:txBody>
          <a:bodyPr/>
          <a:lstStyle/>
          <a:p>
            <a:pPr eaLnBrk="0" hangingPunct="0">
              <a:defRPr/>
            </a:pPr>
            <a:endParaRPr lang="zh-CN" altLang="en-US"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fade">
                                      <p:cBhvr>
                                        <p:cTn id="7" dur="2000"/>
                                        <p:tgtEl>
                                          <p:spTgt spid="11">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7" name="图片 10" descr="呈交.png"/>
          <p:cNvPicPr>
            <a:picLocks noChangeAspect="1"/>
          </p:cNvPicPr>
          <p:nvPr/>
        </p:nvPicPr>
        <p:blipFill>
          <a:blip r:embed="rId2" cstate="print"/>
          <a:srcRect/>
          <a:stretch>
            <a:fillRect/>
          </a:stretch>
        </p:blipFill>
        <p:spPr bwMode="auto">
          <a:xfrm>
            <a:off x="1300163" y="428625"/>
            <a:ext cx="7843837" cy="4714875"/>
          </a:xfrm>
          <a:prstGeom prst="rect">
            <a:avLst/>
          </a:prstGeom>
          <a:noFill/>
          <a:ln w="9525">
            <a:noFill/>
            <a:miter lim="800000"/>
            <a:headEnd/>
            <a:tailEnd/>
          </a:ln>
        </p:spPr>
      </p:pic>
      <p:sp>
        <p:nvSpPr>
          <p:cNvPr id="13" name="矩形 12"/>
          <p:cNvSpPr/>
          <p:nvPr/>
        </p:nvSpPr>
        <p:spPr>
          <a:xfrm>
            <a:off x="4071938" y="3571875"/>
            <a:ext cx="2500312" cy="428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图片 1" descr="360截图08"/>
          <p:cNvPicPr>
            <a:picLocks noChangeAspect="1" noChangeArrowheads="1"/>
          </p:cNvPicPr>
          <p:nvPr/>
        </p:nvPicPr>
        <p:blipFill>
          <a:blip r:embed="rId2" cstate="print"/>
          <a:srcRect/>
          <a:stretch>
            <a:fillRect/>
          </a:stretch>
        </p:blipFill>
        <p:spPr bwMode="auto">
          <a:xfrm>
            <a:off x="106363" y="74613"/>
            <a:ext cx="8461375" cy="4995862"/>
          </a:xfrm>
          <a:prstGeom prst="rect">
            <a:avLst/>
          </a:prstGeom>
          <a:noFill/>
          <a:ln w="9525">
            <a:noFill/>
            <a:miter lim="800000"/>
            <a:headEnd/>
            <a:tailEnd/>
          </a:ln>
        </p:spPr>
      </p:pic>
      <p:sp>
        <p:nvSpPr>
          <p:cNvPr id="5" name="椭圆 4"/>
          <p:cNvSpPr>
            <a:spLocks noChangeArrowheads="1"/>
          </p:cNvSpPr>
          <p:nvPr/>
        </p:nvSpPr>
        <p:spPr bwMode="auto">
          <a:xfrm>
            <a:off x="1530350" y="836613"/>
            <a:ext cx="3086100" cy="819150"/>
          </a:xfrm>
          <a:prstGeom prst="ellipse">
            <a:avLst/>
          </a:prstGeom>
          <a:noFill/>
          <a:ln w="38100">
            <a:solidFill>
              <a:srgbClr val="FF0000"/>
            </a:solidFill>
            <a:round/>
            <a:headEnd/>
            <a:tailEnd/>
          </a:ln>
          <a:effectLst>
            <a:outerShdw dist="17961" dir="2700000" algn="ctr" rotWithShape="0">
              <a:srgbClr val="000000"/>
            </a:outerShdw>
          </a:effectLst>
        </p:spPr>
        <p:txBody>
          <a:bodyPr/>
          <a:lstStyle/>
          <a:p>
            <a:pPr eaLnBrk="0" hangingPunct="0">
              <a:defRPr/>
            </a:pPr>
            <a:endParaRPr lang="zh-CN" altLang="en-US" dirty="0">
              <a:latin typeface="Arial" charset="0"/>
            </a:endParaRPr>
          </a:p>
        </p:txBody>
      </p:sp>
      <p:sp>
        <p:nvSpPr>
          <p:cNvPr id="46084" name="椭圆形标注 2"/>
          <p:cNvSpPr>
            <a:spLocks noChangeArrowheads="1"/>
          </p:cNvSpPr>
          <p:nvPr/>
        </p:nvSpPr>
        <p:spPr bwMode="auto">
          <a:xfrm>
            <a:off x="5624513" y="74613"/>
            <a:ext cx="2435225" cy="1209675"/>
          </a:xfrm>
          <a:prstGeom prst="wedgeEllipseCallout">
            <a:avLst>
              <a:gd name="adj1" fmla="val -91704"/>
              <a:gd name="adj2" fmla="val 41134"/>
            </a:avLst>
          </a:prstGeom>
          <a:solidFill>
            <a:schemeClr val="accent4">
              <a:lumMod val="40000"/>
              <a:lumOff val="60000"/>
            </a:schemeClr>
          </a:solidFill>
          <a:ln w="9525">
            <a:solidFill>
              <a:schemeClr val="bg1"/>
            </a:solidFill>
            <a:round/>
            <a:headEnd/>
            <a:tailEnd/>
          </a:ln>
          <a:effectLst/>
          <a:scene3d>
            <a:camera prst="orthographicFront"/>
            <a:lightRig rig="threePt" dir="t"/>
          </a:scene3d>
          <a:sp3d>
            <a:bevelT w="114300" prst="artDeco"/>
          </a:sp3d>
        </p:spPr>
        <p:txBody>
          <a:bodyPr/>
          <a:lstStyle/>
          <a:p>
            <a:pPr algn="ctr" eaLnBrk="0" hangingPunct="0">
              <a:defRPr/>
            </a:pPr>
            <a:r>
              <a:rPr lang="zh-CN" altLang="en-US" b="1" dirty="0">
                <a:latin typeface="微软雅黑" pitchFamily="34" charset="-122"/>
                <a:ea typeface="微软雅黑" pitchFamily="34" charset="-122"/>
              </a:rPr>
              <a:t>注：先准备好正文及承诺</a:t>
            </a:r>
            <a:r>
              <a:rPr lang="zh-CN" altLang="en-US" b="1" dirty="0" smtClean="0">
                <a:latin typeface="微软雅黑" pitchFamily="34" charset="-122"/>
                <a:ea typeface="微软雅黑" pitchFamily="34" charset="-122"/>
              </a:rPr>
              <a:t>书再</a:t>
            </a:r>
            <a:r>
              <a:rPr lang="zh-CN" altLang="en-US" b="1" dirty="0">
                <a:latin typeface="微软雅黑" pitchFamily="34" charset="-122"/>
                <a:ea typeface="微软雅黑" pitchFamily="34" charset="-122"/>
              </a:rPr>
              <a:t>开始提交</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6084"/>
                                        </p:tgtEl>
                                        <p:attrNameLst>
                                          <p:attrName>style.visibility</p:attrName>
                                        </p:attrNameLst>
                                      </p:cBhvr>
                                      <p:to>
                                        <p:strVal val="visible"/>
                                      </p:to>
                                    </p:set>
                                    <p:animEffect transition="in" filter="box(in)">
                                      <p:cBhvr>
                                        <p:cTn id="15"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内容占位符 2"/>
          <p:cNvSpPr>
            <a:spLocks noGrp="1"/>
          </p:cNvSpPr>
          <p:nvPr>
            <p:ph idx="4294967295"/>
          </p:nvPr>
        </p:nvSpPr>
        <p:spPr>
          <a:xfrm>
            <a:off x="914400" y="1000125"/>
            <a:ext cx="8229600" cy="3394075"/>
          </a:xfrm>
          <a:prstGeom prst="rect">
            <a:avLst/>
          </a:prstGeom>
        </p:spPr>
        <p:txBody>
          <a:bodyPr/>
          <a:lstStyle/>
          <a:p>
            <a:pPr eaLnBrk="1" hangingPunct="1">
              <a:buFont typeface="Arial" charset="0"/>
              <a:buChar char="•"/>
              <a:defRPr/>
            </a:pPr>
            <a:endParaRPr lang="en-US" altLang="zh-CN" dirty="0" smtClean="0">
              <a:cs typeface="Calibri" pitchFamily="34" charset="0"/>
            </a:endParaRPr>
          </a:p>
          <a:p>
            <a:pPr eaLnBrk="1" hangingPunct="1">
              <a:buFont typeface="Arial" charset="0"/>
              <a:buChar char="•"/>
              <a:defRPr/>
            </a:pPr>
            <a:r>
              <a:rPr lang="zh-CN" altLang="en-US" sz="2000" b="1" dirty="0" smtClean="0">
                <a:solidFill>
                  <a:schemeClr val="tx2"/>
                </a:solidFill>
                <a:latin typeface="+mn-ea"/>
                <a:cs typeface="+mn-ea"/>
              </a:rPr>
              <a:t>科技报告的封面、基本信息表、摘要等信息在线填写。</a:t>
            </a:r>
            <a:endParaRPr lang="en-US" altLang="zh-CN" sz="2000" b="1" dirty="0" smtClean="0">
              <a:solidFill>
                <a:schemeClr val="tx2"/>
              </a:solidFill>
              <a:latin typeface="+mn-ea"/>
              <a:cs typeface="+mn-ea"/>
            </a:endParaRPr>
          </a:p>
          <a:p>
            <a:pPr eaLnBrk="1" hangingPunct="1">
              <a:buFont typeface="Arial" charset="0"/>
              <a:buChar char="•"/>
              <a:defRPr/>
            </a:pPr>
            <a:endParaRPr lang="en-US" altLang="zh-CN" sz="2000" b="1" dirty="0" smtClean="0">
              <a:solidFill>
                <a:schemeClr val="tx2"/>
              </a:solidFill>
              <a:latin typeface="+mn-ea"/>
              <a:cs typeface="+mn-ea"/>
            </a:endParaRPr>
          </a:p>
          <a:p>
            <a:pPr eaLnBrk="1" hangingPunct="1">
              <a:buFont typeface="Arial" charset="0"/>
              <a:buChar char="•"/>
              <a:defRPr/>
            </a:pPr>
            <a:r>
              <a:rPr lang="zh-CN" altLang="en-US" sz="2000" b="1" dirty="0" smtClean="0">
                <a:solidFill>
                  <a:schemeClr val="tx2"/>
                </a:solidFill>
                <a:latin typeface="+mn-ea"/>
                <a:cs typeface="+mn-ea"/>
              </a:rPr>
              <a:t>正文通过下载模板离线编写。</a:t>
            </a:r>
          </a:p>
        </p:txBody>
      </p:sp>
    </p:spTree>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150199" y="234321"/>
            <a:ext cx="4493538" cy="461665"/>
          </a:xfrm>
          <a:prstGeom prst="rect">
            <a:avLst/>
          </a:prstGeom>
        </p:spPr>
        <p:txBody>
          <a:bodyPr wrap="none">
            <a:spAutoFit/>
          </a:bodyPr>
          <a:lstStyle/>
          <a:p>
            <a:pPr>
              <a:defRPr/>
            </a:pPr>
            <a:r>
              <a:rPr lang="zh-CN" altLang="en-US" sz="2400" dirty="0" smtClean="0">
                <a:latin typeface="微软雅黑" pitchFamily="34" charset="-122"/>
                <a:ea typeface="微软雅黑" pitchFamily="34" charset="-122"/>
                <a:cs typeface="+mn-ea"/>
              </a:rPr>
              <a:t>科技报告与其他科技文献的区别</a:t>
            </a:r>
            <a:endParaRPr lang="zh-CN" altLang="en-US" sz="2400" dirty="0">
              <a:latin typeface="微软雅黑" pitchFamily="34" charset="-122"/>
              <a:ea typeface="微软雅黑" pitchFamily="34" charset="-122"/>
              <a:cs typeface="+mn-ea"/>
            </a:endParaRPr>
          </a:p>
        </p:txBody>
      </p:sp>
      <p:sp>
        <p:nvSpPr>
          <p:cNvPr id="16" name="矩形 15"/>
          <p:cNvSpPr/>
          <p:nvPr/>
        </p:nvSpPr>
        <p:spPr>
          <a:xfrm>
            <a:off x="304800" y="865678"/>
            <a:ext cx="8412479" cy="400110"/>
          </a:xfrm>
          <a:prstGeom prst="rect">
            <a:avLst/>
          </a:prstGeom>
        </p:spPr>
        <p:txBody>
          <a:bodyPr wrap="square">
            <a:spAutoFit/>
          </a:bodyPr>
          <a:lstStyle/>
          <a:p>
            <a:pPr>
              <a:defRPr/>
            </a:pPr>
            <a:r>
              <a:rPr lang="zh-CN" altLang="en-US" sz="2000" b="1" dirty="0" smtClean="0">
                <a:latin typeface="微软雅黑" pitchFamily="34" charset="-122"/>
                <a:ea typeface="微软雅黑" pitchFamily="34" charset="-122"/>
              </a:rPr>
              <a:t>科技报告与科研档案、期刊论文、专利和科学数据等既有联系，又有区别。</a:t>
            </a:r>
            <a:endParaRPr lang="zh-CN" altLang="en-US" sz="2000" b="1" dirty="0">
              <a:latin typeface="微软雅黑" pitchFamily="34" charset="-122"/>
              <a:ea typeface="微软雅黑" pitchFamily="34" charset="-122"/>
            </a:endParaRPr>
          </a:p>
        </p:txBody>
      </p:sp>
      <p:sp>
        <p:nvSpPr>
          <p:cNvPr id="34" name="矩形 33"/>
          <p:cNvSpPr/>
          <p:nvPr/>
        </p:nvSpPr>
        <p:spPr>
          <a:xfrm>
            <a:off x="186266" y="4453467"/>
            <a:ext cx="8957734" cy="369332"/>
          </a:xfrm>
          <a:prstGeom prst="rect">
            <a:avLst/>
          </a:prstGeom>
        </p:spPr>
        <p:txBody>
          <a:bodyPr wrap="square">
            <a:spAutoFit/>
          </a:bodyPr>
          <a:lstStyle/>
          <a:p>
            <a:pPr>
              <a:defRPr/>
            </a:pPr>
            <a:r>
              <a:rPr lang="zh-CN" altLang="en-US" dirty="0" smtClean="0">
                <a:solidFill>
                  <a:srgbClr val="7030A0"/>
                </a:solidFill>
                <a:latin typeface="华文行楷" pitchFamily="2" charset="-122"/>
                <a:ea typeface="华文行楷" pitchFamily="2" charset="-122"/>
              </a:rPr>
              <a:t>    </a:t>
            </a:r>
          </a:p>
        </p:txBody>
      </p:sp>
      <p:grpSp>
        <p:nvGrpSpPr>
          <p:cNvPr id="56" name="组合 26"/>
          <p:cNvGrpSpPr>
            <a:grpSpLocks/>
          </p:cNvGrpSpPr>
          <p:nvPr/>
        </p:nvGrpSpPr>
        <p:grpSpPr bwMode="auto">
          <a:xfrm>
            <a:off x="291249" y="1476001"/>
            <a:ext cx="8610807" cy="2977482"/>
            <a:chOff x="214282" y="888555"/>
            <a:chExt cx="8575669" cy="2977606"/>
          </a:xfrm>
        </p:grpSpPr>
        <p:sp>
          <p:nvSpPr>
            <p:cNvPr id="57" name="AutoShape 4"/>
            <p:cNvSpPr>
              <a:spLocks noChangeArrowheads="1"/>
            </p:cNvSpPr>
            <p:nvPr>
              <p:custDataLst>
                <p:tags r:id="rId3"/>
              </p:custDataLst>
            </p:nvPr>
          </p:nvSpPr>
          <p:spPr bwMode="white">
            <a:xfrm>
              <a:off x="214282" y="1220027"/>
              <a:ext cx="1928827" cy="2637667"/>
            </a:xfrm>
            <a:prstGeom prst="roundRect">
              <a:avLst>
                <a:gd name="adj" fmla="val 5304"/>
              </a:avLst>
            </a:prstGeom>
            <a:solidFill>
              <a:schemeClr val="accent3">
                <a:lumMod val="60000"/>
                <a:lumOff val="40000"/>
                <a:alpha val="60000"/>
              </a:schemeClr>
            </a:solidFill>
            <a:ln w="38100">
              <a:gradFill>
                <a:gsLst>
                  <a:gs pos="50000">
                    <a:srgbClr val="FFCF01"/>
                  </a:gs>
                  <a:gs pos="100000">
                    <a:srgbClr val="E22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n"/>
                <a:tabLst>
                  <a:tab pos="136525" algn="l"/>
                </a:tabLst>
                <a:defRPr/>
              </a:pPr>
              <a:endParaRPr lang="zh-CN" altLang="en-US" sz="1400" dirty="0">
                <a:solidFill>
                  <a:schemeClr val="tx1"/>
                </a:solidFill>
                <a:latin typeface="微软雅黑" pitchFamily="34" charset="-122"/>
                <a:ea typeface="微软雅黑" pitchFamily="34" charset="-122"/>
              </a:endParaRPr>
            </a:p>
          </p:txBody>
        </p:sp>
        <p:sp>
          <p:nvSpPr>
            <p:cNvPr id="58" name="AutoShape 4"/>
            <p:cNvSpPr>
              <a:spLocks noChangeArrowheads="1"/>
            </p:cNvSpPr>
            <p:nvPr>
              <p:custDataLst>
                <p:tags r:id="rId4"/>
              </p:custDataLst>
            </p:nvPr>
          </p:nvSpPr>
          <p:spPr bwMode="white">
            <a:xfrm>
              <a:off x="2333609" y="1220026"/>
              <a:ext cx="2000264" cy="2646135"/>
            </a:xfrm>
            <a:prstGeom prst="roundRect">
              <a:avLst>
                <a:gd name="adj" fmla="val 7012"/>
              </a:avLst>
            </a:prstGeom>
            <a:solidFill>
              <a:schemeClr val="tx2">
                <a:lumMod val="40000"/>
                <a:lumOff val="60000"/>
                <a:alpha val="60000"/>
              </a:schemeClr>
            </a:solidFill>
            <a:ln w="38100">
              <a:gradFill>
                <a:gsLst>
                  <a:gs pos="50000">
                    <a:srgbClr val="00DFF6"/>
                  </a:gs>
                  <a:gs pos="100000">
                    <a:srgbClr val="002774"/>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n"/>
                <a:tabLst>
                  <a:tab pos="136525" algn="l"/>
                </a:tabLst>
                <a:defRPr/>
              </a:pPr>
              <a:endParaRPr lang="zh-CN" altLang="en-US" sz="1400" dirty="0">
                <a:solidFill>
                  <a:schemeClr val="tx1"/>
                </a:solidFill>
                <a:latin typeface="微软雅黑" pitchFamily="34" charset="-122"/>
                <a:ea typeface="微软雅黑" pitchFamily="34" charset="-122"/>
              </a:endParaRPr>
            </a:p>
          </p:txBody>
        </p:sp>
        <p:sp>
          <p:nvSpPr>
            <p:cNvPr id="66" name="矩形 65"/>
            <p:cNvSpPr/>
            <p:nvPr/>
          </p:nvSpPr>
          <p:spPr>
            <a:xfrm>
              <a:off x="214282" y="1428761"/>
              <a:ext cx="1941527" cy="2382300"/>
            </a:xfrm>
            <a:prstGeom prst="rect">
              <a:avLst/>
            </a:prstGeom>
          </p:spPr>
          <p:txBody>
            <a:bodyPr>
              <a:spAutoFit/>
            </a:bodyPr>
            <a:lstStyle/>
            <a:p>
              <a:pPr marL="0" lvl="2" algn="ctr" defTabSz="912813" eaLnBrk="0" hangingPunct="0">
                <a:lnSpc>
                  <a:spcPct val="120000"/>
                </a:lnSpc>
                <a:buClr>
                  <a:srgbClr val="0070C0"/>
                </a:buClr>
                <a:buSzPct val="80000"/>
                <a:tabLst>
                  <a:tab pos="136525" algn="l"/>
                </a:tabLst>
                <a:defRPr/>
              </a:pPr>
              <a:r>
                <a:rPr lang="zh-CN" altLang="en-US" sz="1400" b="1" dirty="0">
                  <a:solidFill>
                    <a:srgbClr val="C00000"/>
                  </a:solidFill>
                  <a:latin typeface="+mn-ea"/>
                  <a:ea typeface="+mn-ea"/>
                  <a:cs typeface="+mn-ea"/>
                </a:rPr>
                <a:t>对科研档案的文献</a:t>
              </a:r>
              <a:r>
                <a:rPr lang="zh-CN" altLang="en-US" sz="1400" b="1" dirty="0" smtClean="0">
                  <a:solidFill>
                    <a:srgbClr val="C00000"/>
                  </a:solidFill>
                  <a:latin typeface="+mn-ea"/>
                  <a:ea typeface="+mn-ea"/>
                  <a:cs typeface="+mn-ea"/>
                </a:rPr>
                <a:t>化</a:t>
              </a:r>
              <a:endParaRPr lang="en-US" altLang="zh-CN" sz="1400" b="1" dirty="0" smtClean="0">
                <a:solidFill>
                  <a:srgbClr val="C00000"/>
                </a:solidFill>
                <a:latin typeface="+mn-ea"/>
                <a:ea typeface="+mn-ea"/>
                <a:cs typeface="+mn-ea"/>
              </a:endParaRPr>
            </a:p>
            <a:p>
              <a:pPr marL="0" lvl="2" algn="ctr" defTabSz="912813" eaLnBrk="0" hangingPunct="0">
                <a:lnSpc>
                  <a:spcPct val="120000"/>
                </a:lnSpc>
                <a:buClr>
                  <a:srgbClr val="0070C0"/>
                </a:buClr>
                <a:buSzPct val="80000"/>
                <a:tabLst>
                  <a:tab pos="136525" algn="l"/>
                </a:tabLst>
                <a:defRPr/>
              </a:pPr>
              <a:endParaRPr lang="en-US" altLang="zh-CN" sz="1400" b="1" dirty="0">
                <a:solidFill>
                  <a:srgbClr val="FF0000"/>
                </a:solidFill>
                <a:latin typeface="+mn-ea"/>
                <a:ea typeface="+mn-ea"/>
                <a:cs typeface="+mn-ea"/>
              </a:endParaRPr>
            </a:p>
            <a:p>
              <a:pPr marL="0" lvl="2" defTabSz="912813" eaLnBrk="0" hangingPunct="0">
                <a:lnSpc>
                  <a:spcPct val="120000"/>
                </a:lnSpc>
                <a:buClr>
                  <a:srgbClr val="0070C0"/>
                </a:buClr>
                <a:buSzPct val="80000"/>
                <a:tabLst>
                  <a:tab pos="136525" algn="l"/>
                </a:tabLst>
                <a:defRPr/>
              </a:pPr>
              <a:r>
                <a:rPr lang="zh-CN" altLang="en-US" sz="1200" b="1" dirty="0" smtClean="0">
                  <a:solidFill>
                    <a:srgbClr val="FF0000"/>
                  </a:solidFill>
                  <a:latin typeface="+mn-ea"/>
                  <a:ea typeface="+mn-ea"/>
                  <a:cs typeface="+mn-ea"/>
                </a:rPr>
                <a:t>目的</a:t>
              </a:r>
              <a:r>
                <a:rPr lang="zh-CN" altLang="en-US" sz="1200" b="1" dirty="0" smtClean="0">
                  <a:latin typeface="+mn-ea"/>
                  <a:ea typeface="+mn-ea"/>
                  <a:cs typeface="+mn-ea"/>
                </a:rPr>
                <a:t>：用于保存和备查；科技报告则是用于积累、传播和交流</a:t>
              </a:r>
              <a:endParaRPr lang="en-US" altLang="zh-CN" sz="1200" b="1" dirty="0" smtClean="0">
                <a:latin typeface="+mn-ea"/>
                <a:ea typeface="+mn-ea"/>
                <a:cs typeface="+mn-ea"/>
              </a:endParaRPr>
            </a:p>
            <a:p>
              <a:pPr marL="0" lvl="2" defTabSz="912813" eaLnBrk="0" hangingPunct="0">
                <a:lnSpc>
                  <a:spcPct val="120000"/>
                </a:lnSpc>
                <a:buClr>
                  <a:srgbClr val="0070C0"/>
                </a:buClr>
                <a:buSzPct val="80000"/>
                <a:tabLst>
                  <a:tab pos="136525" algn="l"/>
                </a:tabLst>
                <a:defRPr/>
              </a:pPr>
              <a:r>
                <a:rPr lang="zh-CN" altLang="en-US" sz="1200" b="1" dirty="0" smtClean="0">
                  <a:solidFill>
                    <a:srgbClr val="FF0000"/>
                  </a:solidFill>
                  <a:latin typeface="+mn-ea"/>
                  <a:ea typeface="+mn-ea"/>
                  <a:cs typeface="+mn-ea"/>
                </a:rPr>
                <a:t>内容</a:t>
              </a:r>
              <a:r>
                <a:rPr lang="zh-CN" altLang="en-US" sz="1200" b="1" dirty="0">
                  <a:latin typeface="+mn-ea"/>
                  <a:ea typeface="+mn-ea"/>
                  <a:cs typeface="+mn-ea"/>
                </a:rPr>
                <a:t>：既包括管理性文件又包括技术文件；科技报告主要是技术性文件</a:t>
              </a:r>
              <a:endParaRPr lang="en-US" altLang="zh-CN" sz="1200" b="1" dirty="0">
                <a:latin typeface="+mn-ea"/>
                <a:ea typeface="+mn-ea"/>
                <a:cs typeface="+mn-ea"/>
              </a:endParaRPr>
            </a:p>
            <a:p>
              <a:pPr marL="0" lvl="2" defTabSz="912813" eaLnBrk="0" hangingPunct="0">
                <a:lnSpc>
                  <a:spcPct val="120000"/>
                </a:lnSpc>
                <a:buClr>
                  <a:srgbClr val="0070C0"/>
                </a:buClr>
                <a:buSzPct val="80000"/>
                <a:tabLst>
                  <a:tab pos="136525" algn="l"/>
                </a:tabLst>
                <a:defRPr/>
              </a:pPr>
              <a:r>
                <a:rPr lang="zh-CN" altLang="en-US" sz="1200" b="1" dirty="0">
                  <a:solidFill>
                    <a:srgbClr val="FF0000"/>
                  </a:solidFill>
                  <a:latin typeface="+mn-ea"/>
                  <a:ea typeface="+mn-ea"/>
                  <a:cs typeface="+mn-ea"/>
                </a:rPr>
                <a:t>格式</a:t>
              </a:r>
              <a:r>
                <a:rPr lang="zh-CN" altLang="en-US" sz="1200" b="1" dirty="0">
                  <a:latin typeface="+mn-ea"/>
                  <a:ea typeface="+mn-ea"/>
                  <a:cs typeface="+mn-ea"/>
                </a:rPr>
                <a:t>：无固定格式；科技报告则按规范格式</a:t>
              </a:r>
              <a:r>
                <a:rPr lang="zh-CN" altLang="en-US" sz="1200" b="1" dirty="0" smtClean="0">
                  <a:latin typeface="+mn-ea"/>
                  <a:ea typeface="+mn-ea"/>
                  <a:cs typeface="+mn-ea"/>
                </a:rPr>
                <a:t>编写</a:t>
              </a:r>
              <a:endParaRPr lang="en-US" altLang="zh-CN" sz="1200" b="1" dirty="0">
                <a:latin typeface="+mn-ea"/>
                <a:ea typeface="+mn-ea"/>
                <a:cs typeface="+mn-ea"/>
              </a:endParaRPr>
            </a:p>
          </p:txBody>
        </p:sp>
        <p:sp>
          <p:nvSpPr>
            <p:cNvPr id="70" name="矩形 69"/>
            <p:cNvSpPr/>
            <p:nvPr/>
          </p:nvSpPr>
          <p:spPr>
            <a:xfrm>
              <a:off x="2338372" y="1409710"/>
              <a:ext cx="2014552" cy="2382300"/>
            </a:xfrm>
            <a:prstGeom prst="rect">
              <a:avLst/>
            </a:prstGeom>
          </p:spPr>
          <p:txBody>
            <a:bodyPr>
              <a:spAutoFit/>
            </a:bodyPr>
            <a:lstStyle/>
            <a:p>
              <a:pPr marL="0" lvl="2" algn="ctr" defTabSz="912813" eaLnBrk="0" hangingPunct="0">
                <a:lnSpc>
                  <a:spcPct val="120000"/>
                </a:lnSpc>
                <a:buClr>
                  <a:srgbClr val="0070C0"/>
                </a:buClr>
                <a:buSzPct val="80000"/>
                <a:tabLst>
                  <a:tab pos="136525" algn="l"/>
                </a:tabLst>
                <a:defRPr/>
              </a:pPr>
              <a:r>
                <a:rPr lang="zh-CN" altLang="en-US" sz="1400" b="1" dirty="0">
                  <a:solidFill>
                    <a:srgbClr val="C00000"/>
                  </a:solidFill>
                  <a:latin typeface="+mn-ea"/>
                  <a:ea typeface="+mn-ea"/>
                  <a:cs typeface="+mn-ea"/>
                </a:rPr>
                <a:t>具有较强的互补</a:t>
              </a:r>
              <a:r>
                <a:rPr lang="zh-CN" altLang="en-US" sz="1400" b="1" dirty="0" smtClean="0">
                  <a:solidFill>
                    <a:srgbClr val="C00000"/>
                  </a:solidFill>
                  <a:latin typeface="+mn-ea"/>
                  <a:ea typeface="+mn-ea"/>
                  <a:cs typeface="+mn-ea"/>
                </a:rPr>
                <a:t>关系</a:t>
              </a:r>
              <a:endParaRPr lang="en-US" altLang="zh-CN" sz="1400" b="1" dirty="0" smtClean="0">
                <a:solidFill>
                  <a:srgbClr val="C00000"/>
                </a:solidFill>
                <a:latin typeface="+mn-ea"/>
                <a:ea typeface="+mn-ea"/>
                <a:cs typeface="+mn-ea"/>
              </a:endParaRPr>
            </a:p>
            <a:p>
              <a:pPr marL="0" lvl="2" algn="ctr" defTabSz="912813" eaLnBrk="0" hangingPunct="0">
                <a:lnSpc>
                  <a:spcPct val="120000"/>
                </a:lnSpc>
                <a:buClr>
                  <a:srgbClr val="0070C0"/>
                </a:buClr>
                <a:buSzPct val="80000"/>
                <a:tabLst>
                  <a:tab pos="136525" algn="l"/>
                </a:tabLst>
                <a:defRPr/>
              </a:pPr>
              <a:endParaRPr lang="en-US" altLang="zh-CN" sz="1400" b="1" dirty="0">
                <a:solidFill>
                  <a:srgbClr val="C00000"/>
                </a:solidFill>
                <a:latin typeface="+mn-ea"/>
                <a:ea typeface="+mn-ea"/>
                <a:cs typeface="+mn-ea"/>
              </a:endParaRPr>
            </a:p>
            <a:p>
              <a:pPr marL="0" lvl="2" defTabSz="912813" hangingPunct="0">
                <a:lnSpc>
                  <a:spcPct val="120000"/>
                </a:lnSpc>
                <a:buClr>
                  <a:srgbClr val="0070C0"/>
                </a:buClr>
                <a:buSzPct val="80000"/>
                <a:tabLst>
                  <a:tab pos="136525" algn="l"/>
                </a:tabLst>
                <a:defRPr/>
              </a:pPr>
              <a:r>
                <a:rPr lang="zh-CN" altLang="en-US" sz="1200" b="1" dirty="0">
                  <a:solidFill>
                    <a:srgbClr val="FF0000"/>
                  </a:solidFill>
                  <a:latin typeface="+mn-ea"/>
                  <a:ea typeface="+mn-ea"/>
                  <a:cs typeface="+mn-ea"/>
                </a:rPr>
                <a:t>内容重点</a:t>
              </a:r>
              <a:r>
                <a:rPr lang="zh-CN" altLang="en-US" sz="1200" b="1" dirty="0">
                  <a:latin typeface="+mn-ea"/>
                  <a:ea typeface="+mn-ea"/>
                  <a:cs typeface="+mn-ea"/>
                </a:rPr>
                <a:t>：重在体现创新内容，受出版周期和篇幅限制，对技术细节描述简单；科技报告不受限制，技术内容翔实</a:t>
              </a:r>
              <a:endParaRPr lang="en-US" altLang="zh-CN" sz="1200" b="1" dirty="0">
                <a:latin typeface="+mn-ea"/>
                <a:ea typeface="+mn-ea"/>
                <a:cs typeface="+mn-ea"/>
              </a:endParaRPr>
            </a:p>
            <a:p>
              <a:pPr marL="0" lvl="2" defTabSz="912813" hangingPunct="0">
                <a:lnSpc>
                  <a:spcPct val="120000"/>
                </a:lnSpc>
                <a:buClr>
                  <a:srgbClr val="0070C0"/>
                </a:buClr>
                <a:buSzPct val="80000"/>
                <a:tabLst>
                  <a:tab pos="136525" algn="l"/>
                </a:tabLst>
                <a:defRPr/>
              </a:pPr>
              <a:r>
                <a:rPr lang="zh-CN" altLang="en-US" sz="1200" b="1" dirty="0" smtClean="0">
                  <a:solidFill>
                    <a:srgbClr val="FF0000"/>
                  </a:solidFill>
                  <a:latin typeface="+mn-ea"/>
                  <a:cs typeface="+mn-ea"/>
                </a:rPr>
                <a:t>交流</a:t>
              </a:r>
              <a:r>
                <a:rPr lang="zh-CN" altLang="en-US" sz="1200" b="1" dirty="0">
                  <a:solidFill>
                    <a:srgbClr val="FF0000"/>
                  </a:solidFill>
                  <a:latin typeface="+mn-ea"/>
                  <a:cs typeface="+mn-ea"/>
                </a:rPr>
                <a:t>范围</a:t>
              </a:r>
              <a:r>
                <a:rPr lang="zh-CN" altLang="en-US" sz="1200" b="1" dirty="0">
                  <a:latin typeface="+mn-ea"/>
                  <a:cs typeface="+mn-ea"/>
                </a:rPr>
                <a:t>：正式出版物，公开发行</a:t>
              </a:r>
              <a:r>
                <a:rPr lang="zh-CN" altLang="en-US" sz="1200" b="1" dirty="0" smtClean="0">
                  <a:latin typeface="+mn-ea"/>
                  <a:cs typeface="+mn-ea"/>
                </a:rPr>
                <a:t>；灰色文献，受</a:t>
              </a:r>
              <a:r>
                <a:rPr lang="zh-CN" altLang="en-US" sz="1200" b="1" dirty="0">
                  <a:latin typeface="+mn-ea"/>
                  <a:cs typeface="+mn-ea"/>
                </a:rPr>
                <a:t>密级限制</a:t>
              </a:r>
              <a:r>
                <a:rPr lang="zh-CN" altLang="en-US" sz="1200" b="1" dirty="0" smtClean="0">
                  <a:latin typeface="+mn-ea"/>
                  <a:cs typeface="+mn-ea"/>
                </a:rPr>
                <a:t>，部分公开发行</a:t>
              </a:r>
              <a:endParaRPr lang="en-US" altLang="zh-CN" sz="1200" b="1" dirty="0">
                <a:latin typeface="+mn-ea"/>
                <a:ea typeface="+mn-ea"/>
                <a:cs typeface="+mn-ea"/>
              </a:endParaRPr>
            </a:p>
          </p:txBody>
        </p:sp>
        <p:sp>
          <p:nvSpPr>
            <p:cNvPr id="71" name="矩形 70"/>
            <p:cNvSpPr/>
            <p:nvPr/>
          </p:nvSpPr>
          <p:spPr>
            <a:xfrm>
              <a:off x="4595813" y="1357319"/>
              <a:ext cx="1941527" cy="300545"/>
            </a:xfrm>
            <a:prstGeom prst="rect">
              <a:avLst/>
            </a:prstGeom>
          </p:spPr>
          <p:txBody>
            <a:bodyPr wrap="square">
              <a:spAutoFit/>
            </a:bodyPr>
            <a:lstStyle/>
            <a:p>
              <a:pPr marL="0" lvl="2" algn="ctr" defTabSz="912813" eaLnBrk="0" hangingPunct="0">
                <a:lnSpc>
                  <a:spcPct val="120000"/>
                </a:lnSpc>
                <a:buClr>
                  <a:srgbClr val="0070C0"/>
                </a:buClr>
                <a:buSzPct val="80000"/>
                <a:tabLst>
                  <a:tab pos="136525" algn="l"/>
                </a:tabLst>
                <a:defRPr/>
              </a:pPr>
              <a:endParaRPr lang="en-US" altLang="zh-CN" sz="1300" b="1" dirty="0">
                <a:solidFill>
                  <a:srgbClr val="FF0000"/>
                </a:solidFill>
                <a:latin typeface="+mn-ea"/>
                <a:ea typeface="+mn-ea"/>
                <a:cs typeface="+mn-ea"/>
              </a:endParaRPr>
            </a:p>
          </p:txBody>
        </p:sp>
        <p:sp>
          <p:nvSpPr>
            <p:cNvPr id="72" name="矩形 71"/>
            <p:cNvSpPr/>
            <p:nvPr/>
          </p:nvSpPr>
          <p:spPr>
            <a:xfrm>
              <a:off x="6956688" y="1367479"/>
              <a:ext cx="1833263" cy="316383"/>
            </a:xfrm>
            <a:prstGeom prst="rect">
              <a:avLst/>
            </a:prstGeom>
          </p:spPr>
          <p:txBody>
            <a:bodyPr wrap="square">
              <a:spAutoFit/>
            </a:bodyPr>
            <a:lstStyle/>
            <a:p>
              <a:pPr marL="0" lvl="2" algn="ctr" defTabSz="912813" eaLnBrk="0" hangingPunct="0">
                <a:lnSpc>
                  <a:spcPct val="120000"/>
                </a:lnSpc>
                <a:buClr>
                  <a:srgbClr val="0070C0"/>
                </a:buClr>
                <a:buSzPct val="80000"/>
                <a:tabLst>
                  <a:tab pos="136525" algn="l"/>
                </a:tabLst>
                <a:defRPr/>
              </a:pPr>
              <a:endParaRPr lang="zh-CN" altLang="en-US" sz="1300" dirty="0"/>
            </a:p>
          </p:txBody>
        </p:sp>
        <p:sp>
          <p:nvSpPr>
            <p:cNvPr id="60" name="AutoShape 3"/>
            <p:cNvSpPr>
              <a:spLocks noChangeArrowheads="1"/>
            </p:cNvSpPr>
            <p:nvPr/>
          </p:nvSpPr>
          <p:spPr bwMode="auto">
            <a:xfrm>
              <a:off x="2765048" y="888555"/>
              <a:ext cx="1283073" cy="399226"/>
            </a:xfrm>
            <a:prstGeom prst="roundRect">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r>
                <a:rPr lang="zh-CN" altLang="en-US" sz="2000" b="1" dirty="0" smtClean="0">
                  <a:solidFill>
                    <a:schemeClr val="tx1"/>
                  </a:solidFill>
                  <a:latin typeface="微软雅黑" pitchFamily="34" charset="-122"/>
                  <a:ea typeface="微软雅黑" pitchFamily="34" charset="-122"/>
                </a:rPr>
                <a:t>期刊论文</a:t>
              </a:r>
              <a:endParaRPr lang="zh-CN" altLang="zh-CN" sz="2000" b="1" dirty="0">
                <a:solidFill>
                  <a:schemeClr val="tx1"/>
                </a:solidFill>
                <a:latin typeface="微软雅黑" pitchFamily="34" charset="-122"/>
                <a:ea typeface="微软雅黑" pitchFamily="34" charset="-122"/>
              </a:endParaRPr>
            </a:p>
          </p:txBody>
        </p:sp>
        <p:sp>
          <p:nvSpPr>
            <p:cNvPr id="64" name="AutoShape 3"/>
            <p:cNvSpPr>
              <a:spLocks noChangeArrowheads="1"/>
            </p:cNvSpPr>
            <p:nvPr/>
          </p:nvSpPr>
          <p:spPr bwMode="auto">
            <a:xfrm>
              <a:off x="574282" y="888555"/>
              <a:ext cx="1354512" cy="399227"/>
            </a:xfrm>
            <a:prstGeom prst="roundRect">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r>
                <a:rPr lang="zh-CN" altLang="en-US" sz="2000" b="1" dirty="0" smtClean="0">
                  <a:solidFill>
                    <a:schemeClr val="tx1"/>
                  </a:solidFill>
                  <a:latin typeface="微软雅黑" pitchFamily="34" charset="-122"/>
                  <a:ea typeface="微软雅黑" pitchFamily="34" charset="-122"/>
                </a:rPr>
                <a:t>科研档案</a:t>
              </a:r>
              <a:endParaRPr lang="zh-CN" altLang="zh-CN" sz="2000" b="1" dirty="0">
                <a:solidFill>
                  <a:schemeClr val="tx1"/>
                </a:solidFill>
                <a:latin typeface="微软雅黑" pitchFamily="34" charset="-122"/>
                <a:ea typeface="微软雅黑" pitchFamily="34" charset="-122"/>
              </a:endParaRPr>
            </a:p>
          </p:txBody>
        </p:sp>
      </p:grpSp>
      <p:sp>
        <p:nvSpPr>
          <p:cNvPr id="74" name="AutoShape 4"/>
          <p:cNvSpPr>
            <a:spLocks noChangeArrowheads="1"/>
          </p:cNvSpPr>
          <p:nvPr>
            <p:custDataLst>
              <p:tags r:id="rId1"/>
            </p:custDataLst>
          </p:nvPr>
        </p:nvSpPr>
        <p:spPr bwMode="white">
          <a:xfrm>
            <a:off x="4572000" y="1803400"/>
            <a:ext cx="2108200" cy="2650067"/>
          </a:xfrm>
          <a:prstGeom prst="roundRect">
            <a:avLst>
              <a:gd name="adj" fmla="val 4784"/>
            </a:avLst>
          </a:prstGeom>
          <a:solidFill>
            <a:schemeClr val="accent6">
              <a:lumMod val="60000"/>
              <a:lumOff val="40000"/>
              <a:alpha val="60000"/>
            </a:schemeClr>
          </a:solidFill>
          <a:ln w="38100">
            <a:gradFill>
              <a:gsLst>
                <a:gs pos="50000">
                  <a:srgbClr val="6EFF01"/>
                </a:gs>
                <a:gs pos="100000">
                  <a:srgbClr val="0F5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defTabSz="912813" eaLnBrk="0" hangingPunct="0">
              <a:lnSpc>
                <a:spcPct val="120000"/>
              </a:lnSpc>
              <a:buClr>
                <a:srgbClr val="0070C0"/>
              </a:buClr>
              <a:buSzPct val="80000"/>
              <a:tabLst>
                <a:tab pos="136525" algn="l"/>
              </a:tabLst>
              <a:defRPr/>
            </a:pPr>
            <a:endParaRPr lang="en-US" altLang="zh-CN" sz="1400" b="1" dirty="0" smtClean="0">
              <a:solidFill>
                <a:srgbClr val="C00000"/>
              </a:solidFill>
              <a:latin typeface="+mn-ea"/>
              <a:cs typeface="+mn-ea"/>
            </a:endParaRPr>
          </a:p>
          <a:p>
            <a:pPr marL="0" lvl="2" algn="ctr" defTabSz="912813" eaLnBrk="0" hangingPunct="0">
              <a:lnSpc>
                <a:spcPct val="120000"/>
              </a:lnSpc>
              <a:buClr>
                <a:srgbClr val="0070C0"/>
              </a:buClr>
              <a:buSzPct val="80000"/>
              <a:tabLst>
                <a:tab pos="136525" algn="l"/>
              </a:tabLst>
              <a:defRPr/>
            </a:pPr>
            <a:endParaRPr lang="en-US" altLang="zh-CN" sz="1400" b="1" dirty="0" smtClean="0">
              <a:solidFill>
                <a:srgbClr val="C00000"/>
              </a:solidFill>
              <a:latin typeface="+mn-ea"/>
              <a:cs typeface="+mn-ea"/>
            </a:endParaRPr>
          </a:p>
          <a:p>
            <a:pPr marL="0" lvl="2" algn="ctr" defTabSz="912813" eaLnBrk="0" hangingPunct="0">
              <a:lnSpc>
                <a:spcPct val="120000"/>
              </a:lnSpc>
              <a:buClr>
                <a:srgbClr val="0070C0"/>
              </a:buClr>
              <a:buSzPct val="80000"/>
              <a:tabLst>
                <a:tab pos="136525" algn="l"/>
              </a:tabLst>
              <a:defRPr/>
            </a:pPr>
            <a:r>
              <a:rPr lang="zh-CN" altLang="en-US" sz="1400" b="1" dirty="0" smtClean="0">
                <a:solidFill>
                  <a:srgbClr val="C00000"/>
                </a:solidFill>
                <a:latin typeface="+mn-ea"/>
                <a:cs typeface="+mn-ea"/>
              </a:rPr>
              <a:t>有利于专利的申报</a:t>
            </a:r>
            <a:endParaRPr lang="en-US" altLang="zh-CN" sz="1400" b="1" dirty="0" smtClean="0">
              <a:solidFill>
                <a:srgbClr val="C00000"/>
              </a:solidFill>
              <a:latin typeface="+mn-ea"/>
              <a:cs typeface="+mn-ea"/>
            </a:endParaRPr>
          </a:p>
          <a:p>
            <a:pPr marL="0" lvl="2" algn="ctr" defTabSz="912813" eaLnBrk="0" hangingPunct="0">
              <a:lnSpc>
                <a:spcPct val="120000"/>
              </a:lnSpc>
              <a:buClr>
                <a:srgbClr val="0070C0"/>
              </a:buClr>
              <a:buSzPct val="80000"/>
              <a:tabLst>
                <a:tab pos="136525" algn="l"/>
              </a:tabLst>
              <a:defRPr/>
            </a:pPr>
            <a:endParaRPr lang="zh-CN" altLang="en-US" sz="1400" b="1" dirty="0" smtClean="0">
              <a:solidFill>
                <a:srgbClr val="C00000"/>
              </a:solidFill>
              <a:latin typeface="+mn-ea"/>
              <a:cs typeface="+mn-ea"/>
            </a:endParaRPr>
          </a:p>
          <a:p>
            <a:pPr marL="0" lvl="2" defTabSz="912813" hangingPunct="0">
              <a:lnSpc>
                <a:spcPct val="120000"/>
              </a:lnSpc>
              <a:buClr>
                <a:srgbClr val="0070C0"/>
              </a:buClr>
              <a:buSzPct val="80000"/>
              <a:tabLst>
                <a:tab pos="136525" algn="l"/>
              </a:tabLst>
              <a:defRPr/>
            </a:pPr>
            <a:r>
              <a:rPr lang="zh-CN" altLang="en-US" sz="1400" b="1" dirty="0" smtClean="0">
                <a:solidFill>
                  <a:srgbClr val="FF0000"/>
                </a:solidFill>
                <a:latin typeface="+mn-ea"/>
                <a:cs typeface="+mn-ea"/>
              </a:rPr>
              <a:t>技术含量</a:t>
            </a:r>
            <a:r>
              <a:rPr lang="zh-CN" altLang="en-US" sz="1400" b="1" dirty="0" smtClean="0">
                <a:solidFill>
                  <a:schemeClr val="tx1"/>
                </a:solidFill>
                <a:latin typeface="+mn-ea"/>
                <a:cs typeface="+mn-ea"/>
              </a:rPr>
              <a:t>：是对创新部分的提炼，技术内容不够系统、详细；科技报告内容系统而专深</a:t>
            </a:r>
            <a:endParaRPr lang="en-US" altLang="zh-CN" sz="1400" b="1" dirty="0" smtClean="0">
              <a:solidFill>
                <a:schemeClr val="tx1"/>
              </a:solidFill>
              <a:latin typeface="+mn-ea"/>
              <a:cs typeface="+mn-ea"/>
            </a:endParaRPr>
          </a:p>
          <a:p>
            <a:pPr marL="0" lvl="2" defTabSz="912813" hangingPunct="0">
              <a:lnSpc>
                <a:spcPct val="120000"/>
              </a:lnSpc>
              <a:buClr>
                <a:srgbClr val="0070C0"/>
              </a:buClr>
              <a:buSzPct val="80000"/>
              <a:tabLst>
                <a:tab pos="136525" algn="l"/>
              </a:tabLst>
              <a:defRPr/>
            </a:pPr>
            <a:r>
              <a:rPr lang="zh-CN" altLang="en-US" sz="1400" b="1" dirty="0" smtClean="0">
                <a:solidFill>
                  <a:schemeClr val="tx1"/>
                </a:solidFill>
                <a:latin typeface="+mn-ea"/>
                <a:cs typeface="+mn-ea"/>
              </a:rPr>
              <a:t>一份科技报告可以申请多件专利</a:t>
            </a:r>
            <a:br>
              <a:rPr lang="zh-CN" altLang="en-US" sz="1400" b="1" dirty="0" smtClean="0">
                <a:solidFill>
                  <a:schemeClr val="tx1"/>
                </a:solidFill>
                <a:latin typeface="+mn-ea"/>
                <a:cs typeface="+mn-ea"/>
              </a:rPr>
            </a:br>
            <a:endParaRPr lang="zh-CN" altLang="en-US" sz="1400" b="1" dirty="0" smtClean="0">
              <a:solidFill>
                <a:schemeClr val="tx1"/>
              </a:solidFill>
              <a:latin typeface="+mn-ea"/>
              <a:cs typeface="+mn-ea"/>
            </a:endParaRPr>
          </a:p>
          <a:p>
            <a:pPr marL="0" lvl="2" defTabSz="912813" hangingPunct="0">
              <a:lnSpc>
                <a:spcPct val="120000"/>
              </a:lnSpc>
              <a:buClr>
                <a:srgbClr val="0070C0"/>
              </a:buClr>
              <a:buSzPct val="80000"/>
              <a:tabLst>
                <a:tab pos="136525" algn="l"/>
              </a:tabLst>
              <a:defRPr/>
            </a:pPr>
            <a:endParaRPr lang="en-US" altLang="zh-CN" sz="1400" b="1" dirty="0">
              <a:solidFill>
                <a:schemeClr val="tx1"/>
              </a:solidFill>
              <a:latin typeface="+mn-ea"/>
              <a:cs typeface="+mn-ea"/>
            </a:endParaRPr>
          </a:p>
        </p:txBody>
      </p:sp>
      <p:sp>
        <p:nvSpPr>
          <p:cNvPr id="73" name="AutoShape 3"/>
          <p:cNvSpPr>
            <a:spLocks noChangeArrowheads="1"/>
          </p:cNvSpPr>
          <p:nvPr/>
        </p:nvSpPr>
        <p:spPr bwMode="auto">
          <a:xfrm>
            <a:off x="4889820" y="1476000"/>
            <a:ext cx="1395614" cy="399209"/>
          </a:xfrm>
          <a:prstGeom prst="roundRect">
            <a:avLst/>
          </a:prstGeom>
          <a:gradFill flip="none" rotWithShape="1">
            <a:gsLst>
              <a:gs pos="0">
                <a:srgbClr val="6EFF01"/>
              </a:gs>
              <a:gs pos="90000">
                <a:srgbClr val="0F5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fontAlgn="auto">
              <a:spcBef>
                <a:spcPts val="0"/>
              </a:spcBef>
              <a:spcAft>
                <a:spcPts val="0"/>
              </a:spcAft>
              <a:defRPr/>
            </a:pPr>
            <a:r>
              <a:rPr lang="zh-CN" altLang="en-US" sz="2000" b="1" dirty="0" smtClean="0">
                <a:solidFill>
                  <a:schemeClr val="tx1"/>
                </a:solidFill>
                <a:latin typeface="微软雅黑" pitchFamily="34" charset="-122"/>
                <a:ea typeface="微软雅黑" pitchFamily="34" charset="-122"/>
              </a:rPr>
              <a:t>专利</a:t>
            </a:r>
            <a:endParaRPr lang="zh-CN" altLang="en-US" sz="2000" b="1" dirty="0">
              <a:solidFill>
                <a:schemeClr val="tx1"/>
              </a:solidFill>
              <a:latin typeface="微软雅黑" pitchFamily="34" charset="-122"/>
              <a:ea typeface="微软雅黑" pitchFamily="34" charset="-122"/>
            </a:endParaRPr>
          </a:p>
        </p:txBody>
      </p:sp>
      <p:sp>
        <p:nvSpPr>
          <p:cNvPr id="75" name="AutoShape 4"/>
          <p:cNvSpPr>
            <a:spLocks noChangeArrowheads="1"/>
          </p:cNvSpPr>
          <p:nvPr>
            <p:custDataLst>
              <p:tags r:id="rId2"/>
            </p:custDataLst>
          </p:nvPr>
        </p:nvSpPr>
        <p:spPr bwMode="white">
          <a:xfrm>
            <a:off x="6781801" y="1803400"/>
            <a:ext cx="2142062" cy="2641600"/>
          </a:xfrm>
          <a:prstGeom prst="roundRect">
            <a:avLst>
              <a:gd name="adj" fmla="val 4784"/>
            </a:avLst>
          </a:prstGeom>
          <a:solidFill>
            <a:schemeClr val="accent2">
              <a:lumMod val="60000"/>
              <a:lumOff val="40000"/>
              <a:alpha val="60000"/>
            </a:schemeClr>
          </a:solidFill>
          <a:ln w="38100">
            <a:solidFill>
              <a:srgbClr val="FFC000"/>
            </a:soli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defTabSz="912813" eaLnBrk="0" hangingPunct="0">
              <a:lnSpc>
                <a:spcPct val="120000"/>
              </a:lnSpc>
              <a:buClr>
                <a:srgbClr val="0070C0"/>
              </a:buClr>
              <a:buSzPct val="80000"/>
              <a:tabLst>
                <a:tab pos="136525" algn="l"/>
              </a:tabLst>
              <a:defRPr/>
            </a:pPr>
            <a:r>
              <a:rPr lang="zh-CN" altLang="en-US" sz="1400" b="1" dirty="0" smtClean="0">
                <a:solidFill>
                  <a:srgbClr val="C00000"/>
                </a:solidFill>
                <a:latin typeface="+mn-ea"/>
                <a:cs typeface="+mn-ea"/>
              </a:rPr>
              <a:t>不同类型的科技资源</a:t>
            </a:r>
            <a:endParaRPr lang="en-US" altLang="zh-CN" sz="1400" b="1" dirty="0" smtClean="0">
              <a:solidFill>
                <a:srgbClr val="C00000"/>
              </a:solidFill>
              <a:latin typeface="+mn-ea"/>
              <a:cs typeface="+mn-ea"/>
            </a:endParaRPr>
          </a:p>
          <a:p>
            <a:pPr marL="0" lvl="2" algn="ctr" defTabSz="912813" eaLnBrk="0" hangingPunct="0">
              <a:lnSpc>
                <a:spcPct val="120000"/>
              </a:lnSpc>
              <a:buClr>
                <a:srgbClr val="0070C0"/>
              </a:buClr>
              <a:buSzPct val="80000"/>
              <a:tabLst>
                <a:tab pos="136525" algn="l"/>
              </a:tabLst>
              <a:defRPr/>
            </a:pPr>
            <a:endParaRPr lang="en-US" altLang="zh-CN" sz="800" b="1" dirty="0" smtClean="0">
              <a:solidFill>
                <a:srgbClr val="C00000"/>
              </a:solidFill>
              <a:latin typeface="+mn-ea"/>
              <a:cs typeface="+mn-ea"/>
            </a:endParaRPr>
          </a:p>
          <a:p>
            <a:pPr marL="0" lvl="2" defTabSz="912813" hangingPunct="0">
              <a:lnSpc>
                <a:spcPct val="120000"/>
              </a:lnSpc>
              <a:buClr>
                <a:srgbClr val="0070C0"/>
              </a:buClr>
              <a:buSzPct val="80000"/>
              <a:tabLst>
                <a:tab pos="136525" algn="l"/>
              </a:tabLst>
              <a:defRPr/>
            </a:pPr>
            <a:r>
              <a:rPr lang="zh-CN" altLang="en-US" sz="1200" b="1" dirty="0" smtClean="0">
                <a:solidFill>
                  <a:schemeClr val="tx1"/>
                </a:solidFill>
                <a:latin typeface="+mn-ea"/>
                <a:cs typeface="+mn-ea"/>
              </a:rPr>
              <a:t>科学数据是在科研过程中获得的原始数据记录，是产生科技报告的基础素材之一；</a:t>
            </a:r>
            <a:endParaRPr lang="en-US" altLang="zh-CN" sz="1200" b="1" dirty="0" smtClean="0">
              <a:solidFill>
                <a:schemeClr val="tx1"/>
              </a:solidFill>
              <a:latin typeface="+mn-ea"/>
              <a:cs typeface="+mn-ea"/>
            </a:endParaRPr>
          </a:p>
          <a:p>
            <a:pPr marL="0" lvl="2" defTabSz="912813" hangingPunct="0">
              <a:lnSpc>
                <a:spcPct val="120000"/>
              </a:lnSpc>
              <a:buClr>
                <a:srgbClr val="0070C0"/>
              </a:buClr>
              <a:buSzPct val="80000"/>
              <a:tabLst>
                <a:tab pos="136525" algn="l"/>
              </a:tabLst>
              <a:defRPr/>
            </a:pPr>
            <a:endParaRPr lang="en-US" altLang="zh-CN" sz="500" b="1" dirty="0" smtClean="0">
              <a:solidFill>
                <a:schemeClr val="tx1"/>
              </a:solidFill>
              <a:latin typeface="+mn-ea"/>
              <a:cs typeface="+mn-ea"/>
            </a:endParaRPr>
          </a:p>
          <a:p>
            <a:pPr marL="0" lvl="2" defTabSz="912813" hangingPunct="0">
              <a:lnSpc>
                <a:spcPct val="120000"/>
              </a:lnSpc>
              <a:buClr>
                <a:srgbClr val="0070C0"/>
              </a:buClr>
              <a:buSzPct val="80000"/>
              <a:tabLst>
                <a:tab pos="136525" algn="l"/>
              </a:tabLst>
              <a:defRPr/>
            </a:pPr>
            <a:r>
              <a:rPr lang="zh-CN" altLang="en-US" sz="1200" b="1" dirty="0" smtClean="0">
                <a:solidFill>
                  <a:schemeClr val="tx1"/>
                </a:solidFill>
                <a:latin typeface="+mn-ea"/>
                <a:cs typeface="+mn-ea"/>
              </a:rPr>
              <a:t>科技报告为佐证结论形成过程，往往也包含文本格式的科学数据，但需要进行归纳和分析，从中总结出科学规律或研究结果</a:t>
            </a:r>
            <a:endParaRPr lang="en-US" altLang="zh-CN" sz="1200" b="1" dirty="0">
              <a:solidFill>
                <a:schemeClr val="tx1"/>
              </a:solidFill>
              <a:latin typeface="+mn-ea"/>
              <a:cs typeface="+mn-ea"/>
            </a:endParaRPr>
          </a:p>
        </p:txBody>
      </p:sp>
      <p:sp>
        <p:nvSpPr>
          <p:cNvPr id="76" name="AutoShape 3"/>
          <p:cNvSpPr>
            <a:spLocks noChangeArrowheads="1"/>
          </p:cNvSpPr>
          <p:nvPr/>
        </p:nvSpPr>
        <p:spPr bwMode="auto">
          <a:xfrm>
            <a:off x="7180586" y="1476000"/>
            <a:ext cx="1395614" cy="399209"/>
          </a:xfrm>
          <a:prstGeom prst="roundRect">
            <a:avLst/>
          </a:prstGeom>
          <a:solidFill>
            <a:srgbClr val="FFC000"/>
          </a:soli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a:defRPr/>
            </a:pPr>
            <a:r>
              <a:rPr lang="zh-CN" altLang="en-US" sz="2000" b="1" dirty="0" smtClean="0">
                <a:solidFill>
                  <a:schemeClr val="tx1"/>
                </a:solidFill>
                <a:latin typeface="微软雅黑" pitchFamily="34" charset="-122"/>
                <a:ea typeface="微软雅黑" pitchFamily="34" charset="-122"/>
              </a:rPr>
              <a:t>科学数据</a:t>
            </a:r>
            <a:endParaRPr lang="zh-CN" altLang="en-US" sz="2000" b="1"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图片 6" descr="提交1.png"/>
          <p:cNvPicPr>
            <a:picLocks noChangeAspect="1"/>
          </p:cNvPicPr>
          <p:nvPr/>
        </p:nvPicPr>
        <p:blipFill>
          <a:blip r:embed="rId2" cstate="print"/>
          <a:srcRect/>
          <a:stretch>
            <a:fillRect/>
          </a:stretch>
        </p:blipFill>
        <p:spPr bwMode="auto">
          <a:xfrm>
            <a:off x="714375" y="0"/>
            <a:ext cx="8455025" cy="5143500"/>
          </a:xfrm>
          <a:prstGeom prst="rect">
            <a:avLst/>
          </a:prstGeom>
          <a:noFill/>
          <a:ln w="9525">
            <a:noFill/>
            <a:miter lim="800000"/>
            <a:headEnd/>
            <a:tailEnd/>
          </a:ln>
        </p:spPr>
      </p:pic>
      <p:sp>
        <p:nvSpPr>
          <p:cNvPr id="12" name="矩形 11"/>
          <p:cNvSpPr/>
          <p:nvPr/>
        </p:nvSpPr>
        <p:spPr>
          <a:xfrm>
            <a:off x="1143000" y="714375"/>
            <a:ext cx="7215188" cy="857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8068" name="灯片编号占位符 1"/>
          <p:cNvSpPr txBox="1">
            <a:spLocks noGrp="1" noChangeArrowheads="1"/>
          </p:cNvSpPr>
          <p:nvPr/>
        </p:nvSpPr>
        <p:spPr bwMode="auto">
          <a:xfrm>
            <a:off x="6553200" y="4929188"/>
            <a:ext cx="2133600" cy="274637"/>
          </a:xfrm>
          <a:prstGeom prst="rect">
            <a:avLst/>
          </a:prstGeom>
          <a:noFill/>
          <a:ln w="9525">
            <a:noFill/>
            <a:miter lim="800000"/>
            <a:headEnd/>
            <a:tailEnd/>
          </a:ln>
        </p:spPr>
        <p:txBody>
          <a:bodyPr anchor="ctr"/>
          <a:lstStyle/>
          <a:p>
            <a:pPr algn="r"/>
            <a:fld id="{58C94579-8511-4176-BA4A-10A303310AD6}" type="slidenum">
              <a:rPr lang="zh-CN" altLang="en-US" sz="1200">
                <a:solidFill>
                  <a:srgbClr val="898989"/>
                </a:solidFill>
                <a:latin typeface="Calibri" pitchFamily="34" charset="0"/>
              </a:rPr>
              <a:pPr algn="r"/>
              <a:t>80</a:t>
            </a:fld>
            <a:endParaRPr lang="en-US" altLang="zh-CN" sz="1200">
              <a:solidFill>
                <a:srgbClr val="898989"/>
              </a:solidFill>
              <a:latin typeface="Calibri" pitchFamily="34" charset="0"/>
            </a:endParaRPr>
          </a:p>
        </p:txBody>
      </p:sp>
      <p:sp>
        <p:nvSpPr>
          <p:cNvPr id="4" name="Rectangle 12"/>
          <p:cNvSpPr>
            <a:spLocks noChangeArrowheads="1"/>
          </p:cNvSpPr>
          <p:nvPr/>
        </p:nvSpPr>
        <p:spPr bwMode="auto">
          <a:xfrm>
            <a:off x="202407" y="60960"/>
            <a:ext cx="500539" cy="2411254"/>
          </a:xfrm>
          <a:prstGeom prst="rect">
            <a:avLst/>
          </a:prstGeom>
          <a:gradFill>
            <a:gsLst>
              <a:gs pos="0">
                <a:schemeClr val="accent4">
                  <a:lumMod val="60000"/>
                  <a:lumOff val="40000"/>
                </a:schemeClr>
              </a:gs>
              <a:gs pos="50000">
                <a:schemeClr val="accent4">
                  <a:shade val="67500"/>
                  <a:satMod val="115000"/>
                </a:schemeClr>
              </a:gs>
              <a:gs pos="100000">
                <a:schemeClr val="accent4">
                  <a:shade val="100000"/>
                  <a:satMod val="115000"/>
                </a:schemeClr>
              </a:gs>
            </a:gsLst>
            <a:lin ang="16200000" scaled="0"/>
          </a:gradFill>
          <a:effectLst>
            <a:outerShdw blurRad="40000" dist="23000" dir="5400000" rotWithShape="0">
              <a:srgbClr val="000000">
                <a:alpha val="35000"/>
              </a:srgbClr>
            </a:outerShdw>
            <a:reflection blurRad="6350" stA="50000" endA="295" endPos="92000" dist="101600" dir="5400000" sy="-100000" algn="bl" rotWithShape="0"/>
          </a:effectLst>
          <a:scene3d>
            <a:camera prst="orthographicFront">
              <a:rot lat="0" lon="0" rev="0"/>
            </a:camera>
            <a:lightRig rig="threePt" dir="t">
              <a:rot lat="0" lon="0" rev="1200000"/>
            </a:lightRig>
          </a:scene3d>
          <a:sp3d>
            <a:bevelT w="63500" h="25400" prst="coolSlant"/>
          </a:sp3d>
        </p:spPr>
        <p:style>
          <a:lnRef idx="0">
            <a:schemeClr val="accent1"/>
          </a:lnRef>
          <a:fillRef idx="3">
            <a:schemeClr val="accent1"/>
          </a:fillRef>
          <a:effectRef idx="3">
            <a:schemeClr val="accent1"/>
          </a:effectRef>
          <a:fontRef idx="minor">
            <a:schemeClr val="lt1"/>
          </a:fontRef>
        </p:style>
        <p:txBody>
          <a:bodyPr wrap="none" lIns="68580" tIns="34290" rIns="68580" bIns="34290" anchor="ctr"/>
          <a:lstStyle/>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基</a:t>
            </a: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本</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信</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息</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表</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的</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填</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写</a:t>
            </a:r>
            <a:endParaRPr lang="en-US" altLang="zh-CN" b="1" dirty="0">
              <a:solidFill>
                <a:srgbClr val="FFFFFF"/>
              </a:solidFill>
              <a:latin typeface="微软雅黑" panose="020B0503020204020204" pitchFamily="34" charset="-122"/>
              <a:ea typeface="微软雅黑" panose="020B0503020204020204" pitchFamily="34" charset="-122"/>
            </a:endParaRPr>
          </a:p>
        </p:txBody>
      </p:sp>
      <p:sp>
        <p:nvSpPr>
          <p:cNvPr id="19461" name="TextBox 4"/>
          <p:cNvSpPr txBox="1">
            <a:spLocks noChangeArrowheads="1"/>
          </p:cNvSpPr>
          <p:nvPr/>
        </p:nvSpPr>
        <p:spPr bwMode="auto">
          <a:xfrm rot="1017675">
            <a:off x="2566988" y="3581400"/>
            <a:ext cx="6096000" cy="1054100"/>
          </a:xfrm>
          <a:prstGeom prst="rect">
            <a:avLst/>
          </a:prstGeom>
          <a:noFill/>
          <a:ln w="9525">
            <a:noFill/>
            <a:miter lim="800000"/>
            <a:headEnd/>
            <a:tailEnd/>
          </a:ln>
        </p:spPr>
        <p:txBody>
          <a:bodyPr lIns="68580" tIns="34290" rIns="68580" bIns="34290">
            <a:spAutoFit/>
          </a:bodyPr>
          <a:lstStyle/>
          <a:p>
            <a:r>
              <a:rPr lang="zh-CN" altLang="en-US" sz="3200" noProof="1">
                <a:solidFill>
                  <a:srgbClr val="C00000"/>
                </a:solidFill>
                <a:latin typeface="华文琥珀" pitchFamily="2" charset="-122"/>
                <a:ea typeface="华文琥珀" pitchFamily="2" charset="-122"/>
              </a:rPr>
              <a:t>灰色为系统自动导入，无需填写</a:t>
            </a:r>
            <a:endParaRPr lang="zh-CN" altLang="zh-CN" sz="3200" noProof="1">
              <a:solidFill>
                <a:srgbClr val="C00000"/>
              </a:solidFill>
              <a:latin typeface="华文琥珀" pitchFamily="2" charset="-122"/>
              <a:ea typeface="华文琥珀" pitchFamily="2" charset="-122"/>
            </a:endParaRPr>
          </a:p>
          <a:p>
            <a:r>
              <a:rPr lang="zh-CN" altLang="en-US" sz="3200" noProof="1">
                <a:solidFill>
                  <a:srgbClr val="C00000"/>
                </a:solidFill>
                <a:latin typeface="华文琥珀" pitchFamily="2" charset="-122"/>
                <a:ea typeface="华文琥珀" pitchFamily="2" charset="-122"/>
              </a:rPr>
              <a:t>其余空白项需要填写</a:t>
            </a:r>
          </a:p>
        </p:txBody>
      </p:sp>
      <p:sp>
        <p:nvSpPr>
          <p:cNvPr id="6" name="爆炸形 2 5"/>
          <p:cNvSpPr/>
          <p:nvPr/>
        </p:nvSpPr>
        <p:spPr>
          <a:xfrm rot="21347995">
            <a:off x="4122738" y="1460500"/>
            <a:ext cx="4813300" cy="1571625"/>
          </a:xfrm>
          <a:prstGeom prst="irregularSeal2">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zh-CN" altLang="en-US" b="1" dirty="0">
                <a:solidFill>
                  <a:srgbClr val="C00000"/>
                </a:solidFill>
                <a:latin typeface="华文楷体" panose="02010600040101010101" pitchFamily="2" charset="-122"/>
              </a:rPr>
              <a:t>科技报告的封面根据该信息表中的元数据自动生成</a:t>
            </a:r>
          </a:p>
        </p:txBody>
      </p:sp>
      <p:sp>
        <p:nvSpPr>
          <p:cNvPr id="8" name="椭圆形标注 3"/>
          <p:cNvSpPr>
            <a:spLocks noChangeArrowheads="1"/>
          </p:cNvSpPr>
          <p:nvPr/>
        </p:nvSpPr>
        <p:spPr bwMode="auto">
          <a:xfrm>
            <a:off x="2786050" y="928676"/>
            <a:ext cx="1500198" cy="785818"/>
          </a:xfrm>
          <a:prstGeom prst="wedgeEllipseCallout">
            <a:avLst>
              <a:gd name="adj1" fmla="val -78468"/>
              <a:gd name="adj2" fmla="val 35213"/>
            </a:avLst>
          </a:prstGeom>
          <a:solidFill>
            <a:schemeClr val="accent4">
              <a:lumMod val="60000"/>
              <a:lumOff val="40000"/>
            </a:schemeClr>
          </a:solidFill>
          <a:ln w="9525">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round/>
            <a:headEnd/>
            <a:tailEnd/>
          </a:ln>
          <a:effectLst>
            <a:outerShdw blurRad="50800" dist="50800" dir="5400000" algn="ctr" rotWithShape="0">
              <a:schemeClr val="accent4">
                <a:lumMod val="20000"/>
                <a:lumOff val="80000"/>
              </a:schemeClr>
            </a:outerShdw>
          </a:effectLst>
          <a:scene3d>
            <a:camera prst="orthographicFront"/>
            <a:lightRig rig="glow" dir="t"/>
          </a:scene3d>
          <a:sp3d contourW="12700">
            <a:bevelT w="165100" prst="coolSlant"/>
            <a:contourClr>
              <a:schemeClr val="accent4">
                <a:lumMod val="20000"/>
                <a:lumOff val="80000"/>
              </a:schemeClr>
            </a:contourClr>
          </a:sp3d>
        </p:spPr>
        <p:txBody>
          <a:bodyPr/>
          <a:lstStyle/>
          <a:p>
            <a:pPr eaLnBrk="0" hangingPunct="0">
              <a:defRPr/>
            </a:pPr>
            <a:r>
              <a:rPr lang="zh-CN" altLang="en-US" sz="1600" b="1">
                <a:latin typeface="微软雅黑" pitchFamily="34" charset="-122"/>
                <a:ea typeface="微软雅黑" pitchFamily="34" charset="-122"/>
              </a:rPr>
              <a:t>科技计划：</a:t>
            </a:r>
            <a:r>
              <a:rPr lang="en-US" altLang="zh-CN" sz="1600" b="1">
                <a:latin typeface="微软雅黑" pitchFamily="34" charset="-122"/>
                <a:ea typeface="微软雅黑" pitchFamily="34" charset="-122"/>
              </a:rPr>
              <a:t>“5+1</a:t>
            </a:r>
          </a:p>
        </p:txBody>
      </p:sp>
      <p:sp>
        <p:nvSpPr>
          <p:cNvPr id="9" name="椭圆 8"/>
          <p:cNvSpPr>
            <a:spLocks noChangeArrowheads="1"/>
          </p:cNvSpPr>
          <p:nvPr/>
        </p:nvSpPr>
        <p:spPr bwMode="auto">
          <a:xfrm>
            <a:off x="1357313" y="1571625"/>
            <a:ext cx="1000125" cy="352425"/>
          </a:xfrm>
          <a:prstGeom prst="ellipse">
            <a:avLst/>
          </a:prstGeom>
          <a:noFill/>
          <a:ln w="22225">
            <a:solidFill>
              <a:srgbClr val="FF0000"/>
            </a:solidFill>
            <a:round/>
            <a:headEnd/>
            <a:tailEnd/>
          </a:ln>
        </p:spPr>
        <p:txBody>
          <a:bodyPr/>
          <a:lstStyle/>
          <a:p>
            <a:pPr eaLnBrk="0" hangingPunct="0"/>
            <a:endParaRPr lang="zh-CN" altLang="en-US"/>
          </a:p>
        </p:txBody>
      </p:sp>
      <p:sp>
        <p:nvSpPr>
          <p:cNvPr id="10" name="椭圆 9"/>
          <p:cNvSpPr>
            <a:spLocks noChangeArrowheads="1"/>
          </p:cNvSpPr>
          <p:nvPr/>
        </p:nvSpPr>
        <p:spPr bwMode="auto">
          <a:xfrm>
            <a:off x="1357313" y="2000250"/>
            <a:ext cx="1000125" cy="352425"/>
          </a:xfrm>
          <a:prstGeom prst="ellipse">
            <a:avLst/>
          </a:prstGeom>
          <a:noFill/>
          <a:ln w="22225">
            <a:solidFill>
              <a:srgbClr val="FF0000"/>
            </a:solidFill>
            <a:round/>
            <a:headEnd/>
            <a:tailEnd/>
          </a:ln>
        </p:spPr>
        <p:txBody>
          <a:bodyPr/>
          <a:lstStyle/>
          <a:p>
            <a:pPr eaLnBrk="0" hangingPunct="0"/>
            <a:endParaRPr lang="zh-CN" altLang="en-US"/>
          </a:p>
        </p:txBody>
      </p:sp>
      <p:sp>
        <p:nvSpPr>
          <p:cNvPr id="11" name="椭圆 10"/>
          <p:cNvSpPr>
            <a:spLocks noChangeArrowheads="1"/>
          </p:cNvSpPr>
          <p:nvPr/>
        </p:nvSpPr>
        <p:spPr bwMode="auto">
          <a:xfrm>
            <a:off x="1357313" y="2500313"/>
            <a:ext cx="1000125" cy="352425"/>
          </a:xfrm>
          <a:prstGeom prst="ellipse">
            <a:avLst/>
          </a:prstGeom>
          <a:noFill/>
          <a:ln w="22225">
            <a:solidFill>
              <a:srgbClr val="FF0000"/>
            </a:solidFill>
            <a:round/>
            <a:headEnd/>
            <a:tailEnd/>
          </a:ln>
        </p:spPr>
        <p:txBody>
          <a:bodyPr/>
          <a:lstStyle/>
          <a:p>
            <a:pPr eaLnBrk="0" hangingPunct="0"/>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i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90"/>
                                          </p:val>
                                        </p:tav>
                                        <p:tav tm="100000">
                                          <p:val>
                                            <p:fltVal val="0"/>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9461"/>
                                        </p:tgtEl>
                                        <p:attrNameLst>
                                          <p:attrName>style.visibility</p:attrName>
                                        </p:attrNameLst>
                                      </p:cBhvr>
                                      <p:to>
                                        <p:strVal val="visible"/>
                                      </p:to>
                                    </p:set>
                                    <p:animEffect transition="in" filter="box(in)">
                                      <p:cBhvr>
                                        <p:cTn id="41" dur="500"/>
                                        <p:tgtEl>
                                          <p:spTgt spid="19461"/>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ox(in)">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461" grpId="0"/>
      <p:bldP spid="6" grpId="0" animBg="1"/>
      <p:bldP spid="9" grpId="0" bldLvl="0" animBg="1"/>
      <p:bldP spid="10" grpId="0" bldLvl="0" animBg="1"/>
      <p:bldP spid="11"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图片 5" descr="提交2.png"/>
          <p:cNvPicPr>
            <a:picLocks noChangeAspect="1"/>
          </p:cNvPicPr>
          <p:nvPr/>
        </p:nvPicPr>
        <p:blipFill>
          <a:blip r:embed="rId2" cstate="print"/>
          <a:srcRect/>
          <a:stretch>
            <a:fillRect/>
          </a:stretch>
        </p:blipFill>
        <p:spPr bwMode="auto">
          <a:xfrm>
            <a:off x="214313" y="46038"/>
            <a:ext cx="8072437" cy="5097462"/>
          </a:xfrm>
          <a:prstGeom prst="rect">
            <a:avLst/>
          </a:prstGeom>
          <a:noFill/>
          <a:ln w="9525">
            <a:noFill/>
            <a:miter lim="800000"/>
            <a:headEnd/>
            <a:tailEnd/>
          </a:ln>
        </p:spPr>
      </p:pic>
      <p:sp>
        <p:nvSpPr>
          <p:cNvPr id="89091" name="灯片编号占位符 1"/>
          <p:cNvSpPr txBox="1">
            <a:spLocks noGrp="1" noChangeArrowheads="1"/>
          </p:cNvSpPr>
          <p:nvPr/>
        </p:nvSpPr>
        <p:spPr bwMode="auto">
          <a:xfrm>
            <a:off x="6553200" y="4929188"/>
            <a:ext cx="2133600" cy="274637"/>
          </a:xfrm>
          <a:prstGeom prst="rect">
            <a:avLst/>
          </a:prstGeom>
          <a:noFill/>
          <a:ln w="9525">
            <a:noFill/>
            <a:miter lim="800000"/>
            <a:headEnd/>
            <a:tailEnd/>
          </a:ln>
        </p:spPr>
        <p:txBody>
          <a:bodyPr anchor="ctr"/>
          <a:lstStyle/>
          <a:p>
            <a:pPr algn="r"/>
            <a:fld id="{E5E23032-D26E-4EFB-A351-571A8E3DFE8C}" type="slidenum">
              <a:rPr lang="zh-CN" altLang="en-US" sz="1200">
                <a:solidFill>
                  <a:srgbClr val="898989"/>
                </a:solidFill>
                <a:latin typeface="Calibri" pitchFamily="34" charset="0"/>
              </a:rPr>
              <a:pPr algn="r"/>
              <a:t>81</a:t>
            </a:fld>
            <a:endParaRPr lang="en-US" altLang="zh-CN" sz="1200">
              <a:solidFill>
                <a:srgbClr val="898989"/>
              </a:solidFill>
              <a:latin typeface="Calibri" pitchFamily="34" charset="0"/>
            </a:endParaRPr>
          </a:p>
        </p:txBody>
      </p:sp>
      <p:sp>
        <p:nvSpPr>
          <p:cNvPr id="7" name="矩形 6"/>
          <p:cNvSpPr/>
          <p:nvPr/>
        </p:nvSpPr>
        <p:spPr>
          <a:xfrm>
            <a:off x="285750" y="4000500"/>
            <a:ext cx="7143750" cy="7858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8133" name="矩形标注 2"/>
          <p:cNvSpPr>
            <a:spLocks noChangeArrowheads="1"/>
          </p:cNvSpPr>
          <p:nvPr/>
        </p:nvSpPr>
        <p:spPr bwMode="auto">
          <a:xfrm>
            <a:off x="5072066" y="3214693"/>
            <a:ext cx="3857652" cy="357190"/>
          </a:xfrm>
          <a:prstGeom prst="wedgeRectCallout">
            <a:avLst>
              <a:gd name="adj1" fmla="val -50293"/>
              <a:gd name="adj2" fmla="val 152569"/>
            </a:avLst>
          </a:prstGeom>
          <a:solidFill>
            <a:schemeClr val="accent4">
              <a:lumMod val="60000"/>
              <a:lumOff val="40000"/>
            </a:schemeClr>
          </a:solidFill>
          <a:ln w="9525">
            <a:solidFill>
              <a:schemeClr val="accent4">
                <a:lumMod val="20000"/>
                <a:lumOff val="80000"/>
              </a:schemeClr>
            </a:solidFill>
            <a:round/>
            <a:headEnd/>
            <a:tailEnd/>
          </a:ln>
          <a:effectLst>
            <a:outerShdw blurRad="50800" dist="50800" dir="5400000" algn="ctr" rotWithShape="0">
              <a:schemeClr val="accent4">
                <a:lumMod val="20000"/>
                <a:lumOff val="80000"/>
              </a:schemeClr>
            </a:outerShdw>
          </a:effectLst>
          <a:scene3d>
            <a:camera prst="orthographicFront"/>
            <a:lightRig rig="threePt" dir="t"/>
          </a:scene3d>
          <a:sp3d>
            <a:bevelT w="165100" prst="coolSlant"/>
          </a:sp3d>
        </p:spPr>
        <p:txBody>
          <a:bodyPr/>
          <a:lstStyle/>
          <a:p>
            <a:pPr eaLnBrk="0" hangingPunct="0">
              <a:defRPr/>
            </a:pPr>
            <a:r>
              <a:rPr lang="zh-CN" altLang="en-US" spc="300" dirty="0">
                <a:effectLst>
                  <a:outerShdw blurRad="38100" dist="38100" dir="2700000" algn="tl">
                    <a:srgbClr val="000000">
                      <a:alpha val="43137"/>
                    </a:srgbClr>
                  </a:outerShdw>
                </a:effectLst>
                <a:latin typeface="微软雅黑" pitchFamily="34" charset="-122"/>
                <a:ea typeface="微软雅黑" pitchFamily="34" charset="-122"/>
              </a:rPr>
              <a:t>所有关键词都用分号隔开</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8133"/>
                                        </p:tgtEl>
                                        <p:attrNameLst>
                                          <p:attrName>style.visibility</p:attrName>
                                        </p:attrNameLst>
                                      </p:cBhvr>
                                      <p:to>
                                        <p:strVal val="visible"/>
                                      </p:to>
                                    </p:set>
                                    <p:animEffect transition="in" filter="box(in)">
                                      <p:cBhvr>
                                        <p:cTn id="12"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图片 9" descr="提交31.png"/>
          <p:cNvPicPr>
            <a:picLocks noChangeAspect="1"/>
          </p:cNvPicPr>
          <p:nvPr/>
        </p:nvPicPr>
        <p:blipFill>
          <a:blip r:embed="rId2" cstate="print"/>
          <a:srcRect/>
          <a:stretch>
            <a:fillRect/>
          </a:stretch>
        </p:blipFill>
        <p:spPr bwMode="auto">
          <a:xfrm>
            <a:off x="714375" y="0"/>
            <a:ext cx="7700963" cy="5143500"/>
          </a:xfrm>
          <a:prstGeom prst="rect">
            <a:avLst/>
          </a:prstGeom>
          <a:noFill/>
          <a:ln w="9525">
            <a:noFill/>
            <a:miter lim="800000"/>
            <a:headEnd/>
            <a:tailEnd/>
          </a:ln>
        </p:spPr>
      </p:pic>
      <p:sp>
        <p:nvSpPr>
          <p:cNvPr id="4" name="Rectangle 12"/>
          <p:cNvSpPr>
            <a:spLocks noChangeArrowheads="1"/>
          </p:cNvSpPr>
          <p:nvPr/>
        </p:nvSpPr>
        <p:spPr bwMode="auto">
          <a:xfrm>
            <a:off x="202407" y="61436"/>
            <a:ext cx="500539" cy="2757488"/>
          </a:xfrm>
          <a:prstGeom prst="rect">
            <a:avLst/>
          </a:prstGeom>
          <a:solidFill>
            <a:schemeClr val="accent4">
              <a:lumMod val="75000"/>
            </a:schemeClr>
          </a:solidFill>
          <a:effectLst>
            <a:outerShdw blurRad="40000" dist="23000" dir="5400000" rotWithShape="0">
              <a:srgbClr val="000000">
                <a:alpha val="35000"/>
              </a:srgbClr>
            </a:outerShdw>
            <a:reflection blurRad="6350" stA="50000" endA="295" endPos="92000" dist="101600" dir="5400000" sy="-100000" algn="bl" rotWithShape="0"/>
          </a:effectLst>
        </p:spPr>
        <p:style>
          <a:lnRef idx="0">
            <a:schemeClr val="accent1"/>
          </a:lnRef>
          <a:fillRef idx="3">
            <a:schemeClr val="accent1"/>
          </a:fillRef>
          <a:effectRef idx="3">
            <a:schemeClr val="accent1"/>
          </a:effectRef>
          <a:fontRef idx="minor">
            <a:schemeClr val="lt1"/>
          </a:fontRef>
        </p:style>
        <p:txBody>
          <a:bodyPr wrap="none" lIns="68580" tIns="34290" rIns="68580" bIns="34290" anchor="ctr"/>
          <a:lstStyle/>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项</a:t>
            </a: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目</a:t>
            </a: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信</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息</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的</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填</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写</a:t>
            </a:r>
            <a:endParaRPr lang="en-US" altLang="zh-CN" b="1" dirty="0">
              <a:solidFill>
                <a:srgbClr val="FFFFFF"/>
              </a:solidFill>
              <a:latin typeface="微软雅黑" panose="020B0503020204020204" pitchFamily="34" charset="-122"/>
              <a:ea typeface="微软雅黑" panose="020B0503020204020204" pitchFamily="34" charset="-122"/>
            </a:endParaRPr>
          </a:p>
        </p:txBody>
      </p:sp>
      <p:sp>
        <p:nvSpPr>
          <p:cNvPr id="3" name="椭圆 2"/>
          <p:cNvSpPr>
            <a:spLocks noChangeArrowheads="1"/>
          </p:cNvSpPr>
          <p:nvPr/>
        </p:nvSpPr>
        <p:spPr bwMode="auto">
          <a:xfrm>
            <a:off x="857250" y="1214438"/>
            <a:ext cx="2643188" cy="500062"/>
          </a:xfrm>
          <a:prstGeom prst="ellipse">
            <a:avLst/>
          </a:prstGeom>
          <a:noFill/>
          <a:ln w="38100">
            <a:solidFill>
              <a:srgbClr val="FF0000"/>
            </a:solidFill>
            <a:round/>
            <a:headEnd/>
            <a:tailEnd/>
          </a:ln>
          <a:effectLst>
            <a:outerShdw dist="17961" dir="2700000" algn="ctr" rotWithShape="0">
              <a:srgbClr val="000000"/>
            </a:outerShdw>
          </a:effectLst>
        </p:spPr>
        <p:txBody>
          <a:bodyPr/>
          <a:lstStyle/>
          <a:p>
            <a:pPr eaLnBrk="0" hangingPunct="0">
              <a:defRPr/>
            </a:pPr>
            <a:endParaRPr lang="zh-CN" altLang="en-US" dirty="0">
              <a:latin typeface="Arial" charset="0"/>
            </a:endParaRPr>
          </a:p>
        </p:txBody>
      </p:sp>
      <p:sp>
        <p:nvSpPr>
          <p:cNvPr id="5" name="椭圆 4"/>
          <p:cNvSpPr>
            <a:spLocks noChangeArrowheads="1"/>
          </p:cNvSpPr>
          <p:nvPr/>
        </p:nvSpPr>
        <p:spPr bwMode="auto">
          <a:xfrm>
            <a:off x="1000125" y="4429125"/>
            <a:ext cx="2898775" cy="436563"/>
          </a:xfrm>
          <a:prstGeom prst="ellipse">
            <a:avLst/>
          </a:prstGeom>
          <a:noFill/>
          <a:ln w="38100">
            <a:solidFill>
              <a:srgbClr val="FF0000"/>
            </a:solidFill>
            <a:round/>
            <a:headEnd/>
            <a:tailEnd/>
          </a:ln>
          <a:effectLst>
            <a:outerShdw dist="17961" dir="2700000" algn="ctr" rotWithShape="0">
              <a:srgbClr val="000000"/>
            </a:outerShdw>
          </a:effectLst>
        </p:spPr>
        <p:txBody>
          <a:bodyPr/>
          <a:lstStyle/>
          <a:p>
            <a:pPr eaLnBrk="0" hangingPunct="0">
              <a:defRPr/>
            </a:pPr>
            <a:endParaRPr lang="zh-CN" altLang="en-US" dirty="0">
              <a:latin typeface="Arial" charset="0"/>
            </a:endParaRPr>
          </a:p>
        </p:txBody>
      </p:sp>
      <p:sp>
        <p:nvSpPr>
          <p:cNvPr id="50182" name="椭圆形标注 6"/>
          <p:cNvSpPr>
            <a:spLocks noChangeArrowheads="1"/>
          </p:cNvSpPr>
          <p:nvPr/>
        </p:nvSpPr>
        <p:spPr bwMode="auto">
          <a:xfrm>
            <a:off x="4000496" y="3500444"/>
            <a:ext cx="2714644" cy="784240"/>
          </a:xfrm>
          <a:prstGeom prst="wedgeEllipseCallout">
            <a:avLst>
              <a:gd name="adj1" fmla="val -49727"/>
              <a:gd name="adj2" fmla="val 84565"/>
            </a:avLst>
          </a:prstGeom>
          <a:solidFill>
            <a:schemeClr val="accent4">
              <a:lumMod val="60000"/>
              <a:lumOff val="40000"/>
            </a:schemeClr>
          </a:solidFill>
          <a:ln w="9525">
            <a:solidFill>
              <a:schemeClr val="accent4">
                <a:lumMod val="20000"/>
                <a:lumOff val="80000"/>
              </a:schemeClr>
            </a:solidFill>
            <a:round/>
            <a:headEnd/>
            <a:tailEnd/>
          </a:ln>
          <a:effectLst/>
          <a:scene3d>
            <a:camera prst="orthographicFront"/>
            <a:lightRig rig="threePt" dir="t"/>
          </a:scene3d>
          <a:sp3d>
            <a:bevelT w="165100" prst="coolSlant"/>
          </a:sp3d>
        </p:spPr>
        <p:txBody>
          <a:bodyPr/>
          <a:lstStyle/>
          <a:p>
            <a:pPr eaLnBrk="0" hangingPunct="0">
              <a:defRPr/>
            </a:pPr>
            <a:r>
              <a:rPr lang="zh-CN" altLang="en-US" b="1" spc="300" dirty="0">
                <a:latin typeface="微软雅黑" pitchFamily="34" charset="-122"/>
                <a:ea typeface="微软雅黑" pitchFamily="34" charset="-122"/>
              </a:rPr>
              <a:t>若无分类，可选其它</a:t>
            </a:r>
          </a:p>
        </p:txBody>
      </p:sp>
      <p:sp>
        <p:nvSpPr>
          <p:cNvPr id="9" name="左箭头标注 8"/>
          <p:cNvSpPr/>
          <p:nvPr/>
        </p:nvSpPr>
        <p:spPr>
          <a:xfrm>
            <a:off x="3571868" y="857238"/>
            <a:ext cx="4071966" cy="1214446"/>
          </a:xfrm>
          <a:prstGeom prst="leftArrowCallout">
            <a:avLst/>
          </a:prstGeom>
          <a:solidFill>
            <a:schemeClr val="accent4">
              <a:lumMod val="60000"/>
              <a:lumOff val="40000"/>
            </a:schemeClr>
          </a:solidFill>
          <a:ln>
            <a:solidFill>
              <a:schemeClr val="accent4">
                <a:lumMod val="20000"/>
                <a:lumOff val="8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zh-CN" altLang="en-US" b="1" spc="300" dirty="0">
                <a:solidFill>
                  <a:schemeClr val="tx1"/>
                </a:solidFill>
                <a:latin typeface="微软雅黑" pitchFamily="34" charset="-122"/>
                <a:ea typeface="微软雅黑" pitchFamily="34" charset="-122"/>
              </a:rPr>
              <a:t>三证合一后统一代码中（第</a:t>
            </a:r>
            <a:r>
              <a:rPr lang="en-US" altLang="zh-CN" b="1" spc="300" dirty="0">
                <a:solidFill>
                  <a:schemeClr val="tx1"/>
                </a:solidFill>
                <a:latin typeface="微软雅黑" pitchFamily="34" charset="-122"/>
                <a:ea typeface="微软雅黑" pitchFamily="34" charset="-122"/>
              </a:rPr>
              <a:t>9—17</a:t>
            </a:r>
            <a:r>
              <a:rPr lang="zh-CN" altLang="en-US" b="1" spc="300" dirty="0">
                <a:solidFill>
                  <a:schemeClr val="tx1"/>
                </a:solidFill>
                <a:latin typeface="微软雅黑" pitchFamily="34" charset="-122"/>
                <a:ea typeface="微软雅黑" pitchFamily="34" charset="-122"/>
              </a:rPr>
              <a:t>位）为主体标识码（即：组织机构代码）</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50182"/>
                                        </p:tgtEl>
                                        <p:attrNameLst>
                                          <p:attrName>style.visibility</p:attrName>
                                        </p:attrNameLst>
                                      </p:cBhvr>
                                      <p:to>
                                        <p:strVal val="visible"/>
                                      </p:to>
                                    </p:set>
                                    <p:animEffect transition="in" filter="box(in)">
                                      <p:cBhvr>
                                        <p:cTn id="28" dur="500"/>
                                        <p:tgtEl>
                                          <p:spTgt spid="50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图片 1" descr="360截图12"/>
          <p:cNvPicPr>
            <a:picLocks noChangeAspect="1" noChangeArrowheads="1"/>
          </p:cNvPicPr>
          <p:nvPr/>
        </p:nvPicPr>
        <p:blipFill>
          <a:blip r:embed="rId2" cstate="print"/>
          <a:srcRect/>
          <a:stretch>
            <a:fillRect/>
          </a:stretch>
        </p:blipFill>
        <p:spPr bwMode="auto">
          <a:xfrm>
            <a:off x="571500" y="214313"/>
            <a:ext cx="8429625" cy="4929187"/>
          </a:xfrm>
          <a:prstGeom prst="rect">
            <a:avLst/>
          </a:prstGeom>
          <a:noFill/>
          <a:ln w="9525">
            <a:noFill/>
            <a:miter lim="800000"/>
            <a:headEnd/>
            <a:tailEnd/>
          </a:ln>
        </p:spPr>
      </p:pic>
      <p:sp>
        <p:nvSpPr>
          <p:cNvPr id="4" name="Rectangle 12"/>
          <p:cNvSpPr>
            <a:spLocks noChangeArrowheads="1"/>
          </p:cNvSpPr>
          <p:nvPr/>
        </p:nvSpPr>
        <p:spPr bwMode="auto">
          <a:xfrm>
            <a:off x="142844" y="285734"/>
            <a:ext cx="500063" cy="2155508"/>
          </a:xfrm>
          <a:prstGeom prst="rect">
            <a:avLst/>
          </a:prstGeom>
          <a:solidFill>
            <a:schemeClr val="accent4">
              <a:lumMod val="75000"/>
            </a:schemeClr>
          </a:solidFill>
          <a:effectLst>
            <a:outerShdw blurRad="40000" dist="23000" dir="5400000" rotWithShape="0">
              <a:srgbClr val="000000">
                <a:alpha val="35000"/>
              </a:srgbClr>
            </a:outerShdw>
            <a:reflection blurRad="6350" stA="50000" endA="295" endPos="92000" dist="101600" dir="5400000" sy="-100000" algn="bl" rotWithShape="0"/>
          </a:effectLst>
        </p:spPr>
        <p:style>
          <a:lnRef idx="0">
            <a:schemeClr val="accent1"/>
          </a:lnRef>
          <a:fillRef idx="3">
            <a:schemeClr val="accent1"/>
          </a:fillRef>
          <a:effectRef idx="3">
            <a:schemeClr val="accent1"/>
          </a:effectRef>
          <a:fontRef idx="minor">
            <a:schemeClr val="lt1"/>
          </a:fontRef>
        </p:style>
        <p:txBody>
          <a:bodyPr wrap="none" lIns="68580" tIns="34290" rIns="68580" bIns="34290" anchor="ctr"/>
          <a:lstStyle/>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正</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文</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的</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填</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写</a:t>
            </a:r>
            <a:endParaRPr lang="en-US" altLang="zh-CN" b="1" dirty="0">
              <a:solidFill>
                <a:srgbClr val="FFFFFF"/>
              </a:solidFill>
              <a:latin typeface="微软雅黑" panose="020B0503020204020204" pitchFamily="34" charset="-122"/>
              <a:ea typeface="微软雅黑" panose="020B0503020204020204" pitchFamily="34" charset="-122"/>
            </a:endParaRPr>
          </a:p>
        </p:txBody>
      </p:sp>
      <p:sp>
        <p:nvSpPr>
          <p:cNvPr id="20485" name="TextBox 4"/>
          <p:cNvSpPr txBox="1">
            <a:spLocks noChangeArrowheads="1"/>
          </p:cNvSpPr>
          <p:nvPr/>
        </p:nvSpPr>
        <p:spPr bwMode="auto">
          <a:xfrm rot="-1105442">
            <a:off x="3200400" y="1600200"/>
            <a:ext cx="5556250" cy="1177925"/>
          </a:xfrm>
          <a:prstGeom prst="rect">
            <a:avLst/>
          </a:prstGeom>
          <a:noFill/>
          <a:ln w="9525">
            <a:noFill/>
            <a:miter lim="800000"/>
            <a:headEnd/>
            <a:tailEnd/>
          </a:ln>
        </p:spPr>
        <p:txBody>
          <a:bodyPr lIns="68580" tIns="34290" rIns="68580" bIns="34290">
            <a:spAutoFit/>
          </a:bodyPr>
          <a:lstStyle/>
          <a:p>
            <a:r>
              <a:rPr lang="zh-CN" altLang="en-US" sz="2400">
                <a:solidFill>
                  <a:srgbClr val="C00000"/>
                </a:solidFill>
                <a:latin typeface="华文琥珀" pitchFamily="2" charset="-122"/>
                <a:ea typeface="华文琥珀" pitchFamily="2" charset="-122"/>
              </a:rPr>
              <a:t>申报人可以下载</a:t>
            </a:r>
            <a:r>
              <a:rPr lang="en-US" altLang="zh-CN" sz="2400">
                <a:solidFill>
                  <a:srgbClr val="C00000"/>
                </a:solidFill>
                <a:latin typeface="华文琥珀" pitchFamily="2" charset="-122"/>
                <a:ea typeface="华文琥珀" pitchFamily="2" charset="-122"/>
              </a:rPr>
              <a:t>WORD</a:t>
            </a:r>
            <a:r>
              <a:rPr lang="zh-CN" altLang="en-US" sz="2400">
                <a:solidFill>
                  <a:srgbClr val="C00000"/>
                </a:solidFill>
                <a:latin typeface="华文琥珀" pitchFamily="2" charset="-122"/>
                <a:ea typeface="华文琥珀" pitchFamily="2" charset="-122"/>
              </a:rPr>
              <a:t>模板，离线编写报告，完成后再上传。此处上传部分从科技报告目录开始。</a:t>
            </a:r>
          </a:p>
        </p:txBody>
      </p:sp>
      <p:sp>
        <p:nvSpPr>
          <p:cNvPr id="5" name="椭圆 4"/>
          <p:cNvSpPr>
            <a:spLocks noChangeArrowheads="1"/>
          </p:cNvSpPr>
          <p:nvPr/>
        </p:nvSpPr>
        <p:spPr bwMode="auto">
          <a:xfrm>
            <a:off x="1143000" y="928688"/>
            <a:ext cx="2900363" cy="581025"/>
          </a:xfrm>
          <a:prstGeom prst="ellipse">
            <a:avLst/>
          </a:prstGeom>
          <a:noFill/>
          <a:ln w="38100">
            <a:solidFill>
              <a:srgbClr val="FF0000"/>
            </a:solidFill>
            <a:round/>
            <a:headEnd/>
            <a:tailEnd/>
          </a:ln>
          <a:effectLst>
            <a:outerShdw dist="17961" dir="2700000" algn="ctr" rotWithShape="0">
              <a:srgbClr val="000000"/>
            </a:outerShdw>
          </a:effectLst>
        </p:spPr>
        <p:txBody>
          <a:bodyPr/>
          <a:lstStyle/>
          <a:p>
            <a:pPr eaLnBrk="0" hangingPunct="0">
              <a:defRPr/>
            </a:pPr>
            <a:endParaRPr lang="zh-CN" altLang="en-US"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Effect transition="in" filter="wipe(down)">
                                      <p:cBhvr>
                                        <p:cTn id="7" dur="500"/>
                                        <p:tgtEl>
                                          <p:spTgt spid="204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allAtOnce"/>
      <p:bldP spid="5"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图片 1" descr="360截图12"/>
          <p:cNvPicPr>
            <a:picLocks noChangeAspect="1" noChangeArrowheads="1"/>
          </p:cNvPicPr>
          <p:nvPr/>
        </p:nvPicPr>
        <p:blipFill>
          <a:blip r:embed="rId2" cstate="print"/>
          <a:srcRect/>
          <a:stretch>
            <a:fillRect/>
          </a:stretch>
        </p:blipFill>
        <p:spPr bwMode="auto">
          <a:xfrm>
            <a:off x="642938" y="285750"/>
            <a:ext cx="8358187" cy="4857750"/>
          </a:xfrm>
          <a:prstGeom prst="rect">
            <a:avLst/>
          </a:prstGeom>
          <a:noFill/>
          <a:ln w="9525">
            <a:noFill/>
            <a:miter lim="800000"/>
            <a:headEnd/>
            <a:tailEnd/>
          </a:ln>
        </p:spPr>
      </p:pic>
      <p:sp>
        <p:nvSpPr>
          <p:cNvPr id="4" name="Rectangle 12"/>
          <p:cNvSpPr>
            <a:spLocks noChangeArrowheads="1"/>
          </p:cNvSpPr>
          <p:nvPr/>
        </p:nvSpPr>
        <p:spPr bwMode="auto">
          <a:xfrm>
            <a:off x="142844" y="285734"/>
            <a:ext cx="500063" cy="2367439"/>
          </a:xfrm>
          <a:prstGeom prst="rect">
            <a:avLst/>
          </a:prstGeom>
          <a:solidFill>
            <a:schemeClr val="accent4">
              <a:lumMod val="75000"/>
            </a:schemeClr>
          </a:solidFill>
          <a:effectLst>
            <a:outerShdw blurRad="40000" dist="23000" dir="5400000" rotWithShape="0">
              <a:srgbClr val="000000">
                <a:alpha val="35000"/>
              </a:srgbClr>
            </a:outerShdw>
            <a:reflection blurRad="6350" stA="50000" endA="295" endPos="92000" dist="101600" dir="5400000" sy="-100000" algn="bl" rotWithShape="0"/>
          </a:effectLst>
        </p:spPr>
        <p:style>
          <a:lnRef idx="0">
            <a:schemeClr val="accent1"/>
          </a:lnRef>
          <a:fillRef idx="3">
            <a:schemeClr val="accent1"/>
          </a:fillRef>
          <a:effectRef idx="3">
            <a:schemeClr val="accent1"/>
          </a:effectRef>
          <a:fontRef idx="minor">
            <a:schemeClr val="lt1"/>
          </a:fontRef>
        </p:style>
        <p:txBody>
          <a:bodyPr wrap="none" lIns="68580" tIns="34290" rIns="68580" bIns="34290" anchor="ctr"/>
          <a:lstStyle/>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承</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诺</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书</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的</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填</a:t>
            </a:r>
            <a:endParaRPr lang="en-US" altLang="zh-CN" b="1" dirty="0">
              <a:solidFill>
                <a:srgbClr val="FFFFFF"/>
              </a:solidFill>
              <a:latin typeface="微软雅黑" panose="020B0503020204020204" pitchFamily="34" charset="-122"/>
              <a:ea typeface="微软雅黑" panose="020B0503020204020204" pitchFamily="34" charset="-122"/>
            </a:endParaRP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写</a:t>
            </a:r>
            <a:endParaRPr lang="en-US" altLang="zh-CN" b="1" dirty="0">
              <a:solidFill>
                <a:srgbClr val="FFFFFF"/>
              </a:solidFill>
              <a:latin typeface="微软雅黑" panose="020B0503020204020204" pitchFamily="34" charset="-122"/>
              <a:ea typeface="微软雅黑" panose="020B0503020204020204" pitchFamily="34" charset="-122"/>
            </a:endParaRPr>
          </a:p>
        </p:txBody>
      </p:sp>
      <p:sp>
        <p:nvSpPr>
          <p:cNvPr id="20485" name="TextBox 4"/>
          <p:cNvSpPr txBox="1">
            <a:spLocks noChangeArrowheads="1"/>
          </p:cNvSpPr>
          <p:nvPr/>
        </p:nvSpPr>
        <p:spPr bwMode="auto">
          <a:xfrm rot="-1105442">
            <a:off x="3503613" y="1582738"/>
            <a:ext cx="5556250" cy="806450"/>
          </a:xfrm>
          <a:prstGeom prst="rect">
            <a:avLst/>
          </a:prstGeom>
          <a:noFill/>
          <a:ln w="9525">
            <a:noFill/>
            <a:miter lim="800000"/>
            <a:headEnd/>
            <a:tailEnd/>
          </a:ln>
        </p:spPr>
        <p:txBody>
          <a:bodyPr lIns="68580" tIns="34290" rIns="68580" bIns="34290">
            <a:spAutoFit/>
          </a:bodyPr>
          <a:lstStyle/>
          <a:p>
            <a:r>
              <a:rPr lang="zh-CN" altLang="en-US" sz="2400">
                <a:solidFill>
                  <a:srgbClr val="C00000"/>
                </a:solidFill>
                <a:latin typeface="华文琥珀" pitchFamily="2" charset="-122"/>
                <a:ea typeface="华文琥珀" pitchFamily="2" charset="-122"/>
              </a:rPr>
              <a:t>申报人下载承诺书</a:t>
            </a:r>
            <a:r>
              <a:rPr lang="zh-CN" altLang="en-US" sz="2400">
                <a:solidFill>
                  <a:srgbClr val="C00000"/>
                </a:solidFill>
                <a:latin typeface="华文琥珀" pitchFamily="2" charset="-122"/>
                <a:ea typeface="华文琥珀" pitchFamily="2" charset="-122"/>
                <a:sym typeface="宋体" pitchFamily="2" charset="-122"/>
              </a:rPr>
              <a:t>模板，手写签字后</a:t>
            </a:r>
            <a:r>
              <a:rPr lang="zh-CN" altLang="en-US" sz="2400">
                <a:solidFill>
                  <a:srgbClr val="C00000"/>
                </a:solidFill>
                <a:latin typeface="华文琥珀" pitchFamily="2" charset="-122"/>
                <a:ea typeface="华文琥珀" pitchFamily="2" charset="-122"/>
              </a:rPr>
              <a:t>，扫描为电子文档（建议</a:t>
            </a:r>
            <a:r>
              <a:rPr lang="en-US" altLang="zh-CN" sz="2400">
                <a:solidFill>
                  <a:srgbClr val="C00000"/>
                </a:solidFill>
                <a:latin typeface="华文琥珀" pitchFamily="2" charset="-122"/>
                <a:ea typeface="华文琥珀" pitchFamily="2" charset="-122"/>
              </a:rPr>
              <a:t>JPG</a:t>
            </a:r>
            <a:r>
              <a:rPr lang="zh-CN" altLang="en-US" sz="2400">
                <a:solidFill>
                  <a:srgbClr val="C00000"/>
                </a:solidFill>
                <a:latin typeface="华文琥珀" pitchFamily="2" charset="-122"/>
                <a:ea typeface="华文琥珀" pitchFamily="2" charset="-122"/>
              </a:rPr>
              <a:t>或</a:t>
            </a:r>
            <a:r>
              <a:rPr lang="en-US" altLang="zh-CN" sz="2400">
                <a:solidFill>
                  <a:srgbClr val="C00000"/>
                </a:solidFill>
                <a:latin typeface="华文琥珀" pitchFamily="2" charset="-122"/>
                <a:ea typeface="华文琥珀" pitchFamily="2" charset="-122"/>
              </a:rPr>
              <a:t>PDF</a:t>
            </a:r>
            <a:r>
              <a:rPr lang="zh-CN" altLang="en-US" sz="2400">
                <a:solidFill>
                  <a:srgbClr val="C00000"/>
                </a:solidFill>
                <a:latin typeface="华文琥珀" pitchFamily="2" charset="-122"/>
                <a:ea typeface="华文琥珀" pitchFamily="2" charset="-122"/>
              </a:rPr>
              <a:t>）上传</a:t>
            </a:r>
          </a:p>
        </p:txBody>
      </p:sp>
      <p:sp>
        <p:nvSpPr>
          <p:cNvPr id="5" name="椭圆 4"/>
          <p:cNvSpPr>
            <a:spLocks noChangeArrowheads="1"/>
          </p:cNvSpPr>
          <p:nvPr/>
        </p:nvSpPr>
        <p:spPr bwMode="auto">
          <a:xfrm>
            <a:off x="1214438" y="1714500"/>
            <a:ext cx="2897187" cy="579438"/>
          </a:xfrm>
          <a:prstGeom prst="ellipse">
            <a:avLst/>
          </a:prstGeom>
          <a:noFill/>
          <a:ln w="38100">
            <a:solidFill>
              <a:srgbClr val="FF0000"/>
            </a:solidFill>
            <a:round/>
            <a:headEnd/>
            <a:tailEnd/>
          </a:ln>
          <a:effectLst>
            <a:outerShdw dist="17961" dir="2700000" algn="ctr" rotWithShape="0">
              <a:srgbClr val="000000"/>
            </a:outerShdw>
          </a:effectLst>
        </p:spPr>
        <p:txBody>
          <a:bodyPr/>
          <a:lstStyle/>
          <a:p>
            <a:pPr eaLnBrk="0" hangingPunct="0">
              <a:defRPr/>
            </a:pPr>
            <a:endParaRPr lang="zh-CN" altLang="en-US"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Effect transition="in" filter="wipe(down)">
                                      <p:cBhvr>
                                        <p:cTn id="7" dur="500"/>
                                        <p:tgtEl>
                                          <p:spTgt spid="204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allAtOnce"/>
      <p:bldP spid="5"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642938" y="928688"/>
            <a:ext cx="7858125" cy="2838450"/>
          </a:xfrm>
          <a:prstGeom prst="rect">
            <a:avLst/>
          </a:prstGeom>
          <a:noFill/>
          <a:ln w="9525">
            <a:noFill/>
            <a:miter lim="800000"/>
          </a:ln>
          <a:effectLst>
            <a:prstShdw prst="shdw17" dist="17961" dir="2700000">
              <a:schemeClr val="accent1">
                <a:gamma/>
                <a:shade val="60000"/>
                <a:invGamma/>
              </a:schemeClr>
            </a:prstShdw>
          </a:effectLst>
        </p:spPr>
        <p:txBody>
          <a:bodyPr lIns="68580" tIns="34290" rIns="68580" bIns="34290" anchor="ctr">
            <a:spAutoFit/>
          </a:bodyPr>
          <a:lstStyle/>
          <a:p>
            <a:pPr marL="360000" indent="457200" algn="just" eaLnBrk="0" hangingPunct="0">
              <a:lnSpc>
                <a:spcPct val="150000"/>
              </a:lnSpc>
              <a:buFont typeface="Wingdings" pitchFamily="2" charset="2"/>
              <a:buChar char="Ø"/>
              <a:defRPr/>
            </a:pPr>
            <a:r>
              <a:rPr lang="zh-CN" altLang="en-US" sz="2000" dirty="0">
                <a:solidFill>
                  <a:srgbClr val="000000"/>
                </a:solidFill>
                <a:latin typeface="微软雅黑" pitchFamily="34" charset="-122"/>
                <a:ea typeface="微软雅黑" pitchFamily="34" charset="-122"/>
              </a:rPr>
              <a:t>至此，该项目的</a:t>
            </a:r>
            <a:r>
              <a:rPr lang="zh-CN" altLang="en-US" sz="2000" dirty="0">
                <a:solidFill>
                  <a:srgbClr val="000000"/>
                </a:solidFill>
                <a:latin typeface="微软雅黑" pitchFamily="34" charset="-122"/>
                <a:ea typeface="微软雅黑" pitchFamily="34" charset="-122"/>
                <a:sym typeface="HY헤드라인M"/>
              </a:rPr>
              <a:t>一份</a:t>
            </a:r>
            <a:r>
              <a:rPr lang="zh-CN" altLang="en-US" sz="2000" dirty="0">
                <a:solidFill>
                  <a:srgbClr val="000000"/>
                </a:solidFill>
                <a:latin typeface="微软雅黑" pitchFamily="34" charset="-122"/>
                <a:ea typeface="微软雅黑" pitchFamily="34" charset="-122"/>
              </a:rPr>
              <a:t>科技报告填写完毕。</a:t>
            </a:r>
            <a:endParaRPr lang="en-US" altLang="zh-CN" sz="2000" dirty="0">
              <a:solidFill>
                <a:srgbClr val="000000"/>
              </a:solidFill>
              <a:latin typeface="微软雅黑" pitchFamily="34" charset="-122"/>
              <a:ea typeface="微软雅黑" pitchFamily="34" charset="-122"/>
            </a:endParaRPr>
          </a:p>
          <a:p>
            <a:pPr marL="360000" indent="457200" algn="just" eaLnBrk="0" hangingPunct="0">
              <a:lnSpc>
                <a:spcPct val="150000"/>
              </a:lnSpc>
              <a:buFont typeface="Wingdings" pitchFamily="2" charset="2"/>
              <a:buChar char="Ø"/>
              <a:defRPr/>
            </a:pPr>
            <a:r>
              <a:rPr lang="zh-CN" altLang="en-US" sz="2000" dirty="0">
                <a:solidFill>
                  <a:srgbClr val="000000"/>
                </a:solidFill>
                <a:latin typeface="微软雅黑" pitchFamily="34" charset="-122"/>
                <a:ea typeface="微软雅黑" pitchFamily="34" charset="-122"/>
              </a:rPr>
              <a:t>申报人至少需提交一份“最终报告”。</a:t>
            </a:r>
            <a:r>
              <a:rPr lang="zh-CN" altLang="en-US" sz="2000" dirty="0">
                <a:solidFill>
                  <a:srgbClr val="FF0000"/>
                </a:solidFill>
                <a:latin typeface="微软雅黑" pitchFamily="34" charset="-122"/>
                <a:ea typeface="微软雅黑" pitchFamily="34" charset="-122"/>
              </a:rPr>
              <a:t>可选填</a:t>
            </a:r>
            <a:r>
              <a:rPr lang="zh-CN" altLang="en-US" sz="2000" dirty="0">
                <a:solidFill>
                  <a:srgbClr val="000000"/>
                </a:solidFill>
                <a:latin typeface="微软雅黑" pitchFamily="34" charset="-122"/>
                <a:ea typeface="微软雅黑" pitchFamily="34" charset="-122"/>
              </a:rPr>
              <a:t>该项目的第二、第三及第四份科技报告，如立项报告、进展报告、专题报告等。</a:t>
            </a:r>
            <a:endParaRPr lang="en-US" altLang="zh-CN" sz="2000" dirty="0">
              <a:solidFill>
                <a:srgbClr val="000000"/>
              </a:solidFill>
              <a:latin typeface="微软雅黑" pitchFamily="34" charset="-122"/>
              <a:ea typeface="微软雅黑" pitchFamily="34" charset="-122"/>
            </a:endParaRPr>
          </a:p>
          <a:p>
            <a:pPr marL="360000" indent="457200" algn="just" eaLnBrk="0" hangingPunct="0">
              <a:lnSpc>
                <a:spcPct val="150000"/>
              </a:lnSpc>
              <a:buFont typeface="Wingdings" pitchFamily="2" charset="2"/>
              <a:buChar char="Ø"/>
              <a:defRPr/>
            </a:pPr>
            <a:r>
              <a:rPr lang="zh-CN" altLang="en-US" sz="2000" dirty="0">
                <a:solidFill>
                  <a:srgbClr val="000000"/>
                </a:solidFill>
                <a:latin typeface="微软雅黑" pitchFamily="34" charset="-122"/>
                <a:ea typeface="微软雅黑" pitchFamily="34" charset="-122"/>
              </a:rPr>
              <a:t>申报人提交报告之后，要及时查看报告的</a:t>
            </a:r>
            <a:r>
              <a:rPr lang="en-US" altLang="zh-CN" sz="2000" dirty="0">
                <a:solidFill>
                  <a:srgbClr val="000000"/>
                </a:solidFill>
                <a:latin typeface="微软雅黑" pitchFamily="34" charset="-122"/>
                <a:ea typeface="微软雅黑" pitchFamily="34" charset="-122"/>
              </a:rPr>
              <a:t>“</a:t>
            </a:r>
            <a:r>
              <a:rPr lang="zh-CN" altLang="en-US" sz="2000" dirty="0">
                <a:solidFill>
                  <a:srgbClr val="000000"/>
                </a:solidFill>
                <a:latin typeface="微软雅黑" pitchFamily="34" charset="-122"/>
                <a:ea typeface="微软雅黑" pitchFamily="34" charset="-122"/>
              </a:rPr>
              <a:t>退回修改</a:t>
            </a:r>
            <a:r>
              <a:rPr lang="en-US" altLang="zh-CN" sz="2000" dirty="0">
                <a:solidFill>
                  <a:srgbClr val="000000"/>
                </a:solidFill>
                <a:latin typeface="微软雅黑" pitchFamily="34" charset="-122"/>
                <a:ea typeface="微软雅黑" pitchFamily="34" charset="-122"/>
              </a:rPr>
              <a:t>”</a:t>
            </a:r>
            <a:r>
              <a:rPr lang="zh-CN" altLang="en-US" sz="2000" dirty="0">
                <a:solidFill>
                  <a:srgbClr val="000000"/>
                </a:solidFill>
                <a:latin typeface="微软雅黑" pitchFamily="34" charset="-122"/>
                <a:ea typeface="微软雅黑" pitchFamily="34" charset="-122"/>
              </a:rPr>
              <a:t>栏，当有报告退回的状态时，</a:t>
            </a:r>
            <a:r>
              <a:rPr lang="zh-CN" altLang="en-US" sz="2000" dirty="0">
                <a:solidFill>
                  <a:srgbClr val="000000"/>
                </a:solidFill>
                <a:latin typeface="微软雅黑" pitchFamily="34" charset="-122"/>
                <a:ea typeface="微软雅黑" pitchFamily="34" charset="-122"/>
                <a:sym typeface="HY헤드라인M"/>
              </a:rPr>
              <a:t>需对报告正文进行修改，修改时可参考审核意见。</a:t>
            </a:r>
            <a:endParaRPr lang="zh-CN" altLang="en-US" sz="2000" dirty="0">
              <a:latin typeface="微软雅黑" pitchFamily="34" charset="-122"/>
              <a:ea typeface="微软雅黑" pitchFamily="34" charset="-122"/>
            </a:endParaRPr>
          </a:p>
        </p:txBody>
      </p:sp>
    </p:spTree>
  </p:cSld>
  <p:clrMapOvr>
    <a:masterClrMapping/>
  </p:clrMapOvr>
  <p:transition spd="slow">
    <p:pull dir="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灯片编号占位符 1"/>
          <p:cNvSpPr txBox="1">
            <a:spLocks noGrp="1" noChangeArrowheads="1"/>
          </p:cNvSpPr>
          <p:nvPr/>
        </p:nvSpPr>
        <p:spPr bwMode="auto">
          <a:xfrm>
            <a:off x="6553200" y="4929188"/>
            <a:ext cx="2133600" cy="274637"/>
          </a:xfrm>
          <a:prstGeom prst="rect">
            <a:avLst/>
          </a:prstGeom>
          <a:noFill/>
          <a:ln w="9525">
            <a:noFill/>
            <a:miter lim="800000"/>
            <a:headEnd/>
            <a:tailEnd/>
          </a:ln>
        </p:spPr>
        <p:txBody>
          <a:bodyPr anchor="ctr"/>
          <a:lstStyle/>
          <a:p>
            <a:pPr algn="r"/>
            <a:fld id="{9FBA8475-7F00-47DE-9538-74770E7427C1}" type="slidenum">
              <a:rPr lang="zh-CN" altLang="en-US" sz="1200">
                <a:solidFill>
                  <a:srgbClr val="898989"/>
                </a:solidFill>
                <a:latin typeface="Calibri" pitchFamily="34" charset="0"/>
              </a:rPr>
              <a:pPr algn="r"/>
              <a:t>86</a:t>
            </a:fld>
            <a:endParaRPr lang="en-US" altLang="zh-CN" sz="1200">
              <a:solidFill>
                <a:srgbClr val="898989"/>
              </a:solidFill>
              <a:latin typeface="Calibri" pitchFamily="34" charset="0"/>
            </a:endParaRPr>
          </a:p>
        </p:txBody>
      </p:sp>
      <p:sp>
        <p:nvSpPr>
          <p:cNvPr id="3" name="Rectangle 12"/>
          <p:cNvSpPr>
            <a:spLocks noChangeArrowheads="1"/>
          </p:cNvSpPr>
          <p:nvPr/>
        </p:nvSpPr>
        <p:spPr bwMode="auto">
          <a:xfrm>
            <a:off x="142844" y="357172"/>
            <a:ext cx="500063" cy="2265045"/>
          </a:xfrm>
          <a:prstGeom prst="rect">
            <a:avLst/>
          </a:prstGeom>
          <a:solidFill>
            <a:schemeClr val="accent4">
              <a:lumMod val="75000"/>
            </a:schemeClr>
          </a:solidFill>
          <a:effectLst>
            <a:outerShdw blurRad="40000" dist="23000" dir="5400000" rotWithShape="0">
              <a:srgbClr val="000000">
                <a:alpha val="35000"/>
              </a:srgbClr>
            </a:outerShdw>
            <a:reflection blurRad="6350" stA="50000" endA="295" endPos="92000" dist="101600" dir="5400000" sy="-100000" algn="bl" rotWithShape="0"/>
          </a:effectLst>
        </p:spPr>
        <p:style>
          <a:lnRef idx="0">
            <a:schemeClr val="accent1"/>
          </a:lnRef>
          <a:fillRef idx="3">
            <a:schemeClr val="accent1"/>
          </a:fillRef>
          <a:effectRef idx="3">
            <a:schemeClr val="accent1"/>
          </a:effectRef>
          <a:fontRef idx="minor">
            <a:schemeClr val="lt1"/>
          </a:fontRef>
        </p:style>
        <p:txBody>
          <a:bodyPr wrap="none" lIns="68580" tIns="34290" rIns="68580" bIns="34290" anchor="ctr"/>
          <a:lstStyle/>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退</a:t>
            </a: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回</a:t>
            </a: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修</a:t>
            </a: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改</a:t>
            </a:r>
          </a:p>
        </p:txBody>
      </p:sp>
      <p:pic>
        <p:nvPicPr>
          <p:cNvPr id="94212" name="图片 1" descr="360截图13"/>
          <p:cNvPicPr>
            <a:picLocks noChangeAspect="1" noChangeArrowheads="1"/>
          </p:cNvPicPr>
          <p:nvPr/>
        </p:nvPicPr>
        <p:blipFill>
          <a:blip r:embed="rId2" cstate="print"/>
          <a:srcRect/>
          <a:stretch>
            <a:fillRect/>
          </a:stretch>
        </p:blipFill>
        <p:spPr bwMode="auto">
          <a:xfrm>
            <a:off x="642938" y="357188"/>
            <a:ext cx="8391525" cy="4786312"/>
          </a:xfrm>
          <a:prstGeom prst="rect">
            <a:avLst/>
          </a:prstGeom>
          <a:noFill/>
          <a:ln w="9525">
            <a:noFill/>
            <a:miter lim="800000"/>
            <a:headEnd/>
            <a:tailEnd/>
          </a:ln>
        </p:spPr>
      </p:pic>
      <p:sp>
        <p:nvSpPr>
          <p:cNvPr id="5" name="椭圆 4"/>
          <p:cNvSpPr>
            <a:spLocks noChangeArrowheads="1"/>
          </p:cNvSpPr>
          <p:nvPr/>
        </p:nvSpPr>
        <p:spPr bwMode="auto">
          <a:xfrm>
            <a:off x="571500" y="1643063"/>
            <a:ext cx="928688" cy="420687"/>
          </a:xfrm>
          <a:prstGeom prst="ellipse">
            <a:avLst/>
          </a:prstGeom>
          <a:noFill/>
          <a:ln w="38100">
            <a:solidFill>
              <a:srgbClr val="FF0000"/>
            </a:solidFill>
            <a:round/>
            <a:headEnd/>
            <a:tailEnd/>
          </a:ln>
        </p:spPr>
        <p:txBody>
          <a:bodyPr/>
          <a:lstStyle/>
          <a:p>
            <a:pPr eaLnBrk="0" hangingPunct="0"/>
            <a:endParaRPr lang="zh-CN" altLang="en-US"/>
          </a:p>
        </p:txBody>
      </p:sp>
      <p:sp>
        <p:nvSpPr>
          <p:cNvPr id="4" name="椭圆 3"/>
          <p:cNvSpPr>
            <a:spLocks noChangeArrowheads="1"/>
          </p:cNvSpPr>
          <p:nvPr/>
        </p:nvSpPr>
        <p:spPr bwMode="auto">
          <a:xfrm>
            <a:off x="2000250" y="1500188"/>
            <a:ext cx="1281113" cy="493712"/>
          </a:xfrm>
          <a:prstGeom prst="ellipse">
            <a:avLst/>
          </a:prstGeom>
          <a:noFill/>
          <a:ln w="38100">
            <a:solidFill>
              <a:srgbClr val="FF0000"/>
            </a:solidFill>
            <a:round/>
            <a:headEnd/>
            <a:tailEnd/>
          </a:ln>
        </p:spPr>
        <p:txBody>
          <a:bodyPr/>
          <a:lstStyle/>
          <a:p>
            <a:pPr eaLnBrk="0" hangingPunct="0"/>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图片 5" descr="360截图14"/>
          <p:cNvPicPr>
            <a:picLocks noChangeAspect="1" noChangeArrowheads="1"/>
          </p:cNvPicPr>
          <p:nvPr/>
        </p:nvPicPr>
        <p:blipFill>
          <a:blip r:embed="rId2" cstate="print"/>
          <a:srcRect/>
          <a:stretch>
            <a:fillRect/>
          </a:stretch>
        </p:blipFill>
        <p:spPr bwMode="auto">
          <a:xfrm>
            <a:off x="612775" y="285750"/>
            <a:ext cx="8531225" cy="4857750"/>
          </a:xfrm>
          <a:prstGeom prst="rect">
            <a:avLst/>
          </a:prstGeom>
          <a:noFill/>
          <a:ln w="9525">
            <a:noFill/>
            <a:miter lim="800000"/>
            <a:headEnd/>
            <a:tailEnd/>
          </a:ln>
        </p:spPr>
      </p:pic>
      <p:sp>
        <p:nvSpPr>
          <p:cNvPr id="3" name="Rectangle 12"/>
          <p:cNvSpPr>
            <a:spLocks noChangeArrowheads="1"/>
          </p:cNvSpPr>
          <p:nvPr/>
        </p:nvSpPr>
        <p:spPr bwMode="auto">
          <a:xfrm>
            <a:off x="142844" y="285734"/>
            <a:ext cx="500063" cy="2239804"/>
          </a:xfrm>
          <a:prstGeom prst="rect">
            <a:avLst/>
          </a:prstGeom>
          <a:solidFill>
            <a:schemeClr val="accent4">
              <a:lumMod val="75000"/>
            </a:schemeClr>
          </a:solidFill>
          <a:effectLst>
            <a:outerShdw blurRad="40000" dist="23000" dir="5400000" rotWithShape="0">
              <a:srgbClr val="000000">
                <a:alpha val="35000"/>
              </a:srgbClr>
            </a:outerShdw>
            <a:reflection blurRad="6350" stA="50000" endA="295" endPos="92000" dist="101600" dir="5400000" sy="-100000" algn="bl" rotWithShape="0"/>
          </a:effectLst>
        </p:spPr>
        <p:style>
          <a:lnRef idx="0">
            <a:schemeClr val="accent1"/>
          </a:lnRef>
          <a:fillRef idx="3">
            <a:schemeClr val="accent1"/>
          </a:fillRef>
          <a:effectRef idx="3">
            <a:schemeClr val="accent1"/>
          </a:effectRef>
          <a:fontRef idx="minor">
            <a:schemeClr val="lt1"/>
          </a:fontRef>
        </p:style>
        <p:txBody>
          <a:bodyPr wrap="none" lIns="68580" tIns="34290" rIns="68580" bIns="34290" anchor="ctr"/>
          <a:lstStyle/>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退</a:t>
            </a: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回</a:t>
            </a: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修</a:t>
            </a:r>
          </a:p>
          <a:p>
            <a:pPr algn="ctr">
              <a:spcBef>
                <a:spcPct val="10000"/>
              </a:spcBef>
              <a:defRPr/>
            </a:pPr>
            <a:r>
              <a:rPr lang="zh-CN" altLang="en-US" b="1" dirty="0">
                <a:solidFill>
                  <a:srgbClr val="FFFFFF"/>
                </a:solidFill>
                <a:latin typeface="微软雅黑" panose="020B0503020204020204" pitchFamily="34" charset="-122"/>
                <a:ea typeface="微软雅黑" panose="020B0503020204020204" pitchFamily="34" charset="-122"/>
              </a:rPr>
              <a:t>改</a:t>
            </a:r>
          </a:p>
        </p:txBody>
      </p:sp>
      <p:sp>
        <p:nvSpPr>
          <p:cNvPr id="4" name="椭圆 3"/>
          <p:cNvSpPr>
            <a:spLocks noChangeArrowheads="1"/>
          </p:cNvSpPr>
          <p:nvPr/>
        </p:nvSpPr>
        <p:spPr bwMode="auto">
          <a:xfrm>
            <a:off x="1571625" y="1285875"/>
            <a:ext cx="1539875" cy="828675"/>
          </a:xfrm>
          <a:prstGeom prst="ellipse">
            <a:avLst/>
          </a:prstGeom>
          <a:noFill/>
          <a:ln w="38100">
            <a:solidFill>
              <a:srgbClr val="FF0000"/>
            </a:solidFill>
            <a:round/>
            <a:headEnd/>
            <a:tailEnd/>
          </a:ln>
        </p:spPr>
        <p:txBody>
          <a:bodyPr/>
          <a:lstStyle/>
          <a:p>
            <a:pPr eaLnBrk="0" hangingPunct="0"/>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证书领取.jpg"/>
          <p:cNvPicPr>
            <a:picLocks noChangeAspect="1"/>
          </p:cNvPicPr>
          <p:nvPr/>
        </p:nvPicPr>
        <p:blipFill>
          <a:blip r:embed="rId2"/>
          <a:stretch>
            <a:fillRect/>
          </a:stretch>
        </p:blipFill>
        <p:spPr>
          <a:xfrm>
            <a:off x="483586" y="237066"/>
            <a:ext cx="8127013" cy="4423834"/>
          </a:xfrm>
          <a:prstGeom prst="rect">
            <a:avLst/>
          </a:prstGeom>
        </p:spPr>
      </p:pic>
      <p:sp>
        <p:nvSpPr>
          <p:cNvPr id="4" name="椭圆 3"/>
          <p:cNvSpPr/>
          <p:nvPr/>
        </p:nvSpPr>
        <p:spPr>
          <a:xfrm>
            <a:off x="3437466" y="719667"/>
            <a:ext cx="863600" cy="364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6747933" y="372533"/>
            <a:ext cx="863600" cy="364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7730066" y="3818467"/>
            <a:ext cx="863600" cy="364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4"/>
          <p:cNvSpPr txBox="1">
            <a:spLocks noChangeArrowheads="1"/>
          </p:cNvSpPr>
          <p:nvPr/>
        </p:nvSpPr>
        <p:spPr bwMode="auto">
          <a:xfrm rot="-1105442">
            <a:off x="3097213" y="2054539"/>
            <a:ext cx="5556250" cy="438582"/>
          </a:xfrm>
          <a:prstGeom prst="rect">
            <a:avLst/>
          </a:prstGeom>
          <a:noFill/>
          <a:ln w="9525">
            <a:noFill/>
            <a:miter lim="800000"/>
            <a:headEnd/>
            <a:tailEnd/>
          </a:ln>
        </p:spPr>
        <p:txBody>
          <a:bodyPr lIns="68580" tIns="34290" rIns="68580" bIns="34290">
            <a:spAutoFit/>
          </a:bodyPr>
          <a:lstStyle/>
          <a:p>
            <a:r>
              <a:rPr lang="zh-CN" altLang="en-US" sz="2400" dirty="0" smtClean="0">
                <a:solidFill>
                  <a:srgbClr val="C00000"/>
                </a:solidFill>
                <a:latin typeface="华文琥珀" pitchFamily="2" charset="-122"/>
                <a:ea typeface="华文琥珀" pitchFamily="2" charset="-122"/>
              </a:rPr>
              <a:t>目前收录证书请至科技报告中心自取</a:t>
            </a:r>
            <a:endParaRPr lang="zh-CN" altLang="en-US" sz="2400" dirty="0">
              <a:solidFill>
                <a:srgbClr val="C00000"/>
              </a:solidFill>
              <a:latin typeface="华文琥珀" pitchFamily="2" charset="-122"/>
              <a:ea typeface="华文琥珀"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8"/>
          <p:cNvSpPr>
            <a:spLocks noChangeArrowheads="1"/>
          </p:cNvSpPr>
          <p:nvPr/>
        </p:nvSpPr>
        <p:spPr bwMode="auto">
          <a:xfrm>
            <a:off x="633608" y="962511"/>
            <a:ext cx="7715250" cy="3185487"/>
          </a:xfrm>
          <a:prstGeom prst="rect">
            <a:avLst/>
          </a:prstGeom>
          <a:noFill/>
          <a:ln w="9525">
            <a:noFill/>
            <a:miter lim="800000"/>
            <a:headEnd/>
            <a:tailEnd/>
          </a:ln>
        </p:spPr>
        <p:txBody>
          <a:bodyPr lIns="144000">
            <a:spAutoFit/>
          </a:bodyPr>
          <a:lstStyle/>
          <a:p>
            <a:pPr marL="196850" indent="-196850">
              <a:lnSpc>
                <a:spcPct val="150000"/>
              </a:lnSpc>
            </a:pPr>
            <a:endParaRPr lang="zh-CN" altLang="zh-CN" sz="2000" noProof="1" smtClean="0">
              <a:solidFill>
                <a:srgbClr val="000000"/>
              </a:solidFill>
              <a:latin typeface="微软雅黑" pitchFamily="34" charset="-122"/>
              <a:ea typeface="微软雅黑" pitchFamily="34" charset="-122"/>
            </a:endParaRPr>
          </a:p>
          <a:p>
            <a:pPr indent="540000">
              <a:lnSpc>
                <a:spcPct val="150000"/>
              </a:lnSpc>
              <a:buClr>
                <a:srgbClr val="604A7B"/>
              </a:buClr>
              <a:buSzPct val="100000"/>
              <a:buFont typeface="Wingdings" pitchFamily="2" charset="2"/>
              <a:buChar char="Ø"/>
            </a:pPr>
            <a:r>
              <a:rPr lang="zh-CN" altLang="en-US" sz="2000" noProof="1" smtClean="0">
                <a:solidFill>
                  <a:srgbClr val="000000"/>
                </a:solidFill>
                <a:latin typeface="微软雅黑" pitchFamily="34" charset="-122"/>
                <a:ea typeface="微软雅黑" pitchFamily="34" charset="-122"/>
              </a:rPr>
              <a:t>呈交</a:t>
            </a:r>
            <a:r>
              <a:rPr lang="zh-CN" altLang="en-US" sz="2000" noProof="1">
                <a:solidFill>
                  <a:srgbClr val="000000"/>
                </a:solidFill>
                <a:latin typeface="微软雅黑" pitchFamily="34" charset="-122"/>
                <a:ea typeface="微软雅黑" pitchFamily="34" charset="-122"/>
              </a:rPr>
              <a:t>过程中系统会有相关提醒，在提交后，一定要查看报告的退回状态栏，只有审查合格后，才会发放报告证书。</a:t>
            </a:r>
            <a:endParaRPr lang="zh-CN" altLang="zh-CN" sz="2000" noProof="1">
              <a:solidFill>
                <a:srgbClr val="000000"/>
              </a:solidFill>
              <a:latin typeface="微软雅黑" pitchFamily="34" charset="-122"/>
              <a:ea typeface="微软雅黑" pitchFamily="34" charset="-122"/>
            </a:endParaRPr>
          </a:p>
          <a:p>
            <a:pPr indent="540000">
              <a:lnSpc>
                <a:spcPct val="150000"/>
              </a:lnSpc>
              <a:buClr>
                <a:srgbClr val="604A7B"/>
              </a:buClr>
              <a:buSzPct val="100000"/>
              <a:buFont typeface="Wingdings" pitchFamily="2" charset="2"/>
              <a:buChar char="Ø"/>
            </a:pPr>
            <a:r>
              <a:rPr lang="zh-CN" altLang="en-US" sz="2000" noProof="1" smtClean="0">
                <a:solidFill>
                  <a:srgbClr val="000000"/>
                </a:solidFill>
                <a:latin typeface="微软雅黑" pitchFamily="34" charset="-122"/>
                <a:ea typeface="微软雅黑" pitchFamily="34" charset="-122"/>
              </a:rPr>
              <a:t>注意</a:t>
            </a:r>
            <a:r>
              <a:rPr lang="zh-CN" altLang="en-US" sz="2000" noProof="1">
                <a:solidFill>
                  <a:srgbClr val="000000"/>
                </a:solidFill>
                <a:latin typeface="微软雅黑" pitchFamily="34" charset="-122"/>
                <a:ea typeface="微软雅黑" pitchFamily="34" charset="-122"/>
              </a:rPr>
              <a:t>提前交报告，预留证书取得时间</a:t>
            </a:r>
            <a:r>
              <a:rPr lang="zh-CN" altLang="en-US" sz="2000" noProof="1" smtClean="0">
                <a:solidFill>
                  <a:srgbClr val="000000"/>
                </a:solidFill>
                <a:latin typeface="微软雅黑" pitchFamily="34" charset="-122"/>
                <a:ea typeface="微软雅黑" pitchFamily="34" charset="-122"/>
              </a:rPr>
              <a:t>。</a:t>
            </a:r>
            <a:endParaRPr lang="en-US" altLang="zh-CN" sz="2000" noProof="1" smtClean="0">
              <a:solidFill>
                <a:srgbClr val="000000"/>
              </a:solidFill>
              <a:latin typeface="微软雅黑" pitchFamily="34" charset="-122"/>
              <a:ea typeface="微软雅黑" pitchFamily="34" charset="-122"/>
            </a:endParaRPr>
          </a:p>
          <a:p>
            <a:pPr indent="540000">
              <a:lnSpc>
                <a:spcPct val="150000"/>
              </a:lnSpc>
              <a:buClr>
                <a:srgbClr val="604A7B"/>
              </a:buClr>
              <a:buSzPct val="100000"/>
              <a:buFont typeface="Wingdings" pitchFamily="2" charset="2"/>
              <a:buChar char="Ø"/>
            </a:pPr>
            <a:r>
              <a:rPr lang="zh-CN" altLang="en-US" sz="2000" dirty="0" smtClean="0">
                <a:latin typeface="微软雅黑" pitchFamily="34" charset="-122"/>
                <a:ea typeface="微软雅黑" pitchFamily="34" charset="-122"/>
              </a:rPr>
              <a:t>系统主动发送的电子邮件要注意查收。</a:t>
            </a:r>
            <a:endParaRPr kumimoji="1" lang="zh-CN" altLang="en-US" sz="2000" dirty="0" smtClean="0">
              <a:latin typeface="微软雅黑" pitchFamily="34" charset="-122"/>
              <a:ea typeface="微软雅黑" pitchFamily="34" charset="-122"/>
            </a:endParaRPr>
          </a:p>
          <a:p>
            <a:pPr marL="196850" indent="-196850">
              <a:lnSpc>
                <a:spcPct val="150000"/>
              </a:lnSpc>
              <a:buClr>
                <a:srgbClr val="604A7B"/>
              </a:buClr>
              <a:buFont typeface="Wingdings" pitchFamily="2" charset="2"/>
              <a:buChar char="Ø"/>
            </a:pPr>
            <a:endParaRPr lang="zh-CN" altLang="zh-CN" sz="2000" noProof="1">
              <a:solidFill>
                <a:srgbClr val="000000"/>
              </a:solidFill>
              <a:latin typeface="微软雅黑" pitchFamily="34" charset="-122"/>
              <a:ea typeface="微软雅黑" pitchFamily="34" charset="-122"/>
            </a:endParaRPr>
          </a:p>
          <a:p>
            <a:pPr marL="196850" indent="-196850">
              <a:lnSpc>
                <a:spcPct val="150000"/>
              </a:lnSpc>
              <a:buClr>
                <a:srgbClr val="604A7B"/>
              </a:buClr>
              <a:buFont typeface="Wingdings" pitchFamily="2" charset="2"/>
              <a:buChar char="Ø"/>
            </a:pPr>
            <a:endParaRPr lang="zh-CN" altLang="ko-KR" sz="1400" noProof="1">
              <a:solidFill>
                <a:srgbClr val="000000"/>
              </a:solidFill>
              <a:latin typeface="微软雅黑" pitchFamily="34" charset="-122"/>
              <a:ea typeface="微软雅黑" pitchFamily="34" charset="-122"/>
            </a:endParaRPr>
          </a:p>
        </p:txBody>
      </p:sp>
      <p:sp>
        <p:nvSpPr>
          <p:cNvPr id="17" name="TextBox 16"/>
          <p:cNvSpPr txBox="1"/>
          <p:nvPr/>
        </p:nvSpPr>
        <p:spPr>
          <a:xfrm>
            <a:off x="550606" y="285135"/>
            <a:ext cx="8013291" cy="461665"/>
          </a:xfrm>
          <a:prstGeom prst="rect">
            <a:avLst/>
          </a:prstGeom>
          <a:noFill/>
        </p:spPr>
        <p:txBody>
          <a:bodyPr wrap="square" rtlCol="0">
            <a:spAutoFit/>
          </a:bodyPr>
          <a:lstStyle/>
          <a:p>
            <a:pPr algn="ctr">
              <a:defRPr/>
            </a:pPr>
            <a:r>
              <a:rPr lang="zh-CN" altLang="en-US" sz="2400" spc="300" dirty="0" smtClean="0">
                <a:latin typeface="微软雅黑" pitchFamily="34" charset="-122"/>
                <a:ea typeface="微软雅黑" pitchFamily="34" charset="-122"/>
              </a:rPr>
              <a:t>注意事项</a:t>
            </a:r>
            <a:endParaRPr lang="zh-CN" altLang="en-US" sz="2400" spc="300" dirty="0">
              <a:latin typeface="微软雅黑" pitchFamily="34" charset="-122"/>
              <a:ea typeface="微软雅黑" pitchFamily="34" charset="-122"/>
            </a:endParaRPr>
          </a:p>
        </p:txBody>
      </p:sp>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252836" y="243652"/>
            <a:ext cx="4493538" cy="461665"/>
          </a:xfrm>
          <a:prstGeom prst="rect">
            <a:avLst/>
          </a:prstGeom>
        </p:spPr>
        <p:txBody>
          <a:bodyPr wrap="none">
            <a:spAutoFit/>
          </a:bodyPr>
          <a:lstStyle/>
          <a:p>
            <a:pPr>
              <a:defRPr/>
            </a:pPr>
            <a:r>
              <a:rPr lang="zh-CN" altLang="en-US" sz="2400" dirty="0" smtClean="0">
                <a:latin typeface="微软雅黑" pitchFamily="34" charset="-122"/>
                <a:ea typeface="微软雅黑" pitchFamily="34" charset="-122"/>
                <a:cs typeface="+mn-ea"/>
              </a:rPr>
              <a:t>科技报告与其他科技文献的区别</a:t>
            </a:r>
            <a:endParaRPr lang="zh-CN" altLang="en-US" sz="2400" dirty="0">
              <a:latin typeface="微软雅黑" pitchFamily="34" charset="-122"/>
              <a:ea typeface="微软雅黑" pitchFamily="34" charset="-122"/>
              <a:cs typeface="+mn-ea"/>
            </a:endParaRPr>
          </a:p>
        </p:txBody>
      </p:sp>
      <p:grpSp>
        <p:nvGrpSpPr>
          <p:cNvPr id="2" name="组合 26"/>
          <p:cNvGrpSpPr>
            <a:grpSpLocks/>
          </p:cNvGrpSpPr>
          <p:nvPr/>
        </p:nvGrpSpPr>
        <p:grpSpPr bwMode="auto">
          <a:xfrm>
            <a:off x="943186" y="910505"/>
            <a:ext cx="6165009" cy="3013495"/>
            <a:chOff x="214282" y="907273"/>
            <a:chExt cx="6139852" cy="3013635"/>
          </a:xfrm>
        </p:grpSpPr>
        <p:sp>
          <p:nvSpPr>
            <p:cNvPr id="20" name="AutoShape 4"/>
            <p:cNvSpPr>
              <a:spLocks noChangeArrowheads="1"/>
            </p:cNvSpPr>
            <p:nvPr>
              <p:custDataLst>
                <p:tags r:id="rId1"/>
              </p:custDataLst>
            </p:nvPr>
          </p:nvSpPr>
          <p:spPr bwMode="white">
            <a:xfrm>
              <a:off x="748536" y="1256784"/>
              <a:ext cx="2151186" cy="2664124"/>
            </a:xfrm>
            <a:prstGeom prst="roundRect">
              <a:avLst>
                <a:gd name="adj" fmla="val 4784"/>
              </a:avLst>
            </a:prstGeom>
            <a:solidFill>
              <a:schemeClr val="accent6">
                <a:lumMod val="60000"/>
                <a:lumOff val="40000"/>
                <a:alpha val="60000"/>
              </a:schemeClr>
            </a:solidFill>
            <a:ln w="38100">
              <a:gradFill>
                <a:gsLst>
                  <a:gs pos="50000">
                    <a:srgbClr val="6EFF01"/>
                  </a:gs>
                  <a:gs pos="100000">
                    <a:srgbClr val="0F5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defTabSz="912813" eaLnBrk="0" hangingPunct="0">
                <a:lnSpc>
                  <a:spcPct val="120000"/>
                </a:lnSpc>
                <a:buClr>
                  <a:srgbClr val="0070C0"/>
                </a:buClr>
                <a:buSzPct val="80000"/>
                <a:tabLst>
                  <a:tab pos="136525" algn="l"/>
                </a:tabLst>
                <a:defRPr/>
              </a:pPr>
              <a:r>
                <a:rPr lang="zh-CN" altLang="en-US" sz="1600" b="1" dirty="0" smtClean="0">
                  <a:solidFill>
                    <a:srgbClr val="C00000"/>
                  </a:solidFill>
                  <a:latin typeface="+mn-ea"/>
                  <a:cs typeface="+mn-ea"/>
                </a:rPr>
                <a:t>可行性研究报告不能作为科技报告来提交</a:t>
              </a:r>
              <a:endParaRPr lang="en-US" altLang="zh-CN" sz="1600" b="1" dirty="0" smtClean="0">
                <a:latin typeface="+mn-ea"/>
                <a:cs typeface="+mn-ea"/>
              </a:endParaRPr>
            </a:p>
            <a:p>
              <a:r>
                <a:rPr lang="zh-CN" altLang="en-US" sz="1400" b="1" dirty="0" smtClean="0">
                  <a:solidFill>
                    <a:schemeClr val="tx1"/>
                  </a:solidFill>
                  <a:latin typeface="+mn-ea"/>
                  <a:cs typeface="+mn-ea"/>
                </a:rPr>
                <a:t>可行性研究报告包括研究的问题与对象，研究目标和预期成果，研究背景和必要性，研究方案设计，研究条件，课题经费预算与经费来源等。</a:t>
              </a:r>
              <a:endParaRPr lang="en-US" altLang="zh-CN" sz="1400" b="1" dirty="0" smtClean="0">
                <a:solidFill>
                  <a:schemeClr val="tx1"/>
                </a:solidFill>
                <a:latin typeface="+mn-ea"/>
                <a:cs typeface="+mn-ea"/>
              </a:endParaRPr>
            </a:p>
            <a:p>
              <a:r>
                <a:rPr lang="zh-CN" altLang="en-US" sz="1400" b="1" dirty="0" smtClean="0">
                  <a:solidFill>
                    <a:schemeClr val="tx1"/>
                  </a:solidFill>
                </a:rPr>
                <a:t>是项目开展前的可行性论证报告。</a:t>
              </a:r>
              <a:endParaRPr lang="en-US" altLang="zh-CN" sz="1400" b="1" dirty="0" smtClean="0">
                <a:solidFill>
                  <a:schemeClr val="tx1"/>
                </a:solidFill>
                <a:latin typeface="+mn-ea"/>
                <a:cs typeface="+mn-ea"/>
              </a:endParaRPr>
            </a:p>
          </p:txBody>
        </p:sp>
        <p:sp>
          <p:nvSpPr>
            <p:cNvPr id="23" name="AutoShape 3"/>
            <p:cNvSpPr>
              <a:spLocks noChangeArrowheads="1"/>
            </p:cNvSpPr>
            <p:nvPr/>
          </p:nvSpPr>
          <p:spPr bwMode="auto">
            <a:xfrm>
              <a:off x="1003529" y="907273"/>
              <a:ext cx="1635830" cy="399227"/>
            </a:xfrm>
            <a:prstGeom prst="roundRect">
              <a:avLst/>
            </a:prstGeom>
            <a:gradFill flip="none" rotWithShape="1">
              <a:gsLst>
                <a:gs pos="0">
                  <a:srgbClr val="6EFF01"/>
                </a:gs>
                <a:gs pos="90000">
                  <a:srgbClr val="0F5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itchFamily="34" charset="-122"/>
                <a:ea typeface="微软雅黑" pitchFamily="34" charset="-122"/>
              </a:endParaRPr>
            </a:p>
          </p:txBody>
        </p:sp>
        <p:sp>
          <p:nvSpPr>
            <p:cNvPr id="24" name="TextBox 23"/>
            <p:cNvSpPr txBox="1"/>
            <p:nvPr/>
          </p:nvSpPr>
          <p:spPr bwMode="auto">
            <a:xfrm>
              <a:off x="969800" y="941320"/>
              <a:ext cx="1678405" cy="374588"/>
            </a:xfrm>
            <a:prstGeom prst="roundRect">
              <a:avLst/>
            </a:prstGeom>
            <a:noFill/>
            <a:scene3d>
              <a:camera prst="orthographicFront"/>
              <a:lightRig rig="threePt" dir="t"/>
            </a:scene3d>
            <a:sp3d/>
          </p:spPr>
          <p:txBody>
            <a:bodyPr wrap="square">
              <a:spAutoFit/>
            </a:bodyPr>
            <a:lstStyle/>
            <a:p>
              <a:pPr algn="ctr">
                <a:defRPr/>
              </a:pPr>
              <a:r>
                <a:rPr lang="zh-CN" altLang="en-US" sz="1600" b="1" dirty="0" smtClean="0">
                  <a:latin typeface="微软雅黑" pitchFamily="34" charset="-122"/>
                  <a:ea typeface="微软雅黑" pitchFamily="34" charset="-122"/>
                </a:rPr>
                <a:t>可行性研究报告</a:t>
              </a:r>
              <a:endParaRPr lang="zh-CN" altLang="en-US" sz="1600" b="1" dirty="0">
                <a:latin typeface="微软雅黑" pitchFamily="34" charset="-122"/>
                <a:ea typeface="微软雅黑" pitchFamily="34" charset="-122"/>
              </a:endParaRPr>
            </a:p>
          </p:txBody>
        </p:sp>
        <p:sp>
          <p:nvSpPr>
            <p:cNvPr id="27" name="矩形 26"/>
            <p:cNvSpPr/>
            <p:nvPr/>
          </p:nvSpPr>
          <p:spPr>
            <a:xfrm>
              <a:off x="214282" y="1428761"/>
              <a:ext cx="1941527" cy="284514"/>
            </a:xfrm>
            <a:prstGeom prst="rect">
              <a:avLst/>
            </a:prstGeom>
          </p:spPr>
          <p:txBody>
            <a:bodyPr>
              <a:spAutoFit/>
            </a:bodyPr>
            <a:lstStyle/>
            <a:p>
              <a:pPr marL="0" lvl="2" algn="ctr" defTabSz="912813" eaLnBrk="0" hangingPunct="0">
                <a:lnSpc>
                  <a:spcPct val="120000"/>
                </a:lnSpc>
                <a:buClr>
                  <a:srgbClr val="0070C0"/>
                </a:buClr>
                <a:buSzPct val="80000"/>
                <a:tabLst>
                  <a:tab pos="136525" algn="l"/>
                </a:tabLst>
                <a:defRPr/>
              </a:pPr>
              <a:endParaRPr lang="en-US" altLang="zh-CN" sz="1200" dirty="0">
                <a:latin typeface="+mn-ea"/>
                <a:ea typeface="+mn-ea"/>
                <a:cs typeface="+mn-ea"/>
              </a:endParaRPr>
            </a:p>
          </p:txBody>
        </p:sp>
        <p:sp>
          <p:nvSpPr>
            <p:cNvPr id="28" name="AutoShape 4"/>
            <p:cNvSpPr>
              <a:spLocks noChangeArrowheads="1"/>
            </p:cNvSpPr>
            <p:nvPr>
              <p:custDataLst>
                <p:tags r:id="rId2"/>
              </p:custDataLst>
            </p:nvPr>
          </p:nvSpPr>
          <p:spPr bwMode="white">
            <a:xfrm>
              <a:off x="4202948" y="1256784"/>
              <a:ext cx="2151186" cy="2664124"/>
            </a:xfrm>
            <a:prstGeom prst="roundRect">
              <a:avLst>
                <a:gd name="adj" fmla="val 4784"/>
              </a:avLst>
            </a:prstGeom>
            <a:solidFill>
              <a:schemeClr val="accent2">
                <a:lumMod val="60000"/>
                <a:lumOff val="40000"/>
                <a:alpha val="60000"/>
              </a:schemeClr>
            </a:solidFill>
            <a:ln w="38100">
              <a:solidFill>
                <a:srgbClr val="FFC000"/>
              </a:soli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defTabSz="912813" eaLnBrk="0" hangingPunct="0">
                <a:lnSpc>
                  <a:spcPct val="120000"/>
                </a:lnSpc>
                <a:buClr>
                  <a:srgbClr val="0070C0"/>
                </a:buClr>
                <a:buSzPct val="80000"/>
                <a:tabLst>
                  <a:tab pos="136525" algn="l"/>
                </a:tabLst>
                <a:defRPr/>
              </a:pPr>
              <a:endParaRPr lang="en-US" altLang="zh-CN" sz="1600" b="1" dirty="0" smtClean="0">
                <a:solidFill>
                  <a:srgbClr val="C00000"/>
                </a:solidFill>
                <a:latin typeface="+mn-ea"/>
                <a:cs typeface="+mn-ea"/>
              </a:endParaRPr>
            </a:p>
            <a:p>
              <a:pPr marL="0" lvl="2" algn="ctr" defTabSz="912813" eaLnBrk="0" hangingPunct="0">
                <a:lnSpc>
                  <a:spcPct val="120000"/>
                </a:lnSpc>
                <a:buClr>
                  <a:srgbClr val="0070C0"/>
                </a:buClr>
                <a:buSzPct val="80000"/>
                <a:tabLst>
                  <a:tab pos="136525" algn="l"/>
                </a:tabLst>
                <a:defRPr/>
              </a:pPr>
              <a:r>
                <a:rPr lang="zh-CN" altLang="en-US" sz="1600" b="1" dirty="0" smtClean="0">
                  <a:solidFill>
                    <a:srgbClr val="C00000"/>
                  </a:solidFill>
                  <a:latin typeface="+mn-ea"/>
                  <a:cs typeface="+mn-ea"/>
                </a:rPr>
                <a:t>生成科技报告的基础</a:t>
              </a:r>
              <a:endParaRPr lang="en-US" altLang="zh-CN" sz="1200" b="1" dirty="0" smtClean="0">
                <a:solidFill>
                  <a:srgbClr val="C00000"/>
                </a:solidFill>
                <a:latin typeface="+mn-ea"/>
                <a:cs typeface="+mn-ea"/>
              </a:endParaRPr>
            </a:p>
            <a:p>
              <a:pPr marL="0" lvl="2" defTabSz="912813" eaLnBrk="0" hangingPunct="0">
                <a:lnSpc>
                  <a:spcPct val="120000"/>
                </a:lnSpc>
                <a:buClr>
                  <a:srgbClr val="0070C0"/>
                </a:buClr>
                <a:buSzPct val="80000"/>
                <a:tabLst>
                  <a:tab pos="136525" algn="l"/>
                </a:tabLst>
                <a:defRPr/>
              </a:pPr>
              <a:r>
                <a:rPr lang="zh-CN" altLang="en-US" sz="1400" b="1" dirty="0" smtClean="0">
                  <a:solidFill>
                    <a:schemeClr val="tx1"/>
                  </a:solidFill>
                </a:rPr>
                <a:t>结题报告是产生科技报告的基础，但也不能不加修改地直接作为科技报告来提交。应去除项目信息、人员和财务情况，整合科研成果，严格按照科技论文的编写体例来撰写。</a:t>
              </a:r>
            </a:p>
            <a:p>
              <a:pPr marL="0" lvl="2" algn="ctr" eaLnBrk="0" fontAlgn="ctr" hangingPunct="0">
                <a:spcBef>
                  <a:spcPts val="0"/>
                </a:spcBef>
                <a:spcAft>
                  <a:spcPts val="0"/>
                </a:spcAft>
                <a:buClr>
                  <a:srgbClr val="FF0000"/>
                </a:buClr>
                <a:buSzPct val="70000"/>
                <a:tabLst>
                  <a:tab pos="136525" algn="l"/>
                </a:tabLst>
                <a:defRPr/>
              </a:pPr>
              <a:endParaRPr lang="zh-CN" altLang="en-US" sz="1400" dirty="0">
                <a:solidFill>
                  <a:schemeClr val="tx1"/>
                </a:solidFill>
                <a:latin typeface="微软雅黑" pitchFamily="34" charset="-122"/>
                <a:ea typeface="微软雅黑" pitchFamily="34" charset="-122"/>
              </a:endParaRPr>
            </a:p>
          </p:txBody>
        </p:sp>
        <p:sp>
          <p:nvSpPr>
            <p:cNvPr id="29" name="AutoShape 3"/>
            <p:cNvSpPr>
              <a:spLocks noChangeArrowheads="1"/>
            </p:cNvSpPr>
            <p:nvPr/>
          </p:nvSpPr>
          <p:spPr bwMode="auto">
            <a:xfrm>
              <a:off x="4554516" y="949609"/>
              <a:ext cx="1395624" cy="399227"/>
            </a:xfrm>
            <a:prstGeom prst="roundRect">
              <a:avLst/>
            </a:prstGeom>
            <a:solidFill>
              <a:srgbClr val="FFC000"/>
            </a:soli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itchFamily="34" charset="-122"/>
                <a:ea typeface="微软雅黑" pitchFamily="34" charset="-122"/>
              </a:endParaRPr>
            </a:p>
          </p:txBody>
        </p:sp>
        <p:sp>
          <p:nvSpPr>
            <p:cNvPr id="30" name="TextBox 29"/>
            <p:cNvSpPr txBox="1"/>
            <p:nvPr/>
          </p:nvSpPr>
          <p:spPr bwMode="auto">
            <a:xfrm>
              <a:off x="4541447" y="966714"/>
              <a:ext cx="1505427" cy="374588"/>
            </a:xfrm>
            <a:prstGeom prst="roundRect">
              <a:avLst/>
            </a:prstGeom>
            <a:noFill/>
            <a:scene3d>
              <a:camera prst="orthographicFront"/>
              <a:lightRig rig="threePt" dir="t"/>
            </a:scene3d>
            <a:sp3d/>
          </p:spPr>
          <p:txBody>
            <a:bodyPr>
              <a:spAutoFit/>
            </a:bodyPr>
            <a:lstStyle/>
            <a:p>
              <a:pPr algn="ctr" fontAlgn="auto">
                <a:spcBef>
                  <a:spcPts val="0"/>
                </a:spcBef>
                <a:spcAft>
                  <a:spcPts val="0"/>
                </a:spcAft>
                <a:defRPr/>
              </a:pPr>
              <a:r>
                <a:rPr lang="zh-CN" altLang="en-US" sz="1600" b="1" dirty="0" smtClean="0">
                  <a:latin typeface="微软雅黑" pitchFamily="34" charset="-122"/>
                  <a:ea typeface="微软雅黑" pitchFamily="34" charset="-122"/>
                </a:rPr>
                <a:t>结题报告</a:t>
              </a:r>
              <a:endParaRPr lang="zh-CN" altLang="en-US" sz="1600" b="1" dirty="0">
                <a:latin typeface="微软雅黑" pitchFamily="34" charset="-122"/>
                <a:ea typeface="微软雅黑" pitchFamily="34" charset="-122"/>
              </a:endParaRPr>
            </a:p>
          </p:txBody>
        </p:sp>
        <p:sp>
          <p:nvSpPr>
            <p:cNvPr id="31" name="矩形 30"/>
            <p:cNvSpPr/>
            <p:nvPr/>
          </p:nvSpPr>
          <p:spPr>
            <a:xfrm>
              <a:off x="2338372" y="1409709"/>
              <a:ext cx="2014552" cy="284514"/>
            </a:xfrm>
            <a:prstGeom prst="rect">
              <a:avLst/>
            </a:prstGeom>
          </p:spPr>
          <p:txBody>
            <a:bodyPr>
              <a:spAutoFit/>
            </a:bodyPr>
            <a:lstStyle/>
            <a:p>
              <a:pPr marL="0" lvl="2" algn="ctr" defTabSz="912813" eaLnBrk="0" hangingPunct="0">
                <a:lnSpc>
                  <a:spcPct val="120000"/>
                </a:lnSpc>
                <a:buClr>
                  <a:srgbClr val="0070C0"/>
                </a:buClr>
                <a:buSzPct val="80000"/>
                <a:tabLst>
                  <a:tab pos="136525" algn="l"/>
                </a:tabLst>
                <a:defRPr/>
              </a:pPr>
              <a:endParaRPr lang="en-US" altLang="zh-CN" sz="1200" dirty="0">
                <a:latin typeface="+mn-ea"/>
                <a:ea typeface="+mn-ea"/>
                <a:cs typeface="+mn-ea"/>
              </a:endParaRPr>
            </a:p>
          </p:txBody>
        </p:sp>
      </p:grpSp>
      <p:sp>
        <p:nvSpPr>
          <p:cNvPr id="34" name="矩形 33"/>
          <p:cNvSpPr/>
          <p:nvPr/>
        </p:nvSpPr>
        <p:spPr>
          <a:xfrm>
            <a:off x="186266" y="3962400"/>
            <a:ext cx="8957734" cy="707886"/>
          </a:xfrm>
          <a:prstGeom prst="rect">
            <a:avLst/>
          </a:prstGeom>
        </p:spPr>
        <p:txBody>
          <a:bodyPr wrap="square">
            <a:spAutoFit/>
          </a:bodyPr>
          <a:lstStyle/>
          <a:p>
            <a:pPr>
              <a:defRPr/>
            </a:pPr>
            <a:r>
              <a:rPr lang="zh-CN" altLang="en-US" sz="2000" dirty="0" smtClean="0">
                <a:solidFill>
                  <a:srgbClr val="7030A0"/>
                </a:solidFill>
                <a:latin typeface="微软雅黑" pitchFamily="34" charset="-122"/>
                <a:ea typeface="微软雅黑" pitchFamily="34" charset="-122"/>
              </a:rPr>
              <a:t>    </a:t>
            </a:r>
            <a:r>
              <a:rPr lang="zh-CN" altLang="en-US" sz="2000" b="1" dirty="0" smtClean="0">
                <a:latin typeface="微软雅黑" pitchFamily="34" charset="-122"/>
                <a:ea typeface="微软雅黑" pitchFamily="34" charset="-122"/>
              </a:rPr>
              <a:t>在众多科技信息资源中，科技报告是唯一能够完整、系统地记录整个科研过程中的技术细节，并能永久保存、供后人查阅使用的科技文献形式。</a:t>
            </a:r>
          </a:p>
        </p:txBody>
      </p:sp>
    </p:spTree>
    <p:extLst>
      <p:ext uri="{BB962C8B-B14F-4D97-AF65-F5344CB8AC3E}">
        <p14:creationId xmlns:p14="http://schemas.microsoft.com/office/powerpoint/2010/main" xmlns="" val="2994606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4171890" y="227424"/>
            <a:ext cx="800219" cy="461665"/>
          </a:xfrm>
          <a:prstGeom prst="rect">
            <a:avLst/>
          </a:prstGeom>
          <a:noFill/>
        </p:spPr>
        <p:txBody>
          <a:bodyPr wrap="none" rtlCol="0">
            <a:spAutoFit/>
          </a:bodyPr>
          <a:lstStyle/>
          <a:p>
            <a:pPr algn="ctr"/>
            <a:r>
              <a:rPr lang="zh-CN" altLang="en-US" sz="2400" dirty="0" smtClean="0">
                <a:latin typeface="微软雅黑" pitchFamily="34" charset="-122"/>
                <a:ea typeface="微软雅黑" pitchFamily="34" charset="-122"/>
              </a:rPr>
              <a:t>小结</a:t>
            </a:r>
            <a:endParaRPr lang="zh-CN" altLang="en-US" sz="2400" dirty="0">
              <a:latin typeface="微软雅黑" pitchFamily="34" charset="-122"/>
              <a:ea typeface="微软雅黑" pitchFamily="34" charset="-122"/>
            </a:endParaRPr>
          </a:p>
        </p:txBody>
      </p:sp>
      <p:cxnSp>
        <p:nvCxnSpPr>
          <p:cNvPr id="30" name="直接连接符 13"/>
          <p:cNvCxnSpPr>
            <a:cxnSpLocks noChangeShapeType="1"/>
          </p:cNvCxnSpPr>
          <p:nvPr/>
        </p:nvCxnSpPr>
        <p:spPr bwMode="auto">
          <a:xfrm rot="16200000" flipH="1">
            <a:off x="1467653" y="2779617"/>
            <a:ext cx="3697357" cy="6677"/>
          </a:xfrm>
          <a:prstGeom prst="lin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a:extLst/>
        </p:spPr>
        <p:style>
          <a:lnRef idx="2">
            <a:schemeClr val="accent1">
              <a:shade val="50000"/>
            </a:schemeClr>
          </a:lnRef>
          <a:fillRef idx="1">
            <a:schemeClr val="accent1"/>
          </a:fillRef>
          <a:effectRef idx="0">
            <a:schemeClr val="accent1"/>
          </a:effectRef>
          <a:fontRef idx="minor">
            <a:schemeClr val="lt1"/>
          </a:fontRef>
        </p:style>
      </p:cxnSp>
      <p:grpSp>
        <p:nvGrpSpPr>
          <p:cNvPr id="2" name="组合 34"/>
          <p:cNvGrpSpPr/>
          <p:nvPr/>
        </p:nvGrpSpPr>
        <p:grpSpPr>
          <a:xfrm>
            <a:off x="2065502" y="845888"/>
            <a:ext cx="1016364" cy="2970738"/>
            <a:chOff x="2065502" y="1044318"/>
            <a:chExt cx="1016364" cy="3718859"/>
          </a:xfrm>
        </p:grpSpPr>
        <p:sp>
          <p:nvSpPr>
            <p:cNvPr id="37" name="泪滴形 7"/>
            <p:cNvSpPr>
              <a:spLocks/>
            </p:cNvSpPr>
            <p:nvPr/>
          </p:nvSpPr>
          <p:spPr bwMode="auto">
            <a:xfrm rot="2700000">
              <a:off x="2066047" y="1043773"/>
              <a:ext cx="874470"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38" name="文本框 17"/>
            <p:cNvSpPr txBox="1">
              <a:spLocks noChangeArrowheads="1"/>
            </p:cNvSpPr>
            <p:nvPr/>
          </p:nvSpPr>
          <p:spPr bwMode="auto">
            <a:xfrm>
              <a:off x="2091267" y="1250456"/>
              <a:ext cx="965200" cy="539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200" dirty="0" smtClean="0">
                  <a:solidFill>
                    <a:srgbClr val="0070C0"/>
                  </a:solidFill>
                  <a:latin typeface="微软雅黑" panose="020B0503020204020204" pitchFamily="34" charset="-122"/>
                  <a:ea typeface="微软雅黑" panose="020B0503020204020204" pitchFamily="34" charset="-122"/>
                </a:rPr>
                <a:t>步骤</a:t>
              </a:r>
              <a:r>
                <a:rPr lang="en-US" altLang="zh-CN" sz="2200" dirty="0" smtClean="0">
                  <a:solidFill>
                    <a:srgbClr val="0070C0"/>
                  </a:solidFill>
                  <a:latin typeface="微软雅黑" panose="020B0503020204020204" pitchFamily="34" charset="-122"/>
                  <a:ea typeface="微软雅黑" panose="020B0503020204020204" pitchFamily="34" charset="-122"/>
                </a:rPr>
                <a:t>1</a:t>
              </a:r>
              <a:endParaRPr lang="zh-CN" altLang="en-US" sz="2200" dirty="0">
                <a:solidFill>
                  <a:srgbClr val="0070C0"/>
                </a:solidFill>
                <a:latin typeface="微软雅黑" panose="020B0503020204020204" pitchFamily="34" charset="-122"/>
                <a:ea typeface="微软雅黑" panose="020B0503020204020204" pitchFamily="34" charset="-122"/>
              </a:endParaRPr>
            </a:p>
          </p:txBody>
        </p:sp>
        <p:sp>
          <p:nvSpPr>
            <p:cNvPr id="39" name="泪滴形 9"/>
            <p:cNvSpPr>
              <a:spLocks/>
            </p:cNvSpPr>
            <p:nvPr/>
          </p:nvSpPr>
          <p:spPr bwMode="auto">
            <a:xfrm rot="2700000">
              <a:off x="2065537" y="1989856"/>
              <a:ext cx="875559"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40" name="文本框 18"/>
            <p:cNvSpPr txBox="1">
              <a:spLocks noChangeArrowheads="1"/>
            </p:cNvSpPr>
            <p:nvPr/>
          </p:nvSpPr>
          <p:spPr bwMode="auto">
            <a:xfrm>
              <a:off x="2071828" y="2197156"/>
              <a:ext cx="925372" cy="539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200" dirty="0" smtClean="0">
                  <a:solidFill>
                    <a:srgbClr val="0070C0"/>
                  </a:solidFill>
                  <a:latin typeface="微软雅黑" panose="020B0503020204020204" pitchFamily="34" charset="-122"/>
                  <a:ea typeface="微软雅黑" panose="020B0503020204020204" pitchFamily="34" charset="-122"/>
                </a:rPr>
                <a:t>步骤</a:t>
              </a:r>
              <a:r>
                <a:rPr lang="en-US" altLang="zh-CN" sz="2200" dirty="0" smtClean="0">
                  <a:solidFill>
                    <a:srgbClr val="0070C0"/>
                  </a:solidFill>
                  <a:latin typeface="微软雅黑" panose="020B0503020204020204" pitchFamily="34" charset="-122"/>
                  <a:ea typeface="微软雅黑" panose="020B0503020204020204" pitchFamily="34" charset="-122"/>
                </a:rPr>
                <a:t>2</a:t>
              </a:r>
              <a:endParaRPr lang="zh-CN" altLang="en-US" sz="2200" dirty="0">
                <a:solidFill>
                  <a:srgbClr val="0070C0"/>
                </a:solidFill>
                <a:latin typeface="微软雅黑" panose="020B0503020204020204" pitchFamily="34" charset="-122"/>
                <a:ea typeface="微软雅黑" panose="020B0503020204020204" pitchFamily="34" charset="-122"/>
              </a:endParaRPr>
            </a:p>
          </p:txBody>
        </p:sp>
        <p:sp>
          <p:nvSpPr>
            <p:cNvPr id="41" name="泪滴形 12"/>
            <p:cNvSpPr>
              <a:spLocks/>
            </p:cNvSpPr>
            <p:nvPr/>
          </p:nvSpPr>
          <p:spPr bwMode="auto">
            <a:xfrm rot="2700000">
              <a:off x="2065538" y="2944251"/>
              <a:ext cx="875559"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42" name="文本框 19"/>
            <p:cNvSpPr txBox="1">
              <a:spLocks noChangeArrowheads="1"/>
            </p:cNvSpPr>
            <p:nvPr/>
          </p:nvSpPr>
          <p:spPr bwMode="auto">
            <a:xfrm>
              <a:off x="2088762" y="3145387"/>
              <a:ext cx="959238" cy="539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200" dirty="0" smtClean="0">
                  <a:solidFill>
                    <a:srgbClr val="0070C0"/>
                  </a:solidFill>
                  <a:latin typeface="微软雅黑" panose="020B0503020204020204" pitchFamily="34" charset="-122"/>
                  <a:ea typeface="微软雅黑" panose="020B0503020204020204" pitchFamily="34" charset="-122"/>
                </a:rPr>
                <a:t>步骤</a:t>
              </a:r>
              <a:r>
                <a:rPr lang="en-US" altLang="zh-CN" sz="2200" dirty="0" smtClean="0">
                  <a:solidFill>
                    <a:srgbClr val="0070C0"/>
                  </a:solidFill>
                  <a:latin typeface="微软雅黑" panose="020B0503020204020204" pitchFamily="34" charset="-122"/>
                  <a:ea typeface="微软雅黑" panose="020B0503020204020204" pitchFamily="34" charset="-122"/>
                </a:rPr>
                <a:t>3</a:t>
              </a:r>
              <a:endParaRPr lang="zh-CN" altLang="en-US" sz="2200" dirty="0">
                <a:solidFill>
                  <a:srgbClr val="0070C0"/>
                </a:solidFill>
                <a:latin typeface="微软雅黑" panose="020B0503020204020204" pitchFamily="34" charset="-122"/>
                <a:ea typeface="微软雅黑" panose="020B0503020204020204" pitchFamily="34" charset="-122"/>
              </a:endParaRPr>
            </a:p>
          </p:txBody>
        </p:sp>
        <p:sp>
          <p:nvSpPr>
            <p:cNvPr id="43" name="泪滴形 12"/>
            <p:cNvSpPr>
              <a:spLocks/>
            </p:cNvSpPr>
            <p:nvPr/>
          </p:nvSpPr>
          <p:spPr bwMode="auto">
            <a:xfrm rot="2700000">
              <a:off x="2065539" y="3887618"/>
              <a:ext cx="875559"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44" name="文本框 19"/>
            <p:cNvSpPr txBox="1">
              <a:spLocks noChangeArrowheads="1"/>
            </p:cNvSpPr>
            <p:nvPr/>
          </p:nvSpPr>
          <p:spPr bwMode="auto">
            <a:xfrm>
              <a:off x="2097229" y="4088754"/>
              <a:ext cx="984637" cy="539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200" dirty="0" smtClean="0">
                  <a:solidFill>
                    <a:srgbClr val="0070C0"/>
                  </a:solidFill>
                  <a:latin typeface="微软雅黑" panose="020B0503020204020204" pitchFamily="34" charset="-122"/>
                  <a:ea typeface="微软雅黑" panose="020B0503020204020204" pitchFamily="34" charset="-122"/>
                </a:rPr>
                <a:t>步骤</a:t>
              </a:r>
              <a:r>
                <a:rPr lang="en-US" altLang="zh-CN" sz="2200" dirty="0" smtClean="0">
                  <a:solidFill>
                    <a:srgbClr val="0070C0"/>
                  </a:solidFill>
                  <a:latin typeface="微软雅黑" panose="020B0503020204020204" pitchFamily="34" charset="-122"/>
                  <a:ea typeface="微软雅黑" panose="020B0503020204020204" pitchFamily="34" charset="-122"/>
                </a:rPr>
                <a:t>4</a:t>
              </a:r>
              <a:endParaRPr lang="zh-CN" altLang="en-US" sz="2200" dirty="0">
                <a:solidFill>
                  <a:srgbClr val="0070C0"/>
                </a:solidFill>
                <a:latin typeface="微软雅黑" panose="020B0503020204020204" pitchFamily="34" charset="-122"/>
                <a:ea typeface="微软雅黑" panose="020B0503020204020204" pitchFamily="34" charset="-122"/>
              </a:endParaRPr>
            </a:p>
          </p:txBody>
        </p:sp>
      </p:grpSp>
      <p:sp>
        <p:nvSpPr>
          <p:cNvPr id="45" name="矩形 20"/>
          <p:cNvSpPr>
            <a:spLocks noChangeArrowheads="1"/>
          </p:cNvSpPr>
          <p:nvPr/>
        </p:nvSpPr>
        <p:spPr bwMode="auto">
          <a:xfrm>
            <a:off x="3557174" y="896023"/>
            <a:ext cx="2047875" cy="282178"/>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zh-CN" altLang="en-US" sz="1400" b="1" dirty="0" smtClean="0">
                <a:solidFill>
                  <a:srgbClr val="0070C0"/>
                </a:solidFill>
                <a:latin typeface="微软雅黑" panose="020B0503020204020204" pitchFamily="34" charset="-122"/>
                <a:ea typeface="微软雅黑" panose="020B0503020204020204" pitchFamily="34" charset="-122"/>
              </a:rPr>
              <a:t>进入科技报告呈交系统</a:t>
            </a:r>
            <a:endParaRPr lang="en-US" altLang="zh-CN" sz="1400" b="1" dirty="0">
              <a:solidFill>
                <a:srgbClr val="0070C0"/>
              </a:solidFill>
              <a:latin typeface="微软雅黑" panose="020B0503020204020204" pitchFamily="34" charset="-122"/>
              <a:ea typeface="微软雅黑" panose="020B0503020204020204" pitchFamily="34" charset="-122"/>
            </a:endParaRPr>
          </a:p>
        </p:txBody>
      </p:sp>
      <p:sp>
        <p:nvSpPr>
          <p:cNvPr id="46" name="TextBox 10"/>
          <p:cNvSpPr txBox="1">
            <a:spLocks noChangeArrowheads="1"/>
          </p:cNvSpPr>
          <p:nvPr/>
        </p:nvSpPr>
        <p:spPr bwMode="auto">
          <a:xfrm>
            <a:off x="3524481" y="1278054"/>
            <a:ext cx="431565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zh-CN" altLang="en-US" sz="1400" dirty="0" smtClean="0">
                <a:latin typeface="+mn-ea"/>
                <a:ea typeface="+mn-ea"/>
              </a:rPr>
              <a:t>在山西省科技报告服务系统首页右上方点击进入</a:t>
            </a:r>
            <a:endParaRPr lang="zh-CN" altLang="en-US" sz="1400" dirty="0">
              <a:latin typeface="+mn-ea"/>
              <a:ea typeface="+mn-ea"/>
            </a:endParaRPr>
          </a:p>
        </p:txBody>
      </p:sp>
      <p:sp>
        <p:nvSpPr>
          <p:cNvPr id="47" name="矩形 22"/>
          <p:cNvSpPr>
            <a:spLocks noChangeArrowheads="1"/>
          </p:cNvSpPr>
          <p:nvPr/>
        </p:nvSpPr>
        <p:spPr bwMode="auto">
          <a:xfrm>
            <a:off x="3586991" y="1647825"/>
            <a:ext cx="2047875" cy="283369"/>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zh-CN" altLang="en-US" sz="1400" b="1" dirty="0" smtClean="0">
                <a:solidFill>
                  <a:srgbClr val="0070C0"/>
                </a:solidFill>
                <a:latin typeface="微软雅黑" panose="020B0503020204020204" pitchFamily="34" charset="-122"/>
                <a:ea typeface="微软雅黑" panose="020B0503020204020204" pitchFamily="34" charset="-122"/>
              </a:rPr>
              <a:t>申请授权码</a:t>
            </a:r>
            <a:endParaRPr lang="en-US" altLang="zh-CN" sz="1400" b="1" dirty="0">
              <a:solidFill>
                <a:srgbClr val="0070C0"/>
              </a:solidFill>
              <a:latin typeface="微软雅黑" panose="020B0503020204020204" pitchFamily="34" charset="-122"/>
              <a:ea typeface="微软雅黑" panose="020B0503020204020204" pitchFamily="34" charset="-122"/>
            </a:endParaRPr>
          </a:p>
        </p:txBody>
      </p:sp>
      <p:sp>
        <p:nvSpPr>
          <p:cNvPr id="49" name="矩形 24"/>
          <p:cNvSpPr>
            <a:spLocks noChangeArrowheads="1"/>
          </p:cNvSpPr>
          <p:nvPr/>
        </p:nvSpPr>
        <p:spPr bwMode="auto">
          <a:xfrm>
            <a:off x="3567112" y="2549666"/>
            <a:ext cx="2047875" cy="283369"/>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zh-CN" altLang="en-US" sz="1400" b="1" dirty="0" smtClean="0">
                <a:solidFill>
                  <a:srgbClr val="0070C0"/>
                </a:solidFill>
                <a:latin typeface="微软雅黑" panose="020B0503020204020204" pitchFamily="34" charset="-122"/>
                <a:ea typeface="微软雅黑" panose="020B0503020204020204" pitchFamily="34" charset="-122"/>
              </a:rPr>
              <a:t>使用授权码登录</a:t>
            </a:r>
            <a:endParaRPr lang="en-US" altLang="zh-CN" sz="1400" b="1" dirty="0" smtClean="0">
              <a:solidFill>
                <a:srgbClr val="0070C0"/>
              </a:solidFill>
              <a:latin typeface="微软雅黑" panose="020B0503020204020204" pitchFamily="34" charset="-122"/>
              <a:ea typeface="微软雅黑" panose="020B0503020204020204" pitchFamily="34" charset="-122"/>
            </a:endParaRPr>
          </a:p>
        </p:txBody>
      </p:sp>
      <p:sp>
        <p:nvSpPr>
          <p:cNvPr id="51" name="矩形 24"/>
          <p:cNvSpPr>
            <a:spLocks noChangeArrowheads="1"/>
          </p:cNvSpPr>
          <p:nvPr/>
        </p:nvSpPr>
        <p:spPr bwMode="auto">
          <a:xfrm>
            <a:off x="3586992" y="3299138"/>
            <a:ext cx="2047875" cy="283369"/>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zh-CN" altLang="en-US" sz="1400" b="1" dirty="0" smtClean="0">
                <a:solidFill>
                  <a:srgbClr val="0070C0"/>
                </a:solidFill>
                <a:latin typeface="微软雅黑" panose="020B0503020204020204" pitchFamily="34" charset="-122"/>
                <a:ea typeface="微软雅黑" panose="020B0503020204020204" pitchFamily="34" charset="-122"/>
              </a:rPr>
              <a:t>提交科技报告</a:t>
            </a:r>
            <a:endParaRPr lang="en-US" altLang="zh-CN" sz="1400" b="1" dirty="0" smtClean="0">
              <a:solidFill>
                <a:srgbClr val="0070C0"/>
              </a:solidFill>
              <a:latin typeface="微软雅黑" panose="020B0503020204020204" pitchFamily="34" charset="-122"/>
              <a:ea typeface="微软雅黑" panose="020B0503020204020204" pitchFamily="34" charset="-122"/>
            </a:endParaRPr>
          </a:p>
        </p:txBody>
      </p:sp>
      <p:sp>
        <p:nvSpPr>
          <p:cNvPr id="52" name="TextBox 10"/>
          <p:cNvSpPr txBox="1">
            <a:spLocks noChangeArrowheads="1"/>
          </p:cNvSpPr>
          <p:nvPr/>
        </p:nvSpPr>
        <p:spPr bwMode="auto">
          <a:xfrm>
            <a:off x="3488039" y="4620280"/>
            <a:ext cx="37763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defRPr/>
            </a:pPr>
            <a:r>
              <a:rPr lang="zh-CN" altLang="en-US" sz="1400" dirty="0" smtClean="0">
                <a:latin typeface="+mn-ea"/>
                <a:ea typeface="+mn-ea"/>
              </a:rPr>
              <a:t>如果报告不合格将被退回修改</a:t>
            </a:r>
            <a:r>
              <a:rPr lang="en-US" altLang="zh-CN" sz="1400" dirty="0" smtClean="0">
                <a:latin typeface="+mn-ea"/>
                <a:ea typeface="+mn-ea"/>
              </a:rPr>
              <a:t>,</a:t>
            </a:r>
            <a:r>
              <a:rPr lang="zh-CN" altLang="en-US" sz="1400" dirty="0" smtClean="0">
                <a:latin typeface="+mn-ea"/>
                <a:ea typeface="+mn-ea"/>
              </a:rPr>
              <a:t>合格后第一作者需在服务系统中</a:t>
            </a:r>
            <a:r>
              <a:rPr lang="zh-CN" altLang="en-US" sz="1400" dirty="0" smtClean="0">
                <a:latin typeface="+mn-ea"/>
              </a:rPr>
              <a:t>实名注册并点击“领取证书”</a:t>
            </a:r>
            <a:endParaRPr lang="zh-CN" altLang="en-US" sz="1400" dirty="0">
              <a:latin typeface="+mn-ea"/>
              <a:ea typeface="+mn-ea"/>
            </a:endParaRPr>
          </a:p>
        </p:txBody>
      </p:sp>
      <p:grpSp>
        <p:nvGrpSpPr>
          <p:cNvPr id="3" name="组合 25"/>
          <p:cNvGrpSpPr/>
          <p:nvPr/>
        </p:nvGrpSpPr>
        <p:grpSpPr>
          <a:xfrm>
            <a:off x="286528" y="1769014"/>
            <a:ext cx="1589862" cy="1589862"/>
            <a:chOff x="3908940" y="2243942"/>
            <a:chExt cx="1589862" cy="1589862"/>
          </a:xfrm>
        </p:grpSpPr>
        <p:sp>
          <p:nvSpPr>
            <p:cNvPr id="27" name="椭圆 26"/>
            <p:cNvSpPr/>
            <p:nvPr/>
          </p:nvSpPr>
          <p:spPr>
            <a:xfrm>
              <a:off x="3908940" y="2243942"/>
              <a:ext cx="1589862" cy="1589862"/>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8" name="文本框 15"/>
            <p:cNvSpPr txBox="1">
              <a:spLocks noChangeArrowheads="1"/>
            </p:cNvSpPr>
            <p:nvPr/>
          </p:nvSpPr>
          <p:spPr bwMode="auto">
            <a:xfrm>
              <a:off x="4129111" y="2639169"/>
              <a:ext cx="1210588" cy="707886"/>
            </a:xfrm>
            <a:prstGeom prst="rect">
              <a:avLst/>
            </a:prstGeom>
            <a:noFill/>
            <a:ln w="9525">
              <a:noFill/>
              <a:miter lim="800000"/>
              <a:headEnd/>
              <a:tailEnd/>
            </a:ln>
          </p:spPr>
          <p:txBody>
            <a:bodyPr wrap="none">
              <a:spAutoFit/>
            </a:bodyPr>
            <a:lstStyle/>
            <a:p>
              <a:r>
                <a:rPr lang="zh-CN" altLang="en-US" sz="2000" dirty="0" smtClean="0">
                  <a:solidFill>
                    <a:srgbClr val="0070C0"/>
                  </a:solidFill>
                  <a:latin typeface="微软雅黑" pitchFamily="34" charset="-122"/>
                  <a:ea typeface="微软雅黑" pitchFamily="34" charset="-122"/>
                </a:rPr>
                <a:t>科技报告</a:t>
              </a:r>
              <a:endParaRPr lang="en-US" altLang="zh-CN" sz="2000" dirty="0" smtClean="0">
                <a:solidFill>
                  <a:srgbClr val="0070C0"/>
                </a:solidFill>
                <a:latin typeface="微软雅黑" pitchFamily="34" charset="-122"/>
                <a:ea typeface="微软雅黑" pitchFamily="34" charset="-122"/>
              </a:endParaRPr>
            </a:p>
            <a:p>
              <a:r>
                <a:rPr lang="zh-CN" altLang="en-US" sz="2000" dirty="0" smtClean="0">
                  <a:solidFill>
                    <a:srgbClr val="0070C0"/>
                  </a:solidFill>
                  <a:latin typeface="微软雅黑" pitchFamily="34" charset="-122"/>
                  <a:ea typeface="微软雅黑" pitchFamily="34" charset="-122"/>
                </a:rPr>
                <a:t>呈交流程</a:t>
              </a:r>
              <a:endParaRPr lang="zh-CN" altLang="en-US" sz="2000" dirty="0">
                <a:solidFill>
                  <a:srgbClr val="0070C0"/>
                </a:solidFill>
                <a:latin typeface="微软雅黑" pitchFamily="34" charset="-122"/>
                <a:ea typeface="微软雅黑" pitchFamily="34" charset="-122"/>
              </a:endParaRPr>
            </a:p>
          </p:txBody>
        </p:sp>
      </p:grpSp>
      <p:sp>
        <p:nvSpPr>
          <p:cNvPr id="29" name="泪滴形 12"/>
          <p:cNvSpPr>
            <a:spLocks/>
          </p:cNvSpPr>
          <p:nvPr/>
        </p:nvSpPr>
        <p:spPr bwMode="auto">
          <a:xfrm rot="2700000">
            <a:off x="2127103" y="3777882"/>
            <a:ext cx="699423"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35" name="文本框 19"/>
          <p:cNvSpPr txBox="1">
            <a:spLocks noChangeArrowheads="1"/>
          </p:cNvSpPr>
          <p:nvPr/>
        </p:nvSpPr>
        <p:spPr bwMode="auto">
          <a:xfrm>
            <a:off x="2109008" y="4025151"/>
            <a:ext cx="1150657"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200" dirty="0" smtClean="0">
                <a:solidFill>
                  <a:srgbClr val="0070C0"/>
                </a:solidFill>
                <a:latin typeface="微软雅黑" panose="020B0503020204020204" pitchFamily="34" charset="-122"/>
                <a:ea typeface="微软雅黑" panose="020B0503020204020204" pitchFamily="34" charset="-122"/>
              </a:rPr>
              <a:t>步骤</a:t>
            </a:r>
            <a:r>
              <a:rPr lang="en-US" altLang="zh-CN" sz="2200" dirty="0" smtClean="0">
                <a:solidFill>
                  <a:srgbClr val="0070C0"/>
                </a:solidFill>
                <a:latin typeface="微软雅黑" panose="020B0503020204020204" pitchFamily="34" charset="-122"/>
                <a:ea typeface="微软雅黑" panose="020B0503020204020204" pitchFamily="34" charset="-122"/>
              </a:rPr>
              <a:t>5</a:t>
            </a:r>
            <a:endParaRPr lang="zh-CN" altLang="en-US" sz="2200" dirty="0">
              <a:solidFill>
                <a:srgbClr val="0070C0"/>
              </a:solidFill>
              <a:latin typeface="微软雅黑" panose="020B0503020204020204" pitchFamily="34" charset="-122"/>
              <a:ea typeface="微软雅黑" panose="020B0503020204020204" pitchFamily="34" charset="-122"/>
            </a:endParaRPr>
          </a:p>
        </p:txBody>
      </p:sp>
      <p:sp>
        <p:nvSpPr>
          <p:cNvPr id="57" name="椭圆 16"/>
          <p:cNvSpPr>
            <a:spLocks noChangeArrowheads="1"/>
          </p:cNvSpPr>
          <p:nvPr/>
        </p:nvSpPr>
        <p:spPr bwMode="auto">
          <a:xfrm>
            <a:off x="3265160" y="3371412"/>
            <a:ext cx="96440" cy="103841"/>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58" name="椭圆 16"/>
          <p:cNvSpPr>
            <a:spLocks noChangeArrowheads="1"/>
          </p:cNvSpPr>
          <p:nvPr/>
        </p:nvSpPr>
        <p:spPr bwMode="auto">
          <a:xfrm>
            <a:off x="3228716" y="4110221"/>
            <a:ext cx="96440" cy="103841"/>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59" name="椭圆 16"/>
          <p:cNvSpPr>
            <a:spLocks noChangeArrowheads="1"/>
          </p:cNvSpPr>
          <p:nvPr/>
        </p:nvSpPr>
        <p:spPr bwMode="auto">
          <a:xfrm>
            <a:off x="3238656" y="2609412"/>
            <a:ext cx="96440" cy="103841"/>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60" name="椭圆 16"/>
          <p:cNvSpPr>
            <a:spLocks noChangeArrowheads="1"/>
          </p:cNvSpPr>
          <p:nvPr/>
        </p:nvSpPr>
        <p:spPr bwMode="auto">
          <a:xfrm>
            <a:off x="3248595" y="1873916"/>
            <a:ext cx="96440" cy="103841"/>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61" name="椭圆 16"/>
          <p:cNvSpPr>
            <a:spLocks noChangeArrowheads="1"/>
          </p:cNvSpPr>
          <p:nvPr/>
        </p:nvSpPr>
        <p:spPr bwMode="auto">
          <a:xfrm>
            <a:off x="3278412" y="1108603"/>
            <a:ext cx="96440" cy="103841"/>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62" name="矩形 61"/>
          <p:cNvSpPr/>
          <p:nvPr/>
        </p:nvSpPr>
        <p:spPr>
          <a:xfrm>
            <a:off x="3498573" y="2029924"/>
            <a:ext cx="4552122" cy="307777"/>
          </a:xfrm>
          <a:prstGeom prst="rect">
            <a:avLst/>
          </a:prstGeom>
        </p:spPr>
        <p:txBody>
          <a:bodyPr wrap="square">
            <a:spAutoFit/>
          </a:bodyPr>
          <a:lstStyle/>
          <a:p>
            <a:pPr>
              <a:defRPr/>
            </a:pPr>
            <a:r>
              <a:rPr lang="zh-CN" altLang="en-US" sz="1400" dirty="0" smtClean="0">
                <a:latin typeface="+mn-ea"/>
              </a:rPr>
              <a:t>下载并填写项目基本信息表，发送至</a:t>
            </a:r>
            <a:r>
              <a:rPr lang="en-US" altLang="zh-CN" sz="1400" dirty="0" smtClean="0">
                <a:latin typeface="+mn-ea"/>
              </a:rPr>
              <a:t>sxkjbg@163.com</a:t>
            </a:r>
            <a:endParaRPr lang="zh-CN" altLang="en-US" sz="1400" dirty="0">
              <a:latin typeface="+mn-ea"/>
            </a:endParaRPr>
          </a:p>
        </p:txBody>
      </p:sp>
      <p:sp>
        <p:nvSpPr>
          <p:cNvPr id="63" name="矩形 62"/>
          <p:cNvSpPr/>
          <p:nvPr/>
        </p:nvSpPr>
        <p:spPr>
          <a:xfrm>
            <a:off x="3539996" y="2884041"/>
            <a:ext cx="4673074" cy="307777"/>
          </a:xfrm>
          <a:prstGeom prst="rect">
            <a:avLst/>
          </a:prstGeom>
        </p:spPr>
        <p:txBody>
          <a:bodyPr wrap="none">
            <a:spAutoFit/>
          </a:bodyPr>
          <a:lstStyle/>
          <a:p>
            <a:pPr>
              <a:defRPr/>
            </a:pPr>
            <a:r>
              <a:rPr lang="zh-CN" altLang="en-US" sz="1400" dirty="0" smtClean="0">
                <a:latin typeface="+mn-ea"/>
              </a:rPr>
              <a:t>登录后先下载科技报告正文及承诺书模板，进行离线编写</a:t>
            </a:r>
            <a:endParaRPr lang="zh-CN" altLang="en-US" sz="1400" dirty="0">
              <a:latin typeface="+mn-ea"/>
            </a:endParaRPr>
          </a:p>
        </p:txBody>
      </p:sp>
      <p:sp>
        <p:nvSpPr>
          <p:cNvPr id="64" name="矩形 24"/>
          <p:cNvSpPr>
            <a:spLocks noChangeArrowheads="1"/>
          </p:cNvSpPr>
          <p:nvPr/>
        </p:nvSpPr>
        <p:spPr bwMode="auto">
          <a:xfrm>
            <a:off x="3600246" y="4157217"/>
            <a:ext cx="2571954" cy="283369"/>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zh-CN" altLang="en-US" sz="1400" b="1" dirty="0" smtClean="0">
                <a:solidFill>
                  <a:srgbClr val="0070C0"/>
                </a:solidFill>
                <a:latin typeface="微软雅黑" panose="020B0503020204020204" pitchFamily="34" charset="-122"/>
                <a:ea typeface="微软雅黑" panose="020B0503020204020204" pitchFamily="34" charset="-122"/>
              </a:rPr>
              <a:t>关注报告退回情况及证书进度</a:t>
            </a:r>
            <a:endParaRPr lang="en-US" altLang="zh-CN" sz="1400" b="1" dirty="0" smtClean="0">
              <a:solidFill>
                <a:srgbClr val="0070C0"/>
              </a:solidFill>
              <a:latin typeface="微软雅黑" panose="020B0503020204020204" pitchFamily="34" charset="-122"/>
              <a:ea typeface="微软雅黑" panose="020B0503020204020204" pitchFamily="34" charset="-122"/>
            </a:endParaRPr>
          </a:p>
        </p:txBody>
      </p:sp>
      <p:sp>
        <p:nvSpPr>
          <p:cNvPr id="34" name="矩形 33"/>
          <p:cNvSpPr/>
          <p:nvPr/>
        </p:nvSpPr>
        <p:spPr>
          <a:xfrm>
            <a:off x="3531529" y="3620641"/>
            <a:ext cx="5032147" cy="523220"/>
          </a:xfrm>
          <a:prstGeom prst="rect">
            <a:avLst/>
          </a:prstGeom>
        </p:spPr>
        <p:txBody>
          <a:bodyPr wrap="none">
            <a:spAutoFit/>
          </a:bodyPr>
          <a:lstStyle/>
          <a:p>
            <a:pPr>
              <a:defRPr/>
            </a:pPr>
            <a:r>
              <a:rPr lang="zh-CN" altLang="en-US" sz="1400" dirty="0" smtClean="0">
                <a:latin typeface="+mn-ea"/>
              </a:rPr>
              <a:t>准备好报告正文及承诺书电子版后，点击“提交科技报告”，</a:t>
            </a:r>
            <a:endParaRPr lang="en-US" altLang="zh-CN" sz="1400" dirty="0" smtClean="0">
              <a:latin typeface="+mn-ea"/>
            </a:endParaRPr>
          </a:p>
          <a:p>
            <a:pPr>
              <a:defRPr/>
            </a:pPr>
            <a:r>
              <a:rPr lang="zh-CN" altLang="en-US" sz="1400" dirty="0" smtClean="0">
                <a:latin typeface="+mn-ea"/>
              </a:rPr>
              <a:t>在线填写相关信息，并上传报告及承诺书</a:t>
            </a:r>
            <a:endParaRPr lang="zh-CN" altLang="en-US" sz="1400" dirty="0">
              <a:latin typeface="+mn-ea"/>
            </a:endParaRPr>
          </a:p>
        </p:txBody>
      </p:sp>
    </p:spTree>
    <p:extLst>
      <p:ext uri="{BB962C8B-B14F-4D97-AF65-F5344CB8AC3E}">
        <p14:creationId xmlns="" xmlns:p14="http://schemas.microsoft.com/office/powerpoint/2010/main" val="1658445963"/>
      </p:ext>
    </p:extLst>
  </p:cSld>
  <p:clrMapOvr>
    <a:masterClrMapping/>
  </p:clrMapOvr>
  <p:transition spd="slow">
    <p:pull/>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059972" y="1153828"/>
            <a:ext cx="2715343" cy="271499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lvl="0" algn="ctr"/>
            <a:r>
              <a:rPr lang="en-US" altLang="zh-CN" sz="4800" dirty="0">
                <a:ln w="12700">
                  <a:noFill/>
                </a:ln>
                <a:solidFill>
                  <a:srgbClr val="0070C0"/>
                </a:solidFill>
                <a:latin typeface="Impact" panose="020B0806030902050204" pitchFamily="34" charset="0"/>
                <a:ea typeface="微软雅黑" pitchFamily="34" charset="-122"/>
              </a:rPr>
              <a:t>Part</a:t>
            </a:r>
            <a:r>
              <a:rPr lang="en-US" altLang="zh-CN" sz="4800" dirty="0">
                <a:ln w="12700">
                  <a:noFill/>
                </a:ln>
                <a:solidFill>
                  <a:srgbClr val="0070C0"/>
                </a:solidFill>
                <a:latin typeface="Helvetica Neue Condensed" pitchFamily="50" charset="0"/>
                <a:ea typeface="微软雅黑" pitchFamily="34" charset="-122"/>
              </a:rPr>
              <a:t> </a:t>
            </a:r>
            <a:r>
              <a:rPr lang="en-US" altLang="zh-CN" sz="4800" dirty="0">
                <a:ln w="12700">
                  <a:noFill/>
                </a:ln>
                <a:solidFill>
                  <a:srgbClr val="0070C0"/>
                </a:solidFill>
                <a:latin typeface="Impact" panose="020B0806030902050204" pitchFamily="34" charset="0"/>
                <a:ea typeface="微软雅黑" pitchFamily="34" charset="-122"/>
              </a:rPr>
              <a:t>4</a:t>
            </a:r>
            <a:endParaRPr lang="zh-CN" altLang="en-US" sz="4800" dirty="0">
              <a:ln w="12700">
                <a:noFill/>
              </a:ln>
              <a:solidFill>
                <a:srgbClr val="0070C0"/>
              </a:solidFill>
              <a:latin typeface="Impact" panose="020B0806030902050204" pitchFamily="34" charset="0"/>
              <a:ea typeface="微软雅黑" pitchFamily="34" charset="-122"/>
            </a:endParaRPr>
          </a:p>
        </p:txBody>
      </p:sp>
      <p:sp>
        <p:nvSpPr>
          <p:cNvPr id="12" name="Freeform 6"/>
          <p:cNvSpPr>
            <a:spLocks/>
          </p:cNvSpPr>
          <p:nvPr/>
        </p:nvSpPr>
        <p:spPr bwMode="auto">
          <a:xfrm>
            <a:off x="1751251" y="1354932"/>
            <a:ext cx="2021944" cy="25134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0070C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3" name="Freeform 7"/>
          <p:cNvSpPr>
            <a:spLocks/>
          </p:cNvSpPr>
          <p:nvPr/>
        </p:nvSpPr>
        <p:spPr bwMode="auto">
          <a:xfrm>
            <a:off x="1079651" y="1175148"/>
            <a:ext cx="2018372" cy="2512219"/>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0070C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4" name="Line 8"/>
          <p:cNvSpPr>
            <a:spLocks noChangeShapeType="1"/>
          </p:cNvSpPr>
          <p:nvPr/>
        </p:nvSpPr>
        <p:spPr bwMode="auto">
          <a:xfrm flipH="1" flipV="1">
            <a:off x="839113" y="2382"/>
            <a:ext cx="2263673" cy="1354931"/>
          </a:xfrm>
          <a:prstGeom prst="line">
            <a:avLst/>
          </a:prstGeom>
          <a:noFill/>
          <a:ln w="2" cap="flat">
            <a:solidFill>
              <a:srgbClr val="0070C0"/>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5" name="Line 9"/>
          <p:cNvSpPr>
            <a:spLocks noChangeShapeType="1"/>
          </p:cNvSpPr>
          <p:nvPr/>
        </p:nvSpPr>
        <p:spPr bwMode="auto">
          <a:xfrm flipH="1" flipV="1">
            <a:off x="1745297" y="3682604"/>
            <a:ext cx="2442290" cy="1469231"/>
          </a:xfrm>
          <a:prstGeom prst="line">
            <a:avLst/>
          </a:prstGeom>
          <a:noFill/>
          <a:ln w="2" cap="flat">
            <a:solidFill>
              <a:srgbClr val="0070C0"/>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16" name="TextBox 1"/>
          <p:cNvSpPr txBox="1"/>
          <p:nvPr/>
        </p:nvSpPr>
        <p:spPr>
          <a:xfrm>
            <a:off x="4670321" y="1579485"/>
            <a:ext cx="4011561" cy="1040285"/>
          </a:xfrm>
          <a:prstGeom prst="rect">
            <a:avLst/>
          </a:prstGeom>
          <a:noFill/>
        </p:spPr>
        <p:txBody>
          <a:bodyPr wrap="square" rtlCol="0">
            <a:spAutoFit/>
          </a:bodyPr>
          <a:lstStyle/>
          <a:p>
            <a:pPr algn="ctr">
              <a:defRPr/>
            </a:pPr>
            <a:endParaRPr lang="en-US" altLang="zh-CN" sz="2000" spc="300" dirty="0" smtClean="0">
              <a:effectLst>
                <a:outerShdw blurRad="38100" dist="38100" dir="2700000" algn="tl">
                  <a:srgbClr val="000000">
                    <a:alpha val="43137"/>
                  </a:srgbClr>
                </a:outerShdw>
              </a:effectLst>
              <a:latin typeface="微软雅黑" pitchFamily="34" charset="-122"/>
              <a:ea typeface="微软雅黑" pitchFamily="34" charset="-122"/>
            </a:endParaRPr>
          </a:p>
          <a:p>
            <a:pPr algn="ctr" defTabSz="889000">
              <a:lnSpc>
                <a:spcPct val="90000"/>
              </a:lnSpc>
              <a:defRPr/>
            </a:pPr>
            <a:r>
              <a:rPr lang="zh-CN" altLang="en-US" sz="2400" spc="600" dirty="0" smtClean="0">
                <a:effectLst>
                  <a:outerShdw blurRad="38100" dist="38100" dir="2700000" algn="tl">
                    <a:srgbClr val="000000">
                      <a:alpha val="43137"/>
                    </a:srgbClr>
                  </a:outerShdw>
                </a:effectLst>
                <a:latin typeface="微软雅黑" pitchFamily="34" charset="-122"/>
                <a:ea typeface="微软雅黑" pitchFamily="34" charset="-122"/>
              </a:rPr>
              <a:t>科技报告服务系统使用</a:t>
            </a:r>
          </a:p>
          <a:p>
            <a:pPr algn="ctr">
              <a:defRPr/>
            </a:pPr>
            <a:endParaRPr lang="en-US" altLang="zh-CN" sz="2000" spc="300" dirty="0">
              <a:effectLst>
                <a:outerShdw blurRad="38100" dist="38100" dir="2700000" algn="tl">
                  <a:srgbClr val="000000">
                    <a:alpha val="43137"/>
                  </a:srgbClr>
                </a:outerShdw>
              </a:effectLst>
              <a:latin typeface="微软雅黑" pitchFamily="34" charset="-122"/>
              <a:ea typeface="微软雅黑" pitchFamily="34" charset="-122"/>
            </a:endParaRPr>
          </a:p>
        </p:txBody>
      </p:sp>
      <p:cxnSp>
        <p:nvCxnSpPr>
          <p:cNvPr id="17" name="直接连接符 16"/>
          <p:cNvCxnSpPr/>
          <p:nvPr/>
        </p:nvCxnSpPr>
        <p:spPr>
          <a:xfrm flipV="1">
            <a:off x="4574775" y="1275606"/>
            <a:ext cx="0" cy="2808312"/>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040949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xit" presetSubtype="4" fill="hold" grpId="1" nodeType="withEffect">
                                  <p:stCondLst>
                                    <p:cond delay="30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22" presetClass="exit" presetSubtype="1" fill="hold" grpId="1" nodeType="withEffect">
                                  <p:stCondLst>
                                    <p:cond delay="300"/>
                                  </p:stCondLst>
                                  <p:childTnLst>
                                    <p:animEffect transition="out" filter="wipe(up)">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ntr" presetSubtype="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4"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xit" presetSubtype="1" fill="hold" grpId="1" nodeType="withEffect">
                                  <p:stCondLst>
                                    <p:cond delay="800"/>
                                  </p:stCondLst>
                                  <p:childTnLst>
                                    <p:animEffect transition="out" filter="wipe(up)">
                                      <p:cBhvr>
                                        <p:cTn id="27" dur="400"/>
                                        <p:tgtEl>
                                          <p:spTgt spid="12"/>
                                        </p:tgtEl>
                                      </p:cBhvr>
                                    </p:animEffect>
                                    <p:set>
                                      <p:cBhvr>
                                        <p:cTn id="28" dur="1" fill="hold">
                                          <p:stCondLst>
                                            <p:cond delay="399"/>
                                          </p:stCondLst>
                                        </p:cTn>
                                        <p:tgtEl>
                                          <p:spTgt spid="12"/>
                                        </p:tgtEl>
                                        <p:attrNameLst>
                                          <p:attrName>style.visibility</p:attrName>
                                        </p:attrNameLst>
                                      </p:cBhvr>
                                      <p:to>
                                        <p:strVal val="hidden"/>
                                      </p:to>
                                    </p:set>
                                  </p:childTnLst>
                                </p:cTn>
                              </p:par>
                              <p:par>
                                <p:cTn id="29" presetID="22" presetClass="exit" presetSubtype="4" fill="hold" grpId="1" nodeType="withEffect">
                                  <p:stCondLst>
                                    <p:cond delay="800"/>
                                  </p:stCondLst>
                                  <p:childTnLst>
                                    <p:animEffect transition="out" filter="wipe(down)">
                                      <p:cBhvr>
                                        <p:cTn id="30" dur="400"/>
                                        <p:tgtEl>
                                          <p:spTgt spid="13"/>
                                        </p:tgtEl>
                                      </p:cBhvr>
                                    </p:animEffect>
                                    <p:set>
                                      <p:cBhvr>
                                        <p:cTn id="31" dur="1" fill="hold">
                                          <p:stCondLst>
                                            <p:cond delay="399"/>
                                          </p:stCondLst>
                                        </p:cTn>
                                        <p:tgtEl>
                                          <p:spTgt spid="13"/>
                                        </p:tgtEl>
                                        <p:attrNameLst>
                                          <p:attrName>style.visibility</p:attrName>
                                        </p:attrNameLst>
                                      </p:cBhvr>
                                      <p:to>
                                        <p:strVal val="hidden"/>
                                      </p:to>
                                    </p:set>
                                  </p:childTnLst>
                                </p:cTn>
                              </p:par>
                            </p:childTnLst>
                          </p:cTn>
                        </p:par>
                        <p:par>
                          <p:cTn id="32" fill="hold">
                            <p:stCondLst>
                              <p:cond delay="1300"/>
                            </p:stCondLst>
                            <p:childTnLst>
                              <p:par>
                                <p:cTn id="33" presetID="2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ppt_x</p:attrName>
                                        </p:attrNameLst>
                                      </p:cBhvr>
                                      <p:tavLst>
                                        <p:tav tm="0">
                                          <p:val>
                                            <p:strVal val="#ppt_x-#ppt_w*1.125000"/>
                                          </p:val>
                                        </p:tav>
                                        <p:tav tm="100000">
                                          <p:val>
                                            <p:strVal val="#ppt_x"/>
                                          </p:val>
                                        </p:tav>
                                      </p:tavLst>
                                    </p:anim>
                                    <p:animEffect transition="in" filter="wipe(righ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endParaRPr lang="zh-CN" altLang="en-US"/>
          </a:p>
        </p:txBody>
      </p:sp>
      <p:pic>
        <p:nvPicPr>
          <p:cNvPr id="3" name="图片 1" descr="360截图03"/>
          <p:cNvPicPr>
            <a:picLocks noChangeAspect="1" noChangeArrowheads="1"/>
          </p:cNvPicPr>
          <p:nvPr/>
        </p:nvPicPr>
        <p:blipFill>
          <a:blip r:embed="rId2" cstate="print"/>
          <a:srcRect/>
          <a:stretch>
            <a:fillRect/>
          </a:stretch>
        </p:blipFill>
        <p:spPr bwMode="auto">
          <a:xfrm>
            <a:off x="44450" y="0"/>
            <a:ext cx="9099550" cy="5103813"/>
          </a:xfrm>
          <a:prstGeom prst="rect">
            <a:avLst/>
          </a:prstGeom>
          <a:noFill/>
          <a:ln w="9525">
            <a:noFill/>
            <a:miter lim="800000"/>
            <a:headEnd/>
            <a:tailEnd/>
          </a:ln>
        </p:spPr>
      </p:pic>
      <p:cxnSp>
        <p:nvCxnSpPr>
          <p:cNvPr id="5" name="直接连接符 4">
            <a:hlinkClick r:id="rId3" action="ppaction://hlinksldjump"/>
          </p:cNvPr>
          <p:cNvCxnSpPr/>
          <p:nvPr/>
        </p:nvCxnSpPr>
        <p:spPr>
          <a:xfrm>
            <a:off x="3429000" y="1785938"/>
            <a:ext cx="1643063" cy="1587"/>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a:hlinkClick r:id="rId4" action="ppaction://hlinksldjump"/>
          </p:cNvPr>
          <p:cNvCxnSpPr/>
          <p:nvPr/>
        </p:nvCxnSpPr>
        <p:spPr>
          <a:xfrm>
            <a:off x="3429000" y="2786063"/>
            <a:ext cx="2000250" cy="1587"/>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a:hlinkClick r:id="rId5" action="ppaction://hlinksldjump"/>
          </p:cNvPr>
          <p:cNvCxnSpPr/>
          <p:nvPr/>
        </p:nvCxnSpPr>
        <p:spPr>
          <a:xfrm>
            <a:off x="3429000" y="4000500"/>
            <a:ext cx="2786063" cy="1588"/>
          </a:xfrm>
          <a:prstGeom prst="lin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圆角矩形 8"/>
          <p:cNvSpPr/>
          <p:nvPr/>
        </p:nvSpPr>
        <p:spPr>
          <a:xfrm>
            <a:off x="571472" y="2143122"/>
            <a:ext cx="2643206" cy="2214578"/>
          </a:xfrm>
          <a:prstGeom prst="roundRect">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zh-CN" altLang="en-US" sz="3200" dirty="0">
                <a:solidFill>
                  <a:schemeClr val="tx1"/>
                </a:solidFill>
                <a:latin typeface="华文行楷" pitchFamily="2" charset="-122"/>
                <a:ea typeface="华文行楷" pitchFamily="2" charset="-122"/>
              </a:rPr>
              <a:t>互联互通</a:t>
            </a:r>
            <a:endParaRPr lang="en-US" altLang="zh-CN" sz="3200" dirty="0">
              <a:solidFill>
                <a:schemeClr val="tx1"/>
              </a:solidFill>
              <a:latin typeface="华文行楷" pitchFamily="2" charset="-122"/>
              <a:ea typeface="华文行楷" pitchFamily="2" charset="-122"/>
            </a:endParaRPr>
          </a:p>
          <a:p>
            <a:pPr algn="ctr">
              <a:defRPr/>
            </a:pPr>
            <a:r>
              <a:rPr lang="zh-CN" altLang="en-US" sz="3200" dirty="0">
                <a:solidFill>
                  <a:schemeClr val="tx1"/>
                </a:solidFill>
                <a:latin typeface="华文行楷" pitchFamily="2" charset="-122"/>
                <a:ea typeface="华文行楷" pitchFamily="2" charset="-122"/>
              </a:rPr>
              <a:t>有效利用</a:t>
            </a:r>
            <a:endParaRPr lang="en-US" altLang="zh-CN" sz="3200" dirty="0">
              <a:solidFill>
                <a:schemeClr val="tx1"/>
              </a:solidFill>
              <a:latin typeface="华文行楷" pitchFamily="2" charset="-122"/>
              <a:ea typeface="华文行楷" pitchFamily="2" charset="-122"/>
            </a:endParaRPr>
          </a:p>
          <a:p>
            <a:pPr algn="ctr">
              <a:defRPr/>
            </a:pPr>
            <a:r>
              <a:rPr lang="zh-CN" altLang="en-US" sz="3200" dirty="0">
                <a:solidFill>
                  <a:schemeClr val="tx1"/>
                </a:solidFill>
                <a:latin typeface="华文行楷" pitchFamily="2" charset="-122"/>
                <a:ea typeface="华文行楷" pitchFamily="2" charset="-122"/>
              </a:rPr>
              <a:t>统一账户</a:t>
            </a:r>
            <a:endParaRPr lang="en-US" altLang="zh-CN" sz="3200" dirty="0">
              <a:solidFill>
                <a:schemeClr val="tx1"/>
              </a:solidFill>
              <a:latin typeface="华文行楷" pitchFamily="2" charset="-122"/>
              <a:ea typeface="华文行楷" pitchFamily="2" charset="-122"/>
            </a:endParaRPr>
          </a:p>
          <a:p>
            <a:pPr algn="ctr">
              <a:defRPr/>
            </a:pPr>
            <a:r>
              <a:rPr lang="zh-CN" altLang="en-US" sz="3200" dirty="0">
                <a:solidFill>
                  <a:schemeClr val="tx1"/>
                </a:solidFill>
                <a:latin typeface="华文行楷" pitchFamily="2" charset="-122"/>
                <a:ea typeface="华文行楷" pitchFamily="2" charset="-122"/>
              </a:rPr>
              <a:t>全国报告</a:t>
            </a:r>
          </a:p>
        </p:txBody>
      </p:sp>
    </p:spTree>
  </p:cSld>
  <p:clrMapOvr>
    <a:masterClrMapping/>
  </p:clrMapOvr>
  <p:transition spd="slow">
    <p:pull/>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endParaRPr lang="zh-CN" altLang="en-US"/>
          </a:p>
        </p:txBody>
      </p:sp>
      <p:pic>
        <p:nvPicPr>
          <p:cNvPr id="100355" name="图片 2" descr="社会公众.png"/>
          <p:cNvPicPr>
            <a:picLocks noChangeAspect="1"/>
          </p:cNvPicPr>
          <p:nvPr/>
        </p:nvPicPr>
        <p:blipFill>
          <a:blip r:embed="rId2" cstate="print"/>
          <a:srcRect/>
          <a:stretch>
            <a:fillRect/>
          </a:stretch>
        </p:blipFill>
        <p:spPr bwMode="auto">
          <a:xfrm>
            <a:off x="150813" y="0"/>
            <a:ext cx="8842375" cy="5143500"/>
          </a:xfrm>
          <a:prstGeom prst="rect">
            <a:avLst/>
          </a:prstGeom>
          <a:noFill/>
          <a:ln w="9525">
            <a:noFill/>
            <a:miter lim="800000"/>
            <a:headEnd/>
            <a:tailEnd/>
          </a:ln>
        </p:spPr>
      </p:pic>
      <p:sp>
        <p:nvSpPr>
          <p:cNvPr id="4" name="椭圆 3"/>
          <p:cNvSpPr/>
          <p:nvPr/>
        </p:nvSpPr>
        <p:spPr>
          <a:xfrm>
            <a:off x="1857375" y="1285875"/>
            <a:ext cx="857250" cy="428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图片 2" descr="社会公众2.png"/>
          <p:cNvPicPr>
            <a:picLocks noChangeAspect="1"/>
          </p:cNvPicPr>
          <p:nvPr/>
        </p:nvPicPr>
        <p:blipFill>
          <a:blip r:embed="rId2" cstate="print"/>
          <a:srcRect/>
          <a:stretch>
            <a:fillRect/>
          </a:stretch>
        </p:blipFill>
        <p:spPr bwMode="auto">
          <a:xfrm>
            <a:off x="217488" y="0"/>
            <a:ext cx="8709025" cy="5143500"/>
          </a:xfrm>
          <a:prstGeom prst="rect">
            <a:avLst/>
          </a:prstGeom>
          <a:noFill/>
          <a:ln w="9525">
            <a:noFill/>
            <a:miter lim="800000"/>
            <a:headEnd/>
            <a:tailEnd/>
          </a:ln>
        </p:spPr>
      </p:pic>
      <p:sp>
        <p:nvSpPr>
          <p:cNvPr id="4" name="椭圆 3"/>
          <p:cNvSpPr/>
          <p:nvPr/>
        </p:nvSpPr>
        <p:spPr>
          <a:xfrm>
            <a:off x="1857375" y="1285875"/>
            <a:ext cx="857250" cy="428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TextBox 4"/>
          <p:cNvSpPr txBox="1">
            <a:spLocks noChangeArrowheads="1"/>
          </p:cNvSpPr>
          <p:nvPr/>
        </p:nvSpPr>
        <p:spPr bwMode="auto">
          <a:xfrm>
            <a:off x="2928938" y="1873250"/>
            <a:ext cx="1857375" cy="3270250"/>
          </a:xfrm>
          <a:prstGeom prst="rect">
            <a:avLst/>
          </a:prstGeom>
          <a:solidFill>
            <a:schemeClr val="bg1"/>
          </a:solidFill>
          <a:ln w="25400">
            <a:noFill/>
            <a:miter lim="800000"/>
            <a:headEnd/>
            <a:tailEnd/>
          </a:ln>
        </p:spPr>
        <p:txBody>
          <a:bodyPr lIns="68580" tIns="34290" rIns="68580" bIns="34290">
            <a:spAutoFit/>
          </a:bodyPr>
          <a:lstStyle/>
          <a:p>
            <a:pPr eaLnBrk="0" hangingPunct="0">
              <a:spcBef>
                <a:spcPct val="50000"/>
              </a:spcBef>
            </a:pPr>
            <a:r>
              <a:rPr lang="zh-CN" altLang="en-US" sz="1600" noProof="1">
                <a:solidFill>
                  <a:srgbClr val="000000"/>
                </a:solidFill>
                <a:latin typeface="微软雅黑" pitchFamily="34" charset="-122"/>
                <a:ea typeface="微软雅黑" pitchFamily="34" charset="-122"/>
              </a:rPr>
              <a:t>可检索字段包括：</a:t>
            </a:r>
            <a:endParaRPr lang="zh-CN" altLang="zh-CN" sz="1600" noProof="1">
              <a:solidFill>
                <a:srgbClr val="000000"/>
              </a:solidFill>
              <a:latin typeface="微软雅黑" pitchFamily="34" charset="-122"/>
              <a:ea typeface="微软雅黑" pitchFamily="34" charset="-122"/>
            </a:endParaRPr>
          </a:p>
          <a:p>
            <a:pPr algn="just" eaLnBrk="0" hangingPunct="0">
              <a:spcBef>
                <a:spcPct val="50000"/>
              </a:spcBef>
            </a:pPr>
            <a:r>
              <a:rPr lang="zh-CN" altLang="en-US" sz="1600" noProof="1">
                <a:solidFill>
                  <a:srgbClr val="000000"/>
                </a:solidFill>
                <a:latin typeface="微软雅黑" pitchFamily="34" charset="-122"/>
                <a:ea typeface="微软雅黑" pitchFamily="34" charset="-122"/>
              </a:rPr>
              <a:t>题名</a:t>
            </a:r>
            <a:endParaRPr lang="zh-CN" altLang="zh-CN" sz="1600" noProof="1">
              <a:solidFill>
                <a:srgbClr val="000000"/>
              </a:solidFill>
              <a:latin typeface="微软雅黑" pitchFamily="34" charset="-122"/>
              <a:ea typeface="微软雅黑" pitchFamily="34" charset="-122"/>
            </a:endParaRPr>
          </a:p>
          <a:p>
            <a:pPr algn="just" eaLnBrk="0" hangingPunct="0">
              <a:spcBef>
                <a:spcPct val="50000"/>
              </a:spcBef>
            </a:pPr>
            <a:r>
              <a:rPr lang="zh-CN" altLang="en-US" sz="1600" noProof="1">
                <a:solidFill>
                  <a:srgbClr val="000000"/>
                </a:solidFill>
                <a:latin typeface="微软雅黑" pitchFamily="34" charset="-122"/>
                <a:ea typeface="微软雅黑" pitchFamily="34" charset="-122"/>
              </a:rPr>
              <a:t>作者</a:t>
            </a:r>
            <a:endParaRPr lang="zh-CN" altLang="zh-CN" sz="1600" noProof="1">
              <a:solidFill>
                <a:srgbClr val="000000"/>
              </a:solidFill>
              <a:latin typeface="微软雅黑" pitchFamily="34" charset="-122"/>
              <a:ea typeface="微软雅黑" pitchFamily="34" charset="-122"/>
            </a:endParaRPr>
          </a:p>
          <a:p>
            <a:pPr algn="just" eaLnBrk="0" hangingPunct="0">
              <a:spcBef>
                <a:spcPct val="50000"/>
              </a:spcBef>
            </a:pPr>
            <a:r>
              <a:rPr lang="zh-CN" altLang="en-US" sz="1600" noProof="1">
                <a:solidFill>
                  <a:srgbClr val="000000"/>
                </a:solidFill>
                <a:latin typeface="微软雅黑" pitchFamily="34" charset="-122"/>
                <a:ea typeface="微软雅黑" pitchFamily="34" charset="-122"/>
              </a:rPr>
              <a:t>作者单位</a:t>
            </a:r>
            <a:endParaRPr lang="zh-CN" altLang="zh-CN" sz="1600" noProof="1">
              <a:solidFill>
                <a:srgbClr val="000000"/>
              </a:solidFill>
              <a:latin typeface="微软雅黑" pitchFamily="34" charset="-122"/>
              <a:ea typeface="微软雅黑" pitchFamily="34" charset="-122"/>
            </a:endParaRPr>
          </a:p>
          <a:p>
            <a:pPr algn="just" eaLnBrk="0" hangingPunct="0">
              <a:spcBef>
                <a:spcPct val="50000"/>
              </a:spcBef>
            </a:pPr>
            <a:r>
              <a:rPr lang="zh-CN" altLang="en-US" sz="1600" noProof="1">
                <a:solidFill>
                  <a:srgbClr val="000000"/>
                </a:solidFill>
                <a:latin typeface="微软雅黑" pitchFamily="34" charset="-122"/>
                <a:ea typeface="微软雅黑" pitchFamily="34" charset="-122"/>
              </a:rPr>
              <a:t>关键词</a:t>
            </a:r>
            <a:endParaRPr lang="zh-CN" altLang="zh-CN" sz="1600" noProof="1">
              <a:solidFill>
                <a:srgbClr val="000000"/>
              </a:solidFill>
              <a:latin typeface="微软雅黑" pitchFamily="34" charset="-122"/>
              <a:ea typeface="微软雅黑" pitchFamily="34" charset="-122"/>
            </a:endParaRPr>
          </a:p>
          <a:p>
            <a:pPr algn="just" eaLnBrk="0" hangingPunct="0">
              <a:spcBef>
                <a:spcPct val="50000"/>
              </a:spcBef>
            </a:pPr>
            <a:r>
              <a:rPr lang="zh-CN" altLang="en-US" sz="1600" noProof="1">
                <a:solidFill>
                  <a:srgbClr val="000000"/>
                </a:solidFill>
                <a:latin typeface="微软雅黑" pitchFamily="34" charset="-122"/>
                <a:ea typeface="微软雅黑" pitchFamily="34" charset="-122"/>
              </a:rPr>
              <a:t>摘要</a:t>
            </a:r>
            <a:endParaRPr lang="zh-CN" altLang="zh-CN" sz="1600" noProof="1">
              <a:solidFill>
                <a:srgbClr val="000000"/>
              </a:solidFill>
              <a:latin typeface="微软雅黑" pitchFamily="34" charset="-122"/>
              <a:ea typeface="微软雅黑" pitchFamily="34" charset="-122"/>
            </a:endParaRPr>
          </a:p>
          <a:p>
            <a:pPr algn="just" eaLnBrk="0" hangingPunct="0">
              <a:spcBef>
                <a:spcPct val="50000"/>
              </a:spcBef>
            </a:pPr>
            <a:r>
              <a:rPr lang="zh-CN" altLang="en-US" sz="1600" noProof="1">
                <a:solidFill>
                  <a:srgbClr val="000000"/>
                </a:solidFill>
                <a:latin typeface="微软雅黑" pitchFamily="34" charset="-122"/>
                <a:ea typeface="微软雅黑" pitchFamily="34" charset="-122"/>
              </a:rPr>
              <a:t>计划名称</a:t>
            </a:r>
            <a:endParaRPr lang="zh-CN" altLang="zh-CN" sz="1600" noProof="1">
              <a:solidFill>
                <a:srgbClr val="000000"/>
              </a:solidFill>
              <a:latin typeface="微软雅黑" pitchFamily="34" charset="-122"/>
              <a:ea typeface="微软雅黑" pitchFamily="34" charset="-122"/>
            </a:endParaRPr>
          </a:p>
          <a:p>
            <a:pPr algn="just" eaLnBrk="0" hangingPunct="0">
              <a:spcBef>
                <a:spcPct val="50000"/>
              </a:spcBef>
            </a:pPr>
            <a:r>
              <a:rPr lang="zh-CN" altLang="en-US" sz="1600" noProof="1">
                <a:solidFill>
                  <a:srgbClr val="000000"/>
                </a:solidFill>
                <a:latin typeface="微软雅黑" pitchFamily="34" charset="-122"/>
                <a:ea typeface="微软雅黑" pitchFamily="34" charset="-122"/>
              </a:rPr>
              <a:t>项目</a:t>
            </a:r>
            <a:r>
              <a:rPr lang="zh-CN" altLang="zh-CN" sz="1600" noProof="1">
                <a:solidFill>
                  <a:srgbClr val="000000"/>
                </a:solidFill>
                <a:latin typeface="微软雅黑" pitchFamily="34" charset="-122"/>
                <a:ea typeface="微软雅黑" pitchFamily="34" charset="-122"/>
              </a:rPr>
              <a:t>/</a:t>
            </a:r>
            <a:r>
              <a:rPr lang="zh-CN" altLang="en-US" sz="1600" noProof="1">
                <a:solidFill>
                  <a:srgbClr val="000000"/>
                </a:solidFill>
                <a:latin typeface="微软雅黑" pitchFamily="34" charset="-122"/>
                <a:ea typeface="微软雅黑" pitchFamily="34" charset="-122"/>
              </a:rPr>
              <a:t>课题名称</a:t>
            </a:r>
            <a:endParaRPr lang="zh-CN" altLang="zh-CN" sz="1600" noProof="1">
              <a:solidFill>
                <a:srgbClr val="000000"/>
              </a:solidFill>
              <a:latin typeface="微软雅黑" pitchFamily="34" charset="-122"/>
              <a:ea typeface="微软雅黑" pitchFamily="34" charset="-122"/>
            </a:endParaRPr>
          </a:p>
          <a:p>
            <a:pPr algn="just" eaLnBrk="0" hangingPunct="0">
              <a:spcBef>
                <a:spcPct val="50000"/>
              </a:spcBef>
            </a:pPr>
            <a:r>
              <a:rPr lang="zh-CN" altLang="en-US" sz="1600" noProof="1">
                <a:solidFill>
                  <a:srgbClr val="000000"/>
                </a:solidFill>
                <a:latin typeface="微软雅黑" pitchFamily="34" charset="-122"/>
                <a:ea typeface="微软雅黑" pitchFamily="34" charset="-122"/>
              </a:rPr>
              <a:t>立项年度</a:t>
            </a:r>
          </a:p>
        </p:txBody>
      </p:sp>
      <p:sp>
        <p:nvSpPr>
          <p:cNvPr id="6" name="下箭头 5"/>
          <p:cNvSpPr/>
          <p:nvPr/>
        </p:nvSpPr>
        <p:spPr>
          <a:xfrm>
            <a:off x="4572000" y="2500312"/>
            <a:ext cx="357190" cy="785818"/>
          </a:xfrm>
          <a:prstGeom prst="downArrow">
            <a:avLst/>
          </a:prstGeom>
          <a:noFill/>
          <a:ln>
            <a:solidFill>
              <a:srgbClr val="C00000"/>
            </a:solidFill>
          </a:ln>
          <a:scene3d>
            <a:camera prst="orthographicFront">
              <a:rot lat="0" lon="0" rev="16200000"/>
            </a:camera>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灯片编号占位符 1"/>
          <p:cNvSpPr txBox="1">
            <a:spLocks noGrp="1" noChangeArrowheads="1"/>
          </p:cNvSpPr>
          <p:nvPr/>
        </p:nvSpPr>
        <p:spPr bwMode="auto">
          <a:xfrm>
            <a:off x="6553200" y="5715000"/>
            <a:ext cx="2133600" cy="365125"/>
          </a:xfrm>
          <a:prstGeom prst="rect">
            <a:avLst/>
          </a:prstGeom>
          <a:noFill/>
          <a:ln w="9525">
            <a:noFill/>
            <a:miter lim="800000"/>
            <a:headEnd/>
            <a:tailEnd/>
          </a:ln>
        </p:spPr>
        <p:txBody>
          <a:bodyPr lIns="68580" tIns="34290" rIns="68580" bIns="34290" anchor="ctr"/>
          <a:lstStyle/>
          <a:p>
            <a:pPr algn="r"/>
            <a:fld id="{5F48C292-9B32-46CA-BF08-2ECE11477FD2}" type="slidenum">
              <a:rPr lang="zh-CN" altLang="en-US" sz="1200">
                <a:solidFill>
                  <a:srgbClr val="595959"/>
                </a:solidFill>
                <a:latin typeface="黑体" pitchFamily="49" charset="-122"/>
                <a:ea typeface="黑体" pitchFamily="49" charset="-122"/>
              </a:rPr>
              <a:pPr algn="r"/>
              <a:t>95</a:t>
            </a:fld>
            <a:endParaRPr lang="en-US" altLang="zh-CN" sz="1200">
              <a:solidFill>
                <a:srgbClr val="595959"/>
              </a:solidFill>
              <a:latin typeface="黑体" pitchFamily="49" charset="-122"/>
              <a:ea typeface="黑体" pitchFamily="49" charset="-122"/>
            </a:endParaRPr>
          </a:p>
        </p:txBody>
      </p:sp>
      <p:pic>
        <p:nvPicPr>
          <p:cNvPr id="102403" name="Picture 2" descr="C:\Documents and Settings\xuyan\桌面\QQ图片20150723112512.png"/>
          <p:cNvPicPr>
            <a:picLocks noChangeAspect="1" noChangeArrowheads="1"/>
          </p:cNvPicPr>
          <p:nvPr/>
        </p:nvPicPr>
        <p:blipFill>
          <a:blip r:embed="rId2" cstate="print"/>
          <a:srcRect/>
          <a:stretch>
            <a:fillRect/>
          </a:stretch>
        </p:blipFill>
        <p:spPr bwMode="auto">
          <a:xfrm>
            <a:off x="50800" y="790575"/>
            <a:ext cx="3919538" cy="4325938"/>
          </a:xfrm>
          <a:prstGeom prst="rect">
            <a:avLst/>
          </a:prstGeom>
          <a:noFill/>
          <a:ln w="9525">
            <a:noFill/>
            <a:miter lim="800000"/>
            <a:headEnd/>
            <a:tailEnd/>
          </a:ln>
        </p:spPr>
      </p:pic>
      <p:sp>
        <p:nvSpPr>
          <p:cNvPr id="142340" name="Rectangle 3"/>
          <p:cNvSpPr txBox="1">
            <a:spLocks noChangeArrowheads="1"/>
          </p:cNvSpPr>
          <p:nvPr/>
        </p:nvSpPr>
        <p:spPr bwMode="auto">
          <a:xfrm>
            <a:off x="4394200" y="1819275"/>
            <a:ext cx="4648200" cy="1512888"/>
          </a:xfrm>
          <a:prstGeom prst="rect">
            <a:avLst/>
          </a:prstGeom>
          <a:solidFill>
            <a:schemeClr val="bg1"/>
          </a:solidFill>
          <a:ln w="38100">
            <a:solidFill>
              <a:schemeClr val="bg1"/>
            </a:solidFill>
            <a:miter lim="800000"/>
            <a:headEnd/>
            <a:tailEnd/>
          </a:ln>
        </p:spPr>
        <p:txBody>
          <a:bodyPr lIns="68580" tIns="34290" rIns="68580" bIns="34290"/>
          <a:lstStyle/>
          <a:p>
            <a:pPr algn="just" eaLnBrk="0" hangingPunct="0">
              <a:spcBef>
                <a:spcPct val="20000"/>
              </a:spcBef>
            </a:pPr>
            <a:r>
              <a:rPr lang="zh-CN" altLang="en-US" sz="1600" dirty="0">
                <a:latin typeface="微软雅黑" pitchFamily="34" charset="-122"/>
                <a:ea typeface="微软雅黑" pitchFamily="34" charset="-122"/>
              </a:rPr>
              <a:t>专业人员需填写必备信息，必要时上传身份证、护照等有效证件的复印件。系统完成认证后，会将认证结果和用户注册信息发送至用户的注册邮箱，用户可凭注册信息以专业人员身份登录系统。</a:t>
            </a:r>
          </a:p>
        </p:txBody>
      </p:sp>
      <p:pic>
        <p:nvPicPr>
          <p:cNvPr id="102405" name="Picture 9" descr="u=1024434212,313196853&amp;fm=21&amp;gp=0"/>
          <p:cNvPicPr>
            <a:picLocks noChangeAspect="1" noChangeArrowheads="1"/>
          </p:cNvPicPr>
          <p:nvPr/>
        </p:nvPicPr>
        <p:blipFill>
          <a:blip r:embed="rId3" cstate="print"/>
          <a:srcRect/>
          <a:stretch>
            <a:fillRect/>
          </a:stretch>
        </p:blipFill>
        <p:spPr bwMode="auto">
          <a:xfrm>
            <a:off x="4500563" y="50800"/>
            <a:ext cx="1944687" cy="1665288"/>
          </a:xfrm>
          <a:prstGeom prst="rect">
            <a:avLst/>
          </a:prstGeom>
          <a:noFill/>
          <a:ln w="9525">
            <a:noFill/>
            <a:miter lim="800000"/>
            <a:headEnd/>
            <a:tailEnd/>
          </a:ln>
        </p:spPr>
      </p:pic>
      <p:sp>
        <p:nvSpPr>
          <p:cNvPr id="10" name="圆角矩形 9"/>
          <p:cNvSpPr/>
          <p:nvPr/>
        </p:nvSpPr>
        <p:spPr bwMode="auto">
          <a:xfrm>
            <a:off x="171450" y="217488"/>
            <a:ext cx="2422525" cy="433387"/>
          </a:xfrm>
          <a:prstGeom prst="roundRect">
            <a:avLst/>
          </a:prstGeom>
          <a:solidFill>
            <a:schemeClr val="accent6"/>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lIns="68580" tIns="34290" rIns="68580" bIns="34290"/>
          <a:lstStyle/>
          <a:p>
            <a:pPr algn="ctr" eaLnBrk="0" hangingPunct="0">
              <a:defRPr/>
            </a:pPr>
            <a:r>
              <a:rPr lang="zh-CN" altLang="en-US" sz="2000" b="1" dirty="0">
                <a:latin typeface="黑体" panose="02010600030101010101" pitchFamily="2" charset="-122"/>
                <a:ea typeface="黑体" panose="02010600030101010101" pitchFamily="2" charset="-122"/>
              </a:rPr>
              <a:t>实名注册</a:t>
            </a:r>
          </a:p>
        </p:txBody>
      </p:sp>
      <p:sp>
        <p:nvSpPr>
          <p:cNvPr id="7" name="TextBox 6"/>
          <p:cNvSpPr txBox="1">
            <a:spLocks noChangeArrowheads="1"/>
          </p:cNvSpPr>
          <p:nvPr/>
        </p:nvSpPr>
        <p:spPr bwMode="auto">
          <a:xfrm>
            <a:off x="4500563" y="3429000"/>
            <a:ext cx="4211637" cy="1354138"/>
          </a:xfrm>
          <a:prstGeom prst="rect">
            <a:avLst/>
          </a:prstGeom>
          <a:noFill/>
          <a:ln w="9525">
            <a:noFill/>
            <a:miter lim="800000"/>
            <a:headEnd/>
            <a:tailEnd/>
          </a:ln>
        </p:spPr>
        <p:txBody>
          <a:bodyPr>
            <a:spAutoFit/>
          </a:bodyPr>
          <a:lstStyle/>
          <a:p>
            <a:pPr algn="just"/>
            <a:r>
              <a:rPr lang="zh-CN" altLang="en-US" b="1" dirty="0"/>
              <a:t>注：</a:t>
            </a:r>
            <a:r>
              <a:rPr lang="zh-CN" altLang="en-US" sz="1600" dirty="0">
                <a:latin typeface="微软雅黑" pitchFamily="34" charset="-122"/>
                <a:ea typeface="微软雅黑" pitchFamily="34" charset="-122"/>
              </a:rPr>
              <a:t>国家科技报告服务系统与多个省市科技报告服务系统实现了互联互通，实行统一注册和统一登录。您只需在其中一个系统注册和登录后，访问其他系统无需再次注册或登录。 </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42340"/>
                                        </p:tgtEl>
                                        <p:attrNameLst>
                                          <p:attrName>style.visibility</p:attrName>
                                        </p:attrNameLst>
                                      </p:cBhvr>
                                      <p:to>
                                        <p:strVal val="visible"/>
                                      </p:to>
                                    </p:set>
                                    <p:anim calcmode="lin" valueType="num">
                                      <p:cBhvr additive="base">
                                        <p:cTn id="7" dur="500" fill="hold"/>
                                        <p:tgtEl>
                                          <p:spTgt spid="142340"/>
                                        </p:tgtEl>
                                        <p:attrNameLst>
                                          <p:attrName>ppt_x</p:attrName>
                                        </p:attrNameLst>
                                      </p:cBhvr>
                                      <p:tavLst>
                                        <p:tav tm="0">
                                          <p:val>
                                            <p:strVal val="#ppt_x"/>
                                          </p:val>
                                        </p:tav>
                                        <p:tav tm="100000">
                                          <p:val>
                                            <p:strVal val="#ppt_x"/>
                                          </p:val>
                                        </p:tav>
                                      </p:tavLst>
                                    </p:anim>
                                    <p:anim calcmode="lin" valueType="num">
                                      <p:cBhvr additive="base">
                                        <p:cTn id="8" dur="500" fill="hold"/>
                                        <p:tgtEl>
                                          <p:spTgt spid="1423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42340"/>
                                        </p:tgtEl>
                                        <p:attrNameLst>
                                          <p:attrName>ppt_x</p:attrName>
                                        </p:attrNameLst>
                                      </p:cBhvr>
                                      <p:tavLst>
                                        <p:tav tm="0">
                                          <p:val>
                                            <p:strVal val="ppt_x"/>
                                          </p:val>
                                        </p:tav>
                                        <p:tav tm="100000">
                                          <p:val>
                                            <p:strVal val="ppt_x"/>
                                          </p:val>
                                        </p:tav>
                                      </p:tavLst>
                                    </p:anim>
                                    <p:anim calcmode="lin" valueType="num">
                                      <p:cBhvr additive="base">
                                        <p:cTn id="13" dur="500"/>
                                        <p:tgtEl>
                                          <p:spTgt spid="142340"/>
                                        </p:tgtEl>
                                        <p:attrNameLst>
                                          <p:attrName>ppt_y</p:attrName>
                                        </p:attrNameLst>
                                      </p:cBhvr>
                                      <p:tavLst>
                                        <p:tav tm="0">
                                          <p:val>
                                            <p:strVal val="ppt_y"/>
                                          </p:val>
                                        </p:tav>
                                        <p:tav tm="100000">
                                          <p:val>
                                            <p:strVal val="1+ppt_h/2"/>
                                          </p:val>
                                        </p:tav>
                                      </p:tavLst>
                                    </p:anim>
                                    <p:set>
                                      <p:cBhvr>
                                        <p:cTn id="14" dur="1" fill="hold">
                                          <p:stCondLst>
                                            <p:cond delay="499"/>
                                          </p:stCondLst>
                                        </p:cTn>
                                        <p:tgtEl>
                                          <p:spTgt spid="142340"/>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animBg="1"/>
      <p:bldP spid="142340" grpId="1" animBg="1"/>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图片 2" descr="专业人员.png"/>
          <p:cNvPicPr>
            <a:picLocks noChangeAspect="1"/>
          </p:cNvPicPr>
          <p:nvPr/>
        </p:nvPicPr>
        <p:blipFill>
          <a:blip r:embed="rId2" cstate="print"/>
          <a:srcRect/>
          <a:stretch>
            <a:fillRect/>
          </a:stretch>
        </p:blipFill>
        <p:spPr bwMode="auto">
          <a:xfrm>
            <a:off x="222250" y="0"/>
            <a:ext cx="8699500" cy="5143500"/>
          </a:xfrm>
          <a:prstGeom prst="rect">
            <a:avLst/>
          </a:prstGeom>
          <a:noFill/>
          <a:ln w="9525">
            <a:noFill/>
            <a:miter lim="800000"/>
            <a:headEnd/>
            <a:tailEnd/>
          </a:ln>
        </p:spPr>
      </p:pic>
      <p:sp>
        <p:nvSpPr>
          <p:cNvPr id="4" name="椭圆 3"/>
          <p:cNvSpPr/>
          <p:nvPr/>
        </p:nvSpPr>
        <p:spPr>
          <a:xfrm>
            <a:off x="1857375" y="1285875"/>
            <a:ext cx="857250" cy="428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图片 2" descr="专业人员2.png"/>
          <p:cNvPicPr>
            <a:picLocks noChangeAspect="1"/>
          </p:cNvPicPr>
          <p:nvPr/>
        </p:nvPicPr>
        <p:blipFill>
          <a:blip r:embed="rId2" cstate="print"/>
          <a:srcRect/>
          <a:stretch>
            <a:fillRect/>
          </a:stretch>
        </p:blipFill>
        <p:spPr bwMode="auto">
          <a:xfrm>
            <a:off x="268288" y="0"/>
            <a:ext cx="8607425" cy="5143500"/>
          </a:xfrm>
          <a:prstGeom prst="rect">
            <a:avLst/>
          </a:prstGeom>
          <a:noFill/>
          <a:ln w="9525">
            <a:noFill/>
            <a:miter lim="800000"/>
            <a:headEnd/>
            <a:tailEnd/>
          </a:ln>
        </p:spPr>
      </p:pic>
      <p:sp>
        <p:nvSpPr>
          <p:cNvPr id="104452" name="矩形 4"/>
          <p:cNvSpPr>
            <a:spLocks noChangeArrowheads="1"/>
          </p:cNvSpPr>
          <p:nvPr/>
        </p:nvSpPr>
        <p:spPr bwMode="auto">
          <a:xfrm>
            <a:off x="1428750" y="2214563"/>
            <a:ext cx="1592263" cy="392112"/>
          </a:xfrm>
          <a:prstGeom prst="rect">
            <a:avLst/>
          </a:prstGeom>
          <a:noFill/>
          <a:ln w="38100">
            <a:solidFill>
              <a:srgbClr val="C00000"/>
            </a:solidFill>
            <a:miter lim="800000"/>
            <a:headEnd/>
            <a:tailEnd/>
          </a:ln>
        </p:spPr>
        <p:txBody>
          <a:bodyPr lIns="68580" tIns="34290" rIns="68580" bIns="34290" anchor="ctr"/>
          <a:lstStyle/>
          <a:p>
            <a:pPr algn="ctr" eaLnBrk="0" hangingPunct="0"/>
            <a:endParaRPr lang="zh-CN" altLang="en-US">
              <a:solidFill>
                <a:srgbClr val="FFFFFF"/>
              </a:solidFill>
              <a:latin typeface="黑体" pitchFamily="49" charset="-122"/>
              <a:ea typeface="黑体" pitchFamily="49" charset="-122"/>
            </a:endParaRPr>
          </a:p>
        </p:txBody>
      </p:sp>
    </p:spTree>
  </p:cSld>
  <p:clrMapOvr>
    <a:masterClrMapping/>
  </p:clrMapOvr>
  <p:transition spd="slow">
    <p:pull/>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图片 2" descr="专业人员3.png"/>
          <p:cNvPicPr>
            <a:picLocks noChangeAspect="1"/>
          </p:cNvPicPr>
          <p:nvPr/>
        </p:nvPicPr>
        <p:blipFill>
          <a:blip r:embed="rId2" cstate="print"/>
          <a:srcRect/>
          <a:stretch>
            <a:fillRect/>
          </a:stretch>
        </p:blipFill>
        <p:spPr bwMode="auto">
          <a:xfrm>
            <a:off x="271463" y="0"/>
            <a:ext cx="8601075" cy="5143500"/>
          </a:xfrm>
          <a:prstGeom prst="rect">
            <a:avLst/>
          </a:prstGeom>
          <a:noFill/>
          <a:ln w="9525">
            <a:noFill/>
            <a:miter lim="800000"/>
            <a:headEnd/>
            <a:tailEnd/>
          </a:ln>
        </p:spPr>
      </p:pic>
      <p:sp>
        <p:nvSpPr>
          <p:cNvPr id="5" name="椭圆 4"/>
          <p:cNvSpPr/>
          <p:nvPr/>
        </p:nvSpPr>
        <p:spPr>
          <a:xfrm>
            <a:off x="6215063" y="2357438"/>
            <a:ext cx="1214437" cy="5000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slow">
    <p:pull/>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图片 2" descr="专业人员4.png"/>
          <p:cNvPicPr>
            <a:picLocks noChangeAspect="1"/>
          </p:cNvPicPr>
          <p:nvPr/>
        </p:nvPicPr>
        <p:blipFill>
          <a:blip r:embed="rId2" cstate="print"/>
          <a:srcRect/>
          <a:stretch>
            <a:fillRect/>
          </a:stretch>
        </p:blipFill>
        <p:spPr bwMode="auto">
          <a:xfrm>
            <a:off x="287338" y="0"/>
            <a:ext cx="8569325" cy="5143500"/>
          </a:xfrm>
          <a:prstGeom prst="rect">
            <a:avLst/>
          </a:prstGeom>
          <a:noFill/>
          <a:ln w="9525">
            <a:noFill/>
            <a:miter lim="800000"/>
            <a:headEnd/>
            <a:tailEnd/>
          </a:ln>
        </p:spPr>
      </p:pic>
      <p:sp>
        <p:nvSpPr>
          <p:cNvPr id="4" name="Rectangle 3"/>
          <p:cNvSpPr>
            <a:spLocks noChangeArrowheads="1"/>
          </p:cNvSpPr>
          <p:nvPr/>
        </p:nvSpPr>
        <p:spPr bwMode="auto">
          <a:xfrm rot="1813518">
            <a:off x="5607907" y="717558"/>
            <a:ext cx="2951163" cy="371475"/>
          </a:xfrm>
          <a:prstGeom prst="rect">
            <a:avLst/>
          </a:prstGeom>
          <a:noFill/>
          <a:ln w="38100">
            <a:solidFill>
              <a:srgbClr val="C00000"/>
            </a:solidFill>
            <a:bevel/>
            <a:headEnd/>
            <a:tailEnd/>
          </a:ln>
          <a:scene3d>
            <a:camera prst="orthographicFront">
              <a:rot lat="0" lon="0" rev="1800000"/>
            </a:camera>
            <a:lightRig rig="threePt" dir="t"/>
          </a:scene3d>
        </p:spPr>
        <p:txBody>
          <a:bodyPr lIns="68580" tIns="34290" rIns="68580" bIns="34290"/>
          <a:lstStyle/>
          <a:p>
            <a:pPr algn="ctr" eaLnBrk="0" hangingPunct="0">
              <a:lnSpc>
                <a:spcPct val="125000"/>
              </a:lnSpc>
              <a:spcBef>
                <a:spcPct val="20000"/>
              </a:spcBef>
              <a:defRPr/>
            </a:pPr>
            <a:r>
              <a:rPr lang="en-US" altLang="zh-CN" sz="1400" noProof="1">
                <a:solidFill>
                  <a:srgbClr val="000000"/>
                </a:solidFill>
                <a:latin typeface="楷体_GB2312" pitchFamily="49" charset="-122"/>
                <a:ea typeface="楷体_GB2312" pitchFamily="49" charset="-122"/>
                <a:sym typeface="楷体_GB2312" pitchFamily="49" charset="-122"/>
              </a:rPr>
              <a:t>PDF</a:t>
            </a:r>
            <a:r>
              <a:rPr lang="zh-CN" altLang="en-US" sz="1400" noProof="1">
                <a:solidFill>
                  <a:srgbClr val="000000"/>
                </a:solidFill>
                <a:latin typeface="楷体_GB2312" pitchFamily="49" charset="-122"/>
                <a:ea typeface="楷体_GB2312" pitchFamily="49" charset="-122"/>
                <a:sym typeface="楷体_GB2312" pitchFamily="49" charset="-122"/>
              </a:rPr>
              <a:t>带有包含用户信息的水印</a:t>
            </a:r>
            <a:endParaRPr lang="zh-CN" altLang="en-US" noProof="1">
              <a:latin typeface="Arial" charset="0"/>
            </a:endParaRPr>
          </a:p>
        </p:txBody>
      </p:sp>
    </p:spTree>
  </p:cSld>
  <p:clrMapOvr>
    <a:masterClrMapping/>
  </p:clrMapOvr>
  <p:transition spd="slow">
    <p:pull/>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1904</TotalTime>
  <Words>6095</Words>
  <Application>Microsoft Office PowerPoint</Application>
  <PresentationFormat>全屏显示(16:9)</PresentationFormat>
  <Paragraphs>808</Paragraphs>
  <Slides>103</Slides>
  <Notes>75</Notes>
  <HiddenSlides>1</HiddenSlides>
  <MMClips>0</MMClips>
  <ScaleCrop>false</ScaleCrop>
  <HeadingPairs>
    <vt:vector size="4" baseType="variant">
      <vt:variant>
        <vt:lpstr>主题</vt:lpstr>
      </vt:variant>
      <vt:variant>
        <vt:i4>1</vt:i4>
      </vt:variant>
      <vt:variant>
        <vt:lpstr>幻灯片标题</vt:lpstr>
      </vt:variant>
      <vt:variant>
        <vt:i4>103</vt:i4>
      </vt:variant>
    </vt:vector>
  </HeadingPairs>
  <TitlesOfParts>
    <vt:vector size="104" baseType="lpstr">
      <vt:lpstr>1_Office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幻灯片 101</vt:lpstr>
      <vt:lpstr>幻灯片 102</vt:lpstr>
      <vt:lpstr>幻灯片 103</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Administrator</cp:lastModifiedBy>
  <cp:revision>283</cp:revision>
  <dcterms:created xsi:type="dcterms:W3CDTF">2016-03-20T02:48:45Z</dcterms:created>
  <dcterms:modified xsi:type="dcterms:W3CDTF">2017-07-17T02:06:39Z</dcterms:modified>
</cp:coreProperties>
</file>