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56" r:id="rId3"/>
    <p:sldId id="297" r:id="rId5"/>
    <p:sldId id="463" r:id="rId6"/>
    <p:sldId id="485" r:id="rId7"/>
    <p:sldId id="488" r:id="rId8"/>
    <p:sldId id="489" r:id="rId9"/>
    <p:sldId id="490" r:id="rId10"/>
    <p:sldId id="296" r:id="rId11"/>
    <p:sldId id="258" r:id="rId12"/>
    <p:sldId id="300" r:id="rId13"/>
    <p:sldId id="387" r:id="rId14"/>
    <p:sldId id="302" r:id="rId15"/>
    <p:sldId id="333" r:id="rId16"/>
    <p:sldId id="410" r:id="rId17"/>
    <p:sldId id="271" r:id="rId18"/>
    <p:sldId id="413" r:id="rId19"/>
    <p:sldId id="440" r:id="rId20"/>
    <p:sldId id="441" r:id="rId21"/>
    <p:sldId id="415" r:id="rId22"/>
    <p:sldId id="430" r:id="rId23"/>
    <p:sldId id="316" r:id="rId24"/>
    <p:sldId id="416" r:id="rId25"/>
    <p:sldId id="326" r:id="rId26"/>
    <p:sldId id="459" r:id="rId27"/>
    <p:sldId id="282" r:id="rId28"/>
    <p:sldId id="438" r:id="rId29"/>
    <p:sldId id="492" r:id="rId30"/>
    <p:sldId id="293" r:id="rId31"/>
  </p:sldIdLst>
  <p:sldSz cx="11522075" cy="6859905"/>
  <p:notesSz cx="9144000" cy="6858000"/>
  <p:defaultTextStyle>
    <a:defPPr>
      <a:defRPr lang="zh-CN"/>
    </a:defPPr>
    <a:lvl1pPr marL="0" lvl="0" indent="0" algn="l" defTabSz="951230" rtl="0" eaLnBrk="1" fontAlgn="base" latinLnBrk="0" hangingPunct="1">
      <a:lnSpc>
        <a:spcPct val="100000"/>
      </a:lnSpc>
      <a:spcBef>
        <a:spcPct val="0"/>
      </a:spcBef>
      <a:spcAft>
        <a:spcPct val="0"/>
      </a:spcAft>
      <a:buNone/>
      <a:defRPr sz="1900" b="0" i="0" u="none" kern="1200" baseline="0">
        <a:solidFill>
          <a:schemeClr val="tx1"/>
        </a:solidFill>
        <a:latin typeface="Calibri" panose="020F0502020204030204" pitchFamily="34" charset="0"/>
        <a:ea typeface="宋体" panose="02010600030101010101" pitchFamily="2" charset="-122"/>
        <a:cs typeface="+mn-cs"/>
      </a:defRPr>
    </a:lvl1pPr>
    <a:lvl2pPr marL="474980" lvl="1" indent="-17780" algn="l" defTabSz="951230" rtl="0" eaLnBrk="1" fontAlgn="base" latinLnBrk="0" hangingPunct="1">
      <a:lnSpc>
        <a:spcPct val="100000"/>
      </a:lnSpc>
      <a:spcBef>
        <a:spcPct val="0"/>
      </a:spcBef>
      <a:spcAft>
        <a:spcPct val="0"/>
      </a:spcAft>
      <a:buNone/>
      <a:defRPr sz="1900" b="0" i="0" u="none" kern="1200" baseline="0">
        <a:solidFill>
          <a:schemeClr val="tx1"/>
        </a:solidFill>
        <a:latin typeface="Calibri" panose="020F0502020204030204" pitchFamily="34" charset="0"/>
        <a:ea typeface="宋体" panose="02010600030101010101" pitchFamily="2" charset="-122"/>
        <a:cs typeface="+mn-cs"/>
      </a:defRPr>
    </a:lvl2pPr>
    <a:lvl3pPr marL="951230" lvl="2" indent="-36830" algn="l" defTabSz="951230" rtl="0" eaLnBrk="1" fontAlgn="base" latinLnBrk="0" hangingPunct="1">
      <a:lnSpc>
        <a:spcPct val="100000"/>
      </a:lnSpc>
      <a:spcBef>
        <a:spcPct val="0"/>
      </a:spcBef>
      <a:spcAft>
        <a:spcPct val="0"/>
      </a:spcAft>
      <a:buNone/>
      <a:defRPr sz="1900" b="0" i="0" u="none" kern="1200" baseline="0">
        <a:solidFill>
          <a:schemeClr val="tx1"/>
        </a:solidFill>
        <a:latin typeface="Calibri" panose="020F0502020204030204" pitchFamily="34" charset="0"/>
        <a:ea typeface="宋体" panose="02010600030101010101" pitchFamily="2" charset="-122"/>
        <a:cs typeface="+mn-cs"/>
      </a:defRPr>
    </a:lvl3pPr>
    <a:lvl4pPr marL="1427480" lvl="3" indent="-55880" algn="l" defTabSz="951230" rtl="0" eaLnBrk="1" fontAlgn="base" latinLnBrk="0" hangingPunct="1">
      <a:lnSpc>
        <a:spcPct val="100000"/>
      </a:lnSpc>
      <a:spcBef>
        <a:spcPct val="0"/>
      </a:spcBef>
      <a:spcAft>
        <a:spcPct val="0"/>
      </a:spcAft>
      <a:buNone/>
      <a:defRPr sz="1900" b="0" i="0" u="none" kern="1200" baseline="0">
        <a:solidFill>
          <a:schemeClr val="tx1"/>
        </a:solidFill>
        <a:latin typeface="Calibri" panose="020F0502020204030204" pitchFamily="34" charset="0"/>
        <a:ea typeface="宋体" panose="02010600030101010101" pitchFamily="2" charset="-122"/>
        <a:cs typeface="+mn-cs"/>
      </a:defRPr>
    </a:lvl4pPr>
    <a:lvl5pPr marL="1903730" lvl="4" indent="-74930" algn="l" defTabSz="951230" rtl="0" eaLnBrk="1" fontAlgn="base" latinLnBrk="0" hangingPunct="1">
      <a:lnSpc>
        <a:spcPct val="100000"/>
      </a:lnSpc>
      <a:spcBef>
        <a:spcPct val="0"/>
      </a:spcBef>
      <a:spcAft>
        <a:spcPct val="0"/>
      </a:spcAft>
      <a:buNone/>
      <a:defRPr sz="19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74930" algn="l" defTabSz="951230" rtl="0" eaLnBrk="1" fontAlgn="base" latinLnBrk="0" hangingPunct="1">
      <a:lnSpc>
        <a:spcPct val="100000"/>
      </a:lnSpc>
      <a:spcBef>
        <a:spcPct val="0"/>
      </a:spcBef>
      <a:spcAft>
        <a:spcPct val="0"/>
      </a:spcAft>
      <a:buNone/>
      <a:defRPr sz="19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74930" algn="l" defTabSz="951230" rtl="0" eaLnBrk="1" fontAlgn="base" latinLnBrk="0" hangingPunct="1">
      <a:lnSpc>
        <a:spcPct val="100000"/>
      </a:lnSpc>
      <a:spcBef>
        <a:spcPct val="0"/>
      </a:spcBef>
      <a:spcAft>
        <a:spcPct val="0"/>
      </a:spcAft>
      <a:buNone/>
      <a:defRPr sz="19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74930" algn="l" defTabSz="951230" rtl="0" eaLnBrk="1" fontAlgn="base" latinLnBrk="0" hangingPunct="1">
      <a:lnSpc>
        <a:spcPct val="100000"/>
      </a:lnSpc>
      <a:spcBef>
        <a:spcPct val="0"/>
      </a:spcBef>
      <a:spcAft>
        <a:spcPct val="0"/>
      </a:spcAft>
      <a:buNone/>
      <a:defRPr sz="19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74930" algn="l" defTabSz="951230" rtl="0" eaLnBrk="1" fontAlgn="base" latinLnBrk="0" hangingPunct="1">
      <a:lnSpc>
        <a:spcPct val="100000"/>
      </a:lnSpc>
      <a:spcBef>
        <a:spcPct val="0"/>
      </a:spcBef>
      <a:spcAft>
        <a:spcPct val="0"/>
      </a:spcAft>
      <a:buNone/>
      <a:defRPr sz="1900"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2FDB2607-1784-4EEB-B798-7EB5836EED8A}">
        <p14:showMediaCtrls xmlns:p14="http://schemas.microsoft.com/office/powerpoint/2010/main" val="1"/>
      </p:ext>
    </p:extLst>
  </p:showPr>
  <p:clrMru>
    <a:srgbClr val="3399FF"/>
    <a:srgbClr val="0066CC"/>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173"/>
    <p:restoredTop sz="94660"/>
  </p:normalViewPr>
  <p:slideViewPr>
    <p:cSldViewPr showGuides="1">
      <p:cViewPr>
        <p:scale>
          <a:sx n="125" d="100"/>
          <a:sy n="125" d="100"/>
        </p:scale>
        <p:origin x="-102" y="-72"/>
      </p:cViewPr>
      <p:guideLst>
        <p:guide orient="horz" pos="2288"/>
        <p:guide pos="3674"/>
      </p:guideLst>
    </p:cSldViewPr>
  </p:slideViewPr>
  <p:notesTextViewPr>
    <p:cViewPr>
      <p:scale>
        <a:sx n="1" d="1"/>
        <a:sy n="1" d="1"/>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pPr marL="0" marR="0" lvl="0" indent="0" algn="r" defTabSz="95123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2412206" y="514350"/>
            <a:ext cx="4319588" cy="2571750"/>
          </a:xfrm>
          <a:prstGeom prst="rect">
            <a:avLst/>
          </a:prstGeom>
          <a:noFill/>
          <a:ln w="12700">
            <a:solidFill>
              <a:prstClr val="black"/>
            </a:solidFill>
          </a:ln>
        </p:spPr>
        <p:txBody>
          <a:bodyPr vert="horz" lIns="91440" tIns="45720" rIns="91440" bIns="45720" rtlCol="0"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marL="0" marR="0" lvl="0" indent="0" algn="l" defTabSz="95123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75615" marR="0" lvl="1" indent="0" algn="l" defTabSz="95123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51865" marR="0" lvl="2" indent="0" algn="l" defTabSz="95123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427480" marR="0" lvl="3" indent="0" algn="l" defTabSz="95123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903730" marR="0" lvl="4" indent="0" algn="l" defTabSz="95123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5179484" y="6513910"/>
            <a:ext cx="3962400" cy="342900"/>
          </a:xfrm>
          <a:prstGeom prst="rect">
            <a:avLst/>
          </a:prstGeom>
        </p:spPr>
        <p:txBody>
          <a:bodyPr vert="horz" lIns="91440" tIns="45720" rIns="91440" bIns="45720" rtlCol="0" anchor="b"/>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marL="0" algn="l" defTabSz="951230" rtl="0" eaLnBrk="1" latinLnBrk="0" hangingPunct="1">
      <a:defRPr sz="1200" kern="1200">
        <a:solidFill>
          <a:schemeClr val="tx1"/>
        </a:solidFill>
        <a:latin typeface="+mn-lt"/>
        <a:ea typeface="+mn-ea"/>
        <a:cs typeface="+mn-cs"/>
      </a:defRPr>
    </a:lvl1pPr>
    <a:lvl2pPr marL="475615" algn="l" defTabSz="951230" rtl="0" eaLnBrk="1" latinLnBrk="0" hangingPunct="1">
      <a:defRPr sz="1200" kern="1200">
        <a:solidFill>
          <a:schemeClr val="tx1"/>
        </a:solidFill>
        <a:latin typeface="+mn-lt"/>
        <a:ea typeface="+mn-ea"/>
        <a:cs typeface="+mn-cs"/>
      </a:defRPr>
    </a:lvl2pPr>
    <a:lvl3pPr marL="951865" algn="l" defTabSz="951230" rtl="0" eaLnBrk="1" latinLnBrk="0" hangingPunct="1">
      <a:defRPr sz="1200" kern="1200">
        <a:solidFill>
          <a:schemeClr val="tx1"/>
        </a:solidFill>
        <a:latin typeface="+mn-lt"/>
        <a:ea typeface="+mn-ea"/>
        <a:cs typeface="+mn-cs"/>
      </a:defRPr>
    </a:lvl3pPr>
    <a:lvl4pPr marL="1427480" algn="l" defTabSz="951230" rtl="0" eaLnBrk="1" latinLnBrk="0" hangingPunct="1">
      <a:defRPr sz="1200" kern="1200">
        <a:solidFill>
          <a:schemeClr val="tx1"/>
        </a:solidFill>
        <a:latin typeface="+mn-lt"/>
        <a:ea typeface="+mn-ea"/>
        <a:cs typeface="+mn-cs"/>
      </a:defRPr>
    </a:lvl4pPr>
    <a:lvl5pPr marL="1903730" algn="l" defTabSz="951230" rtl="0" eaLnBrk="1" latinLnBrk="0" hangingPunct="1">
      <a:defRPr sz="1200" kern="1200">
        <a:solidFill>
          <a:schemeClr val="tx1"/>
        </a:solidFill>
        <a:latin typeface="+mn-lt"/>
        <a:ea typeface="+mn-ea"/>
        <a:cs typeface="+mn-cs"/>
      </a:defRPr>
    </a:lvl5pPr>
    <a:lvl6pPr marL="2379345" algn="l" defTabSz="951230" rtl="0" eaLnBrk="1" latinLnBrk="0" hangingPunct="1">
      <a:defRPr sz="1200" kern="1200">
        <a:solidFill>
          <a:schemeClr val="tx1"/>
        </a:solidFill>
        <a:latin typeface="+mn-lt"/>
        <a:ea typeface="+mn-ea"/>
        <a:cs typeface="+mn-cs"/>
      </a:defRPr>
    </a:lvl6pPr>
    <a:lvl7pPr marL="2855595" algn="l" defTabSz="951230" rtl="0" eaLnBrk="1" latinLnBrk="0" hangingPunct="1">
      <a:defRPr sz="1200" kern="1200">
        <a:solidFill>
          <a:schemeClr val="tx1"/>
        </a:solidFill>
        <a:latin typeface="+mn-lt"/>
        <a:ea typeface="+mn-ea"/>
        <a:cs typeface="+mn-cs"/>
      </a:defRPr>
    </a:lvl7pPr>
    <a:lvl8pPr marL="3331210" algn="l" defTabSz="951230" rtl="0" eaLnBrk="1" latinLnBrk="0" hangingPunct="1">
      <a:defRPr sz="1200" kern="1200">
        <a:solidFill>
          <a:schemeClr val="tx1"/>
        </a:solidFill>
        <a:latin typeface="+mn-lt"/>
        <a:ea typeface="+mn-ea"/>
        <a:cs typeface="+mn-cs"/>
      </a:defRPr>
    </a:lvl8pPr>
    <a:lvl9pPr marL="3807460" algn="l" defTabSz="9512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幻灯片图像占位符 1"/>
          <p:cNvSpPr>
            <a:spLocks noGrp="1" noRot="1" noChangeAspect="1" noTextEdit="1"/>
          </p:cNvSpPr>
          <p:nvPr>
            <p:ph type="sldImg"/>
          </p:nvPr>
        </p:nvSpPr>
        <p:spPr>
          <a:ln>
            <a:solidFill>
              <a:srgbClr val="000000"/>
            </a:solidFill>
            <a:miter/>
          </a:ln>
        </p:spPr>
      </p:sp>
      <p:sp>
        <p:nvSpPr>
          <p:cNvPr id="47107" name="备注占位符 2"/>
          <p:cNvSpPr>
            <a:spLocks noGrp="1"/>
          </p:cNvSpPr>
          <p:nvPr>
            <p:ph type="body" idx="1"/>
          </p:nvPr>
        </p:nvSpPr>
        <p:spPr>
          <a:noFill/>
          <a:ln>
            <a:noFill/>
          </a:ln>
        </p:spPr>
        <p:txBody>
          <a:bodyPr wrap="square" lIns="91440" tIns="45720" rIns="91440" bIns="45720" anchor="t"/>
          <a:p>
            <a:pPr lvl="0">
              <a:spcBef>
                <a:spcPct val="0"/>
              </a:spcBef>
            </a:pPr>
            <a:endParaRPr lang="zh-CN" altLang="en-US" dirty="0"/>
          </a:p>
        </p:txBody>
      </p:sp>
      <p:sp>
        <p:nvSpPr>
          <p:cNvPr id="47108" name="灯片编号占位符 3"/>
          <p:cNvSpPr txBox="1">
            <a:spLocks noGrp="1"/>
          </p:cNvSpPr>
          <p:nvPr>
            <p:ph type="sldNum" sz="quarter"/>
          </p:nvPr>
        </p:nvSpPr>
        <p:spPr>
          <a:xfrm>
            <a:off x="5179484" y="6513910"/>
            <a:ext cx="3962400" cy="3429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幻灯片图像占位符 1"/>
          <p:cNvSpPr>
            <a:spLocks noGrp="1" noRot="1" noChangeAspect="1" noTextEdit="1"/>
          </p:cNvSpPr>
          <p:nvPr>
            <p:ph type="sldImg"/>
          </p:nvPr>
        </p:nvSpPr>
        <p:spPr>
          <a:ln>
            <a:solidFill>
              <a:srgbClr val="000000"/>
            </a:solidFill>
            <a:miter/>
          </a:ln>
        </p:spPr>
      </p:sp>
      <p:sp>
        <p:nvSpPr>
          <p:cNvPr id="51203" name="备注占位符 2"/>
          <p:cNvSpPr>
            <a:spLocks noGrp="1"/>
          </p:cNvSpPr>
          <p:nvPr>
            <p:ph type="body" idx="1"/>
          </p:nvPr>
        </p:nvSpPr>
        <p:spPr>
          <a:noFill/>
          <a:ln>
            <a:noFill/>
          </a:ln>
        </p:spPr>
        <p:txBody>
          <a:bodyPr wrap="square" lIns="91440" tIns="45720" rIns="91440" bIns="45720" anchor="t"/>
          <a:p>
            <a:pPr lvl="0">
              <a:spcBef>
                <a:spcPct val="0"/>
              </a:spcBef>
            </a:pPr>
            <a:endParaRPr lang="zh-CN" altLang="en-US" dirty="0"/>
          </a:p>
        </p:txBody>
      </p:sp>
      <p:sp>
        <p:nvSpPr>
          <p:cNvPr id="51204" name="灯片编号占位符 3"/>
          <p:cNvSpPr txBox="1">
            <a:spLocks noGrp="1"/>
          </p:cNvSpPr>
          <p:nvPr>
            <p:ph type="sldNum" sz="quarter"/>
          </p:nvPr>
        </p:nvSpPr>
        <p:spPr>
          <a:xfrm>
            <a:off x="5179484" y="6513910"/>
            <a:ext cx="3962400" cy="3429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幻灯片图像占位符 1"/>
          <p:cNvSpPr>
            <a:spLocks noGrp="1" noRot="1" noChangeAspect="1" noTextEdit="1"/>
          </p:cNvSpPr>
          <p:nvPr>
            <p:ph type="sldImg"/>
          </p:nvPr>
        </p:nvSpPr>
        <p:spPr>
          <a:ln>
            <a:solidFill>
              <a:srgbClr val="000000"/>
            </a:solidFill>
            <a:miter/>
          </a:ln>
        </p:spPr>
      </p:sp>
      <p:sp>
        <p:nvSpPr>
          <p:cNvPr id="52227" name="备注占位符 2"/>
          <p:cNvSpPr>
            <a:spLocks noGrp="1"/>
          </p:cNvSpPr>
          <p:nvPr>
            <p:ph type="body" idx="1"/>
          </p:nvPr>
        </p:nvSpPr>
        <p:spPr>
          <a:noFill/>
          <a:ln>
            <a:noFill/>
          </a:ln>
        </p:spPr>
        <p:txBody>
          <a:bodyPr wrap="square" lIns="91440" tIns="45720" rIns="91440" bIns="45720" anchor="t"/>
          <a:p>
            <a:pPr lvl="0">
              <a:spcBef>
                <a:spcPct val="0"/>
              </a:spcBef>
            </a:pPr>
            <a:endParaRPr lang="zh-CN" altLang="en-US" dirty="0"/>
          </a:p>
        </p:txBody>
      </p:sp>
      <p:sp>
        <p:nvSpPr>
          <p:cNvPr id="52228" name="灯片编号占位符 3"/>
          <p:cNvSpPr txBox="1">
            <a:spLocks noGrp="1"/>
          </p:cNvSpPr>
          <p:nvPr>
            <p:ph type="sldNum" sz="quarter"/>
          </p:nvPr>
        </p:nvSpPr>
        <p:spPr>
          <a:xfrm>
            <a:off x="5179484" y="6513910"/>
            <a:ext cx="3962400" cy="3429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幻灯片图像占位符 1"/>
          <p:cNvSpPr>
            <a:spLocks noGrp="1" noRot="1" noChangeAspect="1" noTextEdit="1"/>
          </p:cNvSpPr>
          <p:nvPr>
            <p:ph type="sldImg"/>
          </p:nvPr>
        </p:nvSpPr>
        <p:spPr>
          <a:ln>
            <a:solidFill>
              <a:srgbClr val="000000"/>
            </a:solidFill>
            <a:miter/>
          </a:ln>
        </p:spPr>
      </p:sp>
      <p:sp>
        <p:nvSpPr>
          <p:cNvPr id="53251" name="备注占位符 2"/>
          <p:cNvSpPr>
            <a:spLocks noGrp="1"/>
          </p:cNvSpPr>
          <p:nvPr>
            <p:ph type="body" idx="1"/>
          </p:nvPr>
        </p:nvSpPr>
        <p:spPr>
          <a:noFill/>
          <a:ln>
            <a:noFill/>
          </a:ln>
        </p:spPr>
        <p:txBody>
          <a:bodyPr wrap="square" lIns="91440" tIns="45720" rIns="91440" bIns="45720" anchor="t"/>
          <a:p>
            <a:pPr lvl="0">
              <a:spcBef>
                <a:spcPct val="0"/>
              </a:spcBef>
            </a:pPr>
            <a:endParaRPr lang="zh-CN" altLang="en-US" dirty="0"/>
          </a:p>
        </p:txBody>
      </p:sp>
      <p:sp>
        <p:nvSpPr>
          <p:cNvPr id="53252" name="灯片编号占位符 3"/>
          <p:cNvSpPr txBox="1">
            <a:spLocks noGrp="1"/>
          </p:cNvSpPr>
          <p:nvPr>
            <p:ph type="sldNum" sz="quarter"/>
          </p:nvPr>
        </p:nvSpPr>
        <p:spPr>
          <a:xfrm>
            <a:off x="5179484" y="6513910"/>
            <a:ext cx="3962400" cy="3429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幻灯片图像占位符 1"/>
          <p:cNvSpPr>
            <a:spLocks noGrp="1" noRot="1" noChangeAspect="1" noTextEdit="1"/>
          </p:cNvSpPr>
          <p:nvPr>
            <p:ph type="sldImg"/>
          </p:nvPr>
        </p:nvSpPr>
        <p:spPr>
          <a:ln>
            <a:solidFill>
              <a:srgbClr val="000000"/>
            </a:solidFill>
            <a:miter/>
          </a:ln>
        </p:spPr>
      </p:sp>
      <p:sp>
        <p:nvSpPr>
          <p:cNvPr id="54275" name="备注占位符 2"/>
          <p:cNvSpPr>
            <a:spLocks noGrp="1"/>
          </p:cNvSpPr>
          <p:nvPr>
            <p:ph type="body" idx="1"/>
          </p:nvPr>
        </p:nvSpPr>
        <p:spPr>
          <a:noFill/>
          <a:ln>
            <a:noFill/>
          </a:ln>
        </p:spPr>
        <p:txBody>
          <a:bodyPr wrap="square" lIns="91440" tIns="45720" rIns="91440" bIns="45720" anchor="t"/>
          <a:p>
            <a:pPr lvl="0">
              <a:spcBef>
                <a:spcPct val="0"/>
              </a:spcBef>
            </a:pPr>
            <a:endParaRPr lang="zh-CN" altLang="en-US" dirty="0"/>
          </a:p>
        </p:txBody>
      </p:sp>
      <p:sp>
        <p:nvSpPr>
          <p:cNvPr id="54276" name="灯片编号占位符 3"/>
          <p:cNvSpPr txBox="1">
            <a:spLocks noGrp="1"/>
          </p:cNvSpPr>
          <p:nvPr>
            <p:ph type="sldNum" sz="quarter"/>
          </p:nvPr>
        </p:nvSpPr>
        <p:spPr>
          <a:xfrm>
            <a:off x="5179484" y="6513910"/>
            <a:ext cx="3962400" cy="3429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幻灯片图像占位符 1"/>
          <p:cNvSpPr>
            <a:spLocks noGrp="1" noRot="1" noChangeAspect="1" noTextEdit="1"/>
          </p:cNvSpPr>
          <p:nvPr>
            <p:ph type="sldImg"/>
          </p:nvPr>
        </p:nvSpPr>
        <p:spPr>
          <a:ln>
            <a:solidFill>
              <a:srgbClr val="000000"/>
            </a:solidFill>
            <a:miter/>
          </a:ln>
        </p:spPr>
      </p:sp>
      <p:sp>
        <p:nvSpPr>
          <p:cNvPr id="48131" name="备注占位符 2"/>
          <p:cNvSpPr>
            <a:spLocks noGrp="1"/>
          </p:cNvSpPr>
          <p:nvPr>
            <p:ph type="body" idx="1"/>
          </p:nvPr>
        </p:nvSpPr>
        <p:spPr>
          <a:noFill/>
          <a:ln>
            <a:noFill/>
          </a:ln>
        </p:spPr>
        <p:txBody>
          <a:bodyPr wrap="square" lIns="91440" tIns="45720" rIns="91440" bIns="45720" anchor="t"/>
          <a:p>
            <a:pPr lvl="0">
              <a:spcBef>
                <a:spcPct val="0"/>
              </a:spcBef>
            </a:pPr>
            <a:endParaRPr lang="zh-CN" altLang="en-US" dirty="0"/>
          </a:p>
        </p:txBody>
      </p:sp>
      <p:sp>
        <p:nvSpPr>
          <p:cNvPr id="48132" name="灯片编号占位符 3"/>
          <p:cNvSpPr txBox="1">
            <a:spLocks noGrp="1"/>
          </p:cNvSpPr>
          <p:nvPr>
            <p:ph type="sldNum" sz="quarter"/>
          </p:nvPr>
        </p:nvSpPr>
        <p:spPr>
          <a:xfrm>
            <a:off x="5179484" y="6513910"/>
            <a:ext cx="3962400" cy="3429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幻灯片图像占位符 1"/>
          <p:cNvSpPr>
            <a:spLocks noGrp="1" noRot="1" noChangeAspect="1" noTextEdit="1"/>
          </p:cNvSpPr>
          <p:nvPr>
            <p:ph type="sldImg"/>
          </p:nvPr>
        </p:nvSpPr>
        <p:spPr>
          <a:ln>
            <a:solidFill>
              <a:srgbClr val="000000"/>
            </a:solidFill>
            <a:miter/>
          </a:ln>
        </p:spPr>
      </p:sp>
      <p:sp>
        <p:nvSpPr>
          <p:cNvPr id="55299" name="备注占位符 2"/>
          <p:cNvSpPr>
            <a:spLocks noGrp="1"/>
          </p:cNvSpPr>
          <p:nvPr>
            <p:ph type="body" idx="1"/>
          </p:nvPr>
        </p:nvSpPr>
        <p:spPr>
          <a:noFill/>
          <a:ln>
            <a:noFill/>
          </a:ln>
        </p:spPr>
        <p:txBody>
          <a:bodyPr wrap="square" lIns="91440" tIns="45720" rIns="91440" bIns="45720" anchor="t"/>
          <a:p>
            <a:pPr lvl="0">
              <a:spcBef>
                <a:spcPct val="0"/>
              </a:spcBef>
            </a:pPr>
            <a:endParaRPr lang="zh-CN" altLang="en-US" dirty="0"/>
          </a:p>
        </p:txBody>
      </p:sp>
      <p:sp>
        <p:nvSpPr>
          <p:cNvPr id="55300" name="灯片编号占位符 3"/>
          <p:cNvSpPr txBox="1">
            <a:spLocks noGrp="1"/>
          </p:cNvSpPr>
          <p:nvPr>
            <p:ph type="sldNum" sz="quarter"/>
          </p:nvPr>
        </p:nvSpPr>
        <p:spPr>
          <a:xfrm>
            <a:off x="5179484" y="6513910"/>
            <a:ext cx="3962400" cy="3429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幻灯片图像占位符 1"/>
          <p:cNvSpPr>
            <a:spLocks noGrp="1" noRot="1" noChangeAspect="1" noTextEdit="1"/>
          </p:cNvSpPr>
          <p:nvPr>
            <p:ph type="sldImg"/>
          </p:nvPr>
        </p:nvSpPr>
        <p:spPr>
          <a:ln>
            <a:solidFill>
              <a:srgbClr val="000000"/>
            </a:solidFill>
            <a:miter/>
          </a:ln>
        </p:spPr>
      </p:sp>
      <p:sp>
        <p:nvSpPr>
          <p:cNvPr id="48131" name="备注占位符 2"/>
          <p:cNvSpPr>
            <a:spLocks noGrp="1"/>
          </p:cNvSpPr>
          <p:nvPr>
            <p:ph type="body" idx="1"/>
          </p:nvPr>
        </p:nvSpPr>
        <p:spPr>
          <a:noFill/>
          <a:ln>
            <a:noFill/>
          </a:ln>
        </p:spPr>
        <p:txBody>
          <a:bodyPr wrap="square" lIns="91440" tIns="45720" rIns="91440" bIns="45720" anchor="t"/>
          <a:p>
            <a:pPr lvl="0">
              <a:spcBef>
                <a:spcPct val="0"/>
              </a:spcBef>
            </a:pPr>
            <a:endParaRPr lang="zh-CN" altLang="en-US" dirty="0"/>
          </a:p>
        </p:txBody>
      </p:sp>
      <p:sp>
        <p:nvSpPr>
          <p:cNvPr id="48132" name="灯片编号占位符 3"/>
          <p:cNvSpPr txBox="1">
            <a:spLocks noGrp="1"/>
          </p:cNvSpPr>
          <p:nvPr>
            <p:ph type="sldNum" sz="quarter"/>
          </p:nvPr>
        </p:nvSpPr>
        <p:spPr>
          <a:xfrm>
            <a:off x="5179484" y="6513910"/>
            <a:ext cx="3962400" cy="3429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幻灯片图像占位符 1"/>
          <p:cNvSpPr>
            <a:spLocks noGrp="1" noRot="1" noChangeAspect="1" noTextEdit="1"/>
          </p:cNvSpPr>
          <p:nvPr>
            <p:ph type="sldImg"/>
          </p:nvPr>
        </p:nvSpPr>
        <p:spPr>
          <a:ln>
            <a:solidFill>
              <a:srgbClr val="000000"/>
            </a:solidFill>
            <a:miter/>
          </a:ln>
        </p:spPr>
      </p:sp>
      <p:sp>
        <p:nvSpPr>
          <p:cNvPr id="48131" name="备注占位符 2"/>
          <p:cNvSpPr>
            <a:spLocks noGrp="1"/>
          </p:cNvSpPr>
          <p:nvPr>
            <p:ph type="body" idx="1"/>
          </p:nvPr>
        </p:nvSpPr>
        <p:spPr>
          <a:noFill/>
          <a:ln>
            <a:noFill/>
          </a:ln>
        </p:spPr>
        <p:txBody>
          <a:bodyPr wrap="square" lIns="91440" tIns="45720" rIns="91440" bIns="45720" anchor="t"/>
          <a:p>
            <a:pPr lvl="0">
              <a:spcBef>
                <a:spcPct val="0"/>
              </a:spcBef>
            </a:pPr>
            <a:endParaRPr lang="zh-CN" altLang="en-US" dirty="0"/>
          </a:p>
        </p:txBody>
      </p:sp>
      <p:sp>
        <p:nvSpPr>
          <p:cNvPr id="48132" name="灯片编号占位符 3"/>
          <p:cNvSpPr txBox="1">
            <a:spLocks noGrp="1"/>
          </p:cNvSpPr>
          <p:nvPr>
            <p:ph type="sldNum" sz="quarter"/>
          </p:nvPr>
        </p:nvSpPr>
        <p:spPr>
          <a:xfrm>
            <a:off x="5179484" y="6513910"/>
            <a:ext cx="3962400" cy="3429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幻灯片图像占位符 1"/>
          <p:cNvSpPr>
            <a:spLocks noGrp="1" noRot="1" noChangeAspect="1" noTextEdit="1"/>
          </p:cNvSpPr>
          <p:nvPr>
            <p:ph type="sldImg"/>
          </p:nvPr>
        </p:nvSpPr>
        <p:spPr>
          <a:ln>
            <a:solidFill>
              <a:srgbClr val="000000"/>
            </a:solidFill>
            <a:miter/>
          </a:ln>
        </p:spPr>
      </p:sp>
      <p:sp>
        <p:nvSpPr>
          <p:cNvPr id="48131" name="备注占位符 2"/>
          <p:cNvSpPr>
            <a:spLocks noGrp="1"/>
          </p:cNvSpPr>
          <p:nvPr>
            <p:ph type="body" idx="1"/>
          </p:nvPr>
        </p:nvSpPr>
        <p:spPr>
          <a:noFill/>
          <a:ln>
            <a:noFill/>
          </a:ln>
        </p:spPr>
        <p:txBody>
          <a:bodyPr wrap="square" lIns="91440" tIns="45720" rIns="91440" bIns="45720" anchor="t"/>
          <a:p>
            <a:pPr lvl="0">
              <a:spcBef>
                <a:spcPct val="0"/>
              </a:spcBef>
            </a:pPr>
            <a:endParaRPr lang="zh-CN" altLang="en-US" dirty="0"/>
          </a:p>
        </p:txBody>
      </p:sp>
      <p:sp>
        <p:nvSpPr>
          <p:cNvPr id="48132" name="灯片编号占位符 3"/>
          <p:cNvSpPr txBox="1">
            <a:spLocks noGrp="1"/>
          </p:cNvSpPr>
          <p:nvPr>
            <p:ph type="sldNum" sz="quarter"/>
          </p:nvPr>
        </p:nvSpPr>
        <p:spPr>
          <a:xfrm>
            <a:off x="5179484" y="6513910"/>
            <a:ext cx="3962400" cy="3429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幻灯片图像占位符 1"/>
          <p:cNvSpPr>
            <a:spLocks noGrp="1" noRot="1" noChangeAspect="1" noTextEdit="1"/>
          </p:cNvSpPr>
          <p:nvPr>
            <p:ph type="sldImg"/>
          </p:nvPr>
        </p:nvSpPr>
        <p:spPr>
          <a:ln>
            <a:solidFill>
              <a:srgbClr val="000000"/>
            </a:solidFill>
            <a:miter/>
          </a:ln>
        </p:spPr>
      </p:sp>
      <p:sp>
        <p:nvSpPr>
          <p:cNvPr id="48131" name="备注占位符 2"/>
          <p:cNvSpPr>
            <a:spLocks noGrp="1"/>
          </p:cNvSpPr>
          <p:nvPr>
            <p:ph type="body" idx="1"/>
          </p:nvPr>
        </p:nvSpPr>
        <p:spPr>
          <a:noFill/>
          <a:ln>
            <a:noFill/>
          </a:ln>
        </p:spPr>
        <p:txBody>
          <a:bodyPr wrap="square" lIns="91440" tIns="45720" rIns="91440" bIns="45720" anchor="t"/>
          <a:p>
            <a:pPr lvl="0">
              <a:spcBef>
                <a:spcPct val="0"/>
              </a:spcBef>
            </a:pPr>
            <a:endParaRPr lang="zh-CN" altLang="en-US" dirty="0"/>
          </a:p>
        </p:txBody>
      </p:sp>
      <p:sp>
        <p:nvSpPr>
          <p:cNvPr id="48132" name="灯片编号占位符 3"/>
          <p:cNvSpPr txBox="1">
            <a:spLocks noGrp="1"/>
          </p:cNvSpPr>
          <p:nvPr>
            <p:ph type="sldNum" sz="quarter"/>
          </p:nvPr>
        </p:nvSpPr>
        <p:spPr>
          <a:xfrm>
            <a:off x="5179484" y="6513910"/>
            <a:ext cx="3962400" cy="3429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幻灯片图像占位符 1"/>
          <p:cNvSpPr>
            <a:spLocks noGrp="1" noRot="1" noChangeAspect="1" noTextEdit="1"/>
          </p:cNvSpPr>
          <p:nvPr>
            <p:ph type="sldImg"/>
          </p:nvPr>
        </p:nvSpPr>
        <p:spPr>
          <a:ln>
            <a:solidFill>
              <a:srgbClr val="000000"/>
            </a:solidFill>
            <a:miter/>
          </a:ln>
        </p:spPr>
      </p:sp>
      <p:sp>
        <p:nvSpPr>
          <p:cNvPr id="48131" name="备注占位符 2"/>
          <p:cNvSpPr>
            <a:spLocks noGrp="1"/>
          </p:cNvSpPr>
          <p:nvPr>
            <p:ph type="body" idx="1"/>
          </p:nvPr>
        </p:nvSpPr>
        <p:spPr>
          <a:noFill/>
          <a:ln>
            <a:noFill/>
          </a:ln>
        </p:spPr>
        <p:txBody>
          <a:bodyPr wrap="square" lIns="91440" tIns="45720" rIns="91440" bIns="45720" anchor="t"/>
          <a:p>
            <a:pPr lvl="0">
              <a:spcBef>
                <a:spcPct val="0"/>
              </a:spcBef>
            </a:pPr>
            <a:endParaRPr lang="zh-CN" altLang="en-US" dirty="0"/>
          </a:p>
        </p:txBody>
      </p:sp>
      <p:sp>
        <p:nvSpPr>
          <p:cNvPr id="48132" name="灯片编号占位符 3"/>
          <p:cNvSpPr txBox="1">
            <a:spLocks noGrp="1"/>
          </p:cNvSpPr>
          <p:nvPr>
            <p:ph type="sldNum" sz="quarter"/>
          </p:nvPr>
        </p:nvSpPr>
        <p:spPr>
          <a:xfrm>
            <a:off x="5179484" y="6513910"/>
            <a:ext cx="3962400" cy="3429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幻灯片图像占位符 1"/>
          <p:cNvSpPr>
            <a:spLocks noGrp="1" noRot="1" noChangeAspect="1" noTextEdit="1"/>
          </p:cNvSpPr>
          <p:nvPr>
            <p:ph type="sldImg"/>
          </p:nvPr>
        </p:nvSpPr>
        <p:spPr>
          <a:ln>
            <a:solidFill>
              <a:srgbClr val="000000"/>
            </a:solidFill>
            <a:miter/>
          </a:ln>
        </p:spPr>
      </p:sp>
      <p:sp>
        <p:nvSpPr>
          <p:cNvPr id="48131" name="备注占位符 2"/>
          <p:cNvSpPr>
            <a:spLocks noGrp="1"/>
          </p:cNvSpPr>
          <p:nvPr>
            <p:ph type="body" idx="1"/>
          </p:nvPr>
        </p:nvSpPr>
        <p:spPr>
          <a:noFill/>
          <a:ln>
            <a:noFill/>
          </a:ln>
        </p:spPr>
        <p:txBody>
          <a:bodyPr wrap="square" lIns="91440" tIns="45720" rIns="91440" bIns="45720" anchor="t"/>
          <a:p>
            <a:pPr lvl="0">
              <a:spcBef>
                <a:spcPct val="0"/>
              </a:spcBef>
            </a:pPr>
            <a:endParaRPr lang="zh-CN" altLang="en-US" dirty="0"/>
          </a:p>
        </p:txBody>
      </p:sp>
      <p:sp>
        <p:nvSpPr>
          <p:cNvPr id="48132" name="灯片编号占位符 3"/>
          <p:cNvSpPr txBox="1">
            <a:spLocks noGrp="1"/>
          </p:cNvSpPr>
          <p:nvPr>
            <p:ph type="sldNum" sz="quarter"/>
          </p:nvPr>
        </p:nvSpPr>
        <p:spPr>
          <a:xfrm>
            <a:off x="5179484" y="6513910"/>
            <a:ext cx="3962400" cy="3429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幻灯片图像占位符 1"/>
          <p:cNvSpPr>
            <a:spLocks noGrp="1" noRot="1" noChangeAspect="1" noTextEdit="1"/>
          </p:cNvSpPr>
          <p:nvPr>
            <p:ph type="sldImg"/>
          </p:nvPr>
        </p:nvSpPr>
        <p:spPr>
          <a:ln>
            <a:solidFill>
              <a:srgbClr val="000000"/>
            </a:solidFill>
            <a:miter/>
          </a:ln>
        </p:spPr>
      </p:sp>
      <p:sp>
        <p:nvSpPr>
          <p:cNvPr id="49155" name="备注占位符 2"/>
          <p:cNvSpPr>
            <a:spLocks noGrp="1"/>
          </p:cNvSpPr>
          <p:nvPr>
            <p:ph type="body" idx="1"/>
          </p:nvPr>
        </p:nvSpPr>
        <p:spPr>
          <a:noFill/>
          <a:ln>
            <a:noFill/>
          </a:ln>
        </p:spPr>
        <p:txBody>
          <a:bodyPr wrap="square" lIns="91440" tIns="45720" rIns="91440" bIns="45720" anchor="t"/>
          <a:p>
            <a:pPr lvl="0">
              <a:spcBef>
                <a:spcPct val="0"/>
              </a:spcBef>
            </a:pPr>
            <a:endParaRPr lang="zh-CN" altLang="en-US" dirty="0"/>
          </a:p>
        </p:txBody>
      </p:sp>
      <p:sp>
        <p:nvSpPr>
          <p:cNvPr id="49156" name="灯片编号占位符 3"/>
          <p:cNvSpPr txBox="1">
            <a:spLocks noGrp="1"/>
          </p:cNvSpPr>
          <p:nvPr>
            <p:ph type="sldNum" sz="quarter"/>
          </p:nvPr>
        </p:nvSpPr>
        <p:spPr>
          <a:xfrm>
            <a:off x="5179484" y="6513910"/>
            <a:ext cx="3962400" cy="3429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幻灯片图像占位符 1"/>
          <p:cNvSpPr>
            <a:spLocks noGrp="1" noRot="1" noChangeAspect="1" noTextEdit="1"/>
          </p:cNvSpPr>
          <p:nvPr>
            <p:ph type="sldImg"/>
          </p:nvPr>
        </p:nvSpPr>
        <p:spPr>
          <a:ln>
            <a:solidFill>
              <a:srgbClr val="000000"/>
            </a:solidFill>
            <a:miter/>
          </a:ln>
        </p:spPr>
      </p:sp>
      <p:sp>
        <p:nvSpPr>
          <p:cNvPr id="50179" name="备注占位符 2"/>
          <p:cNvSpPr>
            <a:spLocks noGrp="1"/>
          </p:cNvSpPr>
          <p:nvPr>
            <p:ph type="body" idx="1"/>
          </p:nvPr>
        </p:nvSpPr>
        <p:spPr>
          <a:noFill/>
          <a:ln>
            <a:noFill/>
          </a:ln>
        </p:spPr>
        <p:txBody>
          <a:bodyPr wrap="square" lIns="91440" tIns="45720" rIns="91440" bIns="45720" anchor="t"/>
          <a:p>
            <a:pPr lvl="0">
              <a:spcBef>
                <a:spcPct val="0"/>
              </a:spcBef>
            </a:pPr>
            <a:endParaRPr lang="zh-CN" altLang="en-US" dirty="0"/>
          </a:p>
        </p:txBody>
      </p:sp>
      <p:sp>
        <p:nvSpPr>
          <p:cNvPr id="50180" name="灯片编号占位符 3"/>
          <p:cNvSpPr txBox="1">
            <a:spLocks noGrp="1"/>
          </p:cNvSpPr>
          <p:nvPr>
            <p:ph type="sldNum" sz="quarter"/>
          </p:nvPr>
        </p:nvSpPr>
        <p:spPr>
          <a:xfrm>
            <a:off x="5179484" y="6513910"/>
            <a:ext cx="3962400" cy="3429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64156" y="2130920"/>
            <a:ext cx="9793764" cy="147036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728312" y="3887100"/>
            <a:ext cx="8065453" cy="1753006"/>
          </a:xfrm>
        </p:spPr>
        <p:txBody>
          <a:bodyPr/>
          <a:lstStyle>
            <a:lvl1pPr marL="0" indent="0" algn="ctr">
              <a:buNone/>
              <a:defRPr>
                <a:solidFill>
                  <a:schemeClr val="tx1">
                    <a:tint val="75000"/>
                  </a:schemeClr>
                </a:solidFill>
              </a:defRPr>
            </a:lvl1pPr>
            <a:lvl2pPr marL="475615" indent="0" algn="ctr">
              <a:buNone/>
              <a:defRPr>
                <a:solidFill>
                  <a:schemeClr val="tx1">
                    <a:tint val="75000"/>
                  </a:schemeClr>
                </a:solidFill>
              </a:defRPr>
            </a:lvl2pPr>
            <a:lvl3pPr marL="951865" indent="0" algn="ctr">
              <a:buNone/>
              <a:defRPr>
                <a:solidFill>
                  <a:schemeClr val="tx1">
                    <a:tint val="75000"/>
                  </a:schemeClr>
                </a:solidFill>
              </a:defRPr>
            </a:lvl3pPr>
            <a:lvl4pPr marL="1427480" indent="0" algn="ctr">
              <a:buNone/>
              <a:defRPr>
                <a:solidFill>
                  <a:schemeClr val="tx1">
                    <a:tint val="75000"/>
                  </a:schemeClr>
                </a:solidFill>
              </a:defRPr>
            </a:lvl4pPr>
            <a:lvl5pPr marL="1903730" indent="0" algn="ctr">
              <a:buNone/>
              <a:defRPr>
                <a:solidFill>
                  <a:schemeClr val="tx1">
                    <a:tint val="75000"/>
                  </a:schemeClr>
                </a:solidFill>
              </a:defRPr>
            </a:lvl5pPr>
            <a:lvl6pPr marL="2379345" indent="0" algn="ctr">
              <a:buNone/>
              <a:defRPr>
                <a:solidFill>
                  <a:schemeClr val="tx1">
                    <a:tint val="75000"/>
                  </a:schemeClr>
                </a:solidFill>
              </a:defRPr>
            </a:lvl6pPr>
            <a:lvl7pPr marL="2855595" indent="0" algn="ctr">
              <a:buNone/>
              <a:defRPr>
                <a:solidFill>
                  <a:schemeClr val="tx1">
                    <a:tint val="75000"/>
                  </a:schemeClr>
                </a:solidFill>
              </a:defRPr>
            </a:lvl7pPr>
            <a:lvl8pPr marL="3331210" indent="0" algn="ctr">
              <a:buNone/>
              <a:defRPr>
                <a:solidFill>
                  <a:schemeClr val="tx1">
                    <a:tint val="75000"/>
                  </a:schemeClr>
                </a:solidFill>
              </a:defRPr>
            </a:lvl8pPr>
            <a:lvl9pPr marL="380746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Calibri" panose="020F0502020204030204" pitchFamily="34" charset="0"/>
                <a:ea typeface="宋体" panose="02010600030101010101" pitchFamily="2" charset="-122"/>
              </a:rPr>
            </a:fld>
            <a:endParaRPr lang="zh-CN" altLang="en-US" dirty="0">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Calibri" panose="020F0502020204030204" pitchFamily="34" charset="0"/>
                <a:ea typeface="宋体" panose="02010600030101010101" pitchFamily="2" charset="-122"/>
              </a:rPr>
            </a:fld>
            <a:endParaRPr lang="zh-CN" altLang="en-US" dirty="0">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353505" y="274703"/>
            <a:ext cx="2592467" cy="585288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76104" y="274703"/>
            <a:ext cx="7585366" cy="585288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Calibri" panose="020F0502020204030204" pitchFamily="34" charset="0"/>
                <a:ea typeface="宋体" panose="02010600030101010101" pitchFamily="2" charset="-122"/>
              </a:rPr>
            </a:fld>
            <a:endParaRPr lang="zh-CN" altLang="en-US" dirty="0">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Calibri" panose="020F0502020204030204" pitchFamily="34" charset="0"/>
                <a:ea typeface="宋体" panose="02010600030101010101" pitchFamily="2" charset="-122"/>
              </a:rPr>
            </a:fld>
            <a:endParaRPr lang="zh-CN" altLang="en-US" dirty="0">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10164" y="4407922"/>
            <a:ext cx="9793764" cy="1362390"/>
          </a:xfrm>
        </p:spPr>
        <p:txBody>
          <a:bodyPr anchor="t"/>
          <a:lstStyle>
            <a:lvl1pPr algn="l">
              <a:defRPr sz="42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10164" y="2907387"/>
            <a:ext cx="9793764" cy="1500534"/>
          </a:xfrm>
        </p:spPr>
        <p:txBody>
          <a:bodyPr anchor="b"/>
          <a:lstStyle>
            <a:lvl1pPr marL="0" indent="0">
              <a:buNone/>
              <a:defRPr sz="2100">
                <a:solidFill>
                  <a:schemeClr val="tx1">
                    <a:tint val="75000"/>
                  </a:schemeClr>
                </a:solidFill>
              </a:defRPr>
            </a:lvl1pPr>
            <a:lvl2pPr marL="475615" indent="0">
              <a:buNone/>
              <a:defRPr sz="1900">
                <a:solidFill>
                  <a:schemeClr val="tx1">
                    <a:tint val="75000"/>
                  </a:schemeClr>
                </a:solidFill>
              </a:defRPr>
            </a:lvl2pPr>
            <a:lvl3pPr marL="951865" indent="0">
              <a:buNone/>
              <a:defRPr sz="1700">
                <a:solidFill>
                  <a:schemeClr val="tx1">
                    <a:tint val="75000"/>
                  </a:schemeClr>
                </a:solidFill>
              </a:defRPr>
            </a:lvl3pPr>
            <a:lvl4pPr marL="1427480" indent="0">
              <a:buNone/>
              <a:defRPr sz="1500">
                <a:solidFill>
                  <a:schemeClr val="tx1">
                    <a:tint val="75000"/>
                  </a:schemeClr>
                </a:solidFill>
              </a:defRPr>
            </a:lvl4pPr>
            <a:lvl5pPr marL="1903730" indent="0">
              <a:buNone/>
              <a:defRPr sz="1500">
                <a:solidFill>
                  <a:schemeClr val="tx1">
                    <a:tint val="75000"/>
                  </a:schemeClr>
                </a:solidFill>
              </a:defRPr>
            </a:lvl5pPr>
            <a:lvl6pPr marL="2379345" indent="0">
              <a:buNone/>
              <a:defRPr sz="1500">
                <a:solidFill>
                  <a:schemeClr val="tx1">
                    <a:tint val="75000"/>
                  </a:schemeClr>
                </a:solidFill>
              </a:defRPr>
            </a:lvl6pPr>
            <a:lvl7pPr marL="2855595" indent="0">
              <a:buNone/>
              <a:defRPr sz="1500">
                <a:solidFill>
                  <a:schemeClr val="tx1">
                    <a:tint val="75000"/>
                  </a:schemeClr>
                </a:solidFill>
              </a:defRPr>
            </a:lvl7pPr>
            <a:lvl8pPr marL="3331210" indent="0">
              <a:buNone/>
              <a:defRPr sz="1500">
                <a:solidFill>
                  <a:schemeClr val="tx1">
                    <a:tint val="75000"/>
                  </a:schemeClr>
                </a:solidFill>
              </a:defRPr>
            </a:lvl8pPr>
            <a:lvl9pPr marL="3807460" indent="0">
              <a:buNone/>
              <a:defRPr sz="15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Calibri" panose="020F0502020204030204" pitchFamily="34" charset="0"/>
                <a:ea typeface="宋体" panose="02010600030101010101" pitchFamily="2" charset="-122"/>
              </a:rPr>
            </a:fld>
            <a:endParaRPr lang="zh-CN" altLang="en-US" dirty="0">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76104" y="1600572"/>
            <a:ext cx="5088916" cy="4527011"/>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857055" y="1600572"/>
            <a:ext cx="5088916" cy="4527011"/>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fld id="{9A0DB2DC-4C9A-4742-B13C-FB6460FD3503}" type="slidenum">
              <a:rPr lang="zh-CN" altLang="en-US" dirty="0">
                <a:latin typeface="Calibri" panose="020F0502020204030204" pitchFamily="34" charset="0"/>
                <a:ea typeface="宋体" panose="02010600030101010101" pitchFamily="2" charset="-122"/>
              </a:rPr>
            </a:fld>
            <a:endParaRPr lang="zh-CN" altLang="en-US" dirty="0">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76104" y="1535469"/>
            <a:ext cx="5090917" cy="639910"/>
          </a:xfrm>
        </p:spPr>
        <p:txBody>
          <a:bodyPr anchor="b"/>
          <a:lstStyle>
            <a:lvl1pPr marL="0" indent="0">
              <a:buNone/>
              <a:defRPr sz="2500" b="1"/>
            </a:lvl1pPr>
            <a:lvl2pPr marL="475615" indent="0">
              <a:buNone/>
              <a:defRPr sz="2100" b="1"/>
            </a:lvl2pPr>
            <a:lvl3pPr marL="951865" indent="0">
              <a:buNone/>
              <a:defRPr sz="1900" b="1"/>
            </a:lvl3pPr>
            <a:lvl4pPr marL="1427480" indent="0">
              <a:buNone/>
              <a:defRPr sz="1700" b="1"/>
            </a:lvl4pPr>
            <a:lvl5pPr marL="1903730" indent="0">
              <a:buNone/>
              <a:defRPr sz="1700" b="1"/>
            </a:lvl5pPr>
            <a:lvl6pPr marL="2379345" indent="0">
              <a:buNone/>
              <a:defRPr sz="1700" b="1"/>
            </a:lvl6pPr>
            <a:lvl7pPr marL="2855595" indent="0">
              <a:buNone/>
              <a:defRPr sz="1700" b="1"/>
            </a:lvl7pPr>
            <a:lvl8pPr marL="3331210" indent="0">
              <a:buNone/>
              <a:defRPr sz="1700" b="1"/>
            </a:lvl8pPr>
            <a:lvl9pPr marL="3807460" indent="0">
              <a:buNone/>
              <a:defRPr sz="17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76104" y="2175379"/>
            <a:ext cx="5090917" cy="39522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853055" y="1535469"/>
            <a:ext cx="5092917" cy="639910"/>
          </a:xfrm>
        </p:spPr>
        <p:txBody>
          <a:bodyPr anchor="b"/>
          <a:lstStyle>
            <a:lvl1pPr marL="0" indent="0">
              <a:buNone/>
              <a:defRPr sz="2500" b="1"/>
            </a:lvl1pPr>
            <a:lvl2pPr marL="475615" indent="0">
              <a:buNone/>
              <a:defRPr sz="2100" b="1"/>
            </a:lvl2pPr>
            <a:lvl3pPr marL="951865" indent="0">
              <a:buNone/>
              <a:defRPr sz="1900" b="1"/>
            </a:lvl3pPr>
            <a:lvl4pPr marL="1427480" indent="0">
              <a:buNone/>
              <a:defRPr sz="1700" b="1"/>
            </a:lvl4pPr>
            <a:lvl5pPr marL="1903730" indent="0">
              <a:buNone/>
              <a:defRPr sz="1700" b="1"/>
            </a:lvl5pPr>
            <a:lvl6pPr marL="2379345" indent="0">
              <a:buNone/>
              <a:defRPr sz="1700" b="1"/>
            </a:lvl6pPr>
            <a:lvl7pPr marL="2855595" indent="0">
              <a:buNone/>
              <a:defRPr sz="1700" b="1"/>
            </a:lvl7pPr>
            <a:lvl8pPr marL="3331210" indent="0">
              <a:buNone/>
              <a:defRPr sz="1700" b="1"/>
            </a:lvl8pPr>
            <a:lvl9pPr marL="3807460" indent="0">
              <a:buNone/>
              <a:defRPr sz="17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853055" y="2175379"/>
            <a:ext cx="5092917" cy="39522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a:fld id="{9A0DB2DC-4C9A-4742-B13C-FB6460FD3503}" type="slidenum">
              <a:rPr lang="zh-CN" altLang="en-US" dirty="0">
                <a:latin typeface="Calibri" panose="020F0502020204030204" pitchFamily="34" charset="0"/>
                <a:ea typeface="宋体" panose="02010600030101010101" pitchFamily="2" charset="-122"/>
              </a:rPr>
            </a:fld>
            <a:endParaRPr lang="zh-CN" altLang="en-US" dirty="0">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a:fld id="{9A0DB2DC-4C9A-4742-B13C-FB6460FD3503}" type="slidenum">
              <a:rPr lang="zh-CN" altLang="en-US" dirty="0">
                <a:latin typeface="Calibri" panose="020F0502020204030204" pitchFamily="34" charset="0"/>
                <a:ea typeface="宋体" panose="02010600030101010101" pitchFamily="2" charset="-122"/>
              </a:rPr>
            </a:fld>
            <a:endParaRPr lang="zh-CN" altLang="en-US" dirty="0">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fld id="{9A0DB2DC-4C9A-4742-B13C-FB6460FD3503}" type="slidenum">
              <a:rPr lang="zh-CN" altLang="en-US" dirty="0">
                <a:latin typeface="Calibri" panose="020F0502020204030204" pitchFamily="34" charset="0"/>
                <a:ea typeface="宋体" panose="02010600030101010101" pitchFamily="2" charset="-122"/>
              </a:rPr>
            </a:fld>
            <a:endParaRPr lang="zh-CN" altLang="en-US" dirty="0">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76104" y="273113"/>
            <a:ext cx="3790684" cy="1162319"/>
          </a:xfrm>
        </p:spPr>
        <p:txBody>
          <a:bodyPr anchor="b"/>
          <a:lstStyle>
            <a:lvl1pPr algn="l">
              <a:defRPr sz="21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504812" y="273115"/>
            <a:ext cx="6441160" cy="5854468"/>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76104" y="1435434"/>
            <a:ext cx="3790684" cy="4692149"/>
          </a:xfrm>
        </p:spPr>
        <p:txBody>
          <a:bodyPr/>
          <a:lstStyle>
            <a:lvl1pPr marL="0" indent="0">
              <a:buNone/>
              <a:defRPr sz="1500"/>
            </a:lvl1pPr>
            <a:lvl2pPr marL="475615" indent="0">
              <a:buNone/>
              <a:defRPr sz="1200"/>
            </a:lvl2pPr>
            <a:lvl3pPr marL="951865" indent="0">
              <a:buNone/>
              <a:defRPr sz="1000"/>
            </a:lvl3pPr>
            <a:lvl4pPr marL="1427480" indent="0">
              <a:buNone/>
              <a:defRPr sz="900"/>
            </a:lvl4pPr>
            <a:lvl5pPr marL="1903730" indent="0">
              <a:buNone/>
              <a:defRPr sz="900"/>
            </a:lvl5pPr>
            <a:lvl6pPr marL="2379345" indent="0">
              <a:buNone/>
              <a:defRPr sz="900"/>
            </a:lvl6pPr>
            <a:lvl7pPr marL="2855595" indent="0">
              <a:buNone/>
              <a:defRPr sz="900"/>
            </a:lvl7pPr>
            <a:lvl8pPr marL="3331210" indent="0">
              <a:buNone/>
              <a:defRPr sz="900"/>
            </a:lvl8pPr>
            <a:lvl9pPr marL="380746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fld id="{9A0DB2DC-4C9A-4742-B13C-FB6460FD3503}" type="slidenum">
              <a:rPr lang="zh-CN" altLang="en-US" dirty="0">
                <a:latin typeface="Calibri" panose="020F0502020204030204" pitchFamily="34" charset="0"/>
                <a:ea typeface="宋体" panose="02010600030101010101" pitchFamily="2" charset="-122"/>
              </a:rPr>
            </a:fld>
            <a:endParaRPr lang="zh-CN" altLang="en-US" dirty="0">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258407" y="4801712"/>
            <a:ext cx="6913245" cy="566869"/>
          </a:xfrm>
        </p:spPr>
        <p:txBody>
          <a:bodyPr anchor="b"/>
          <a:lstStyle>
            <a:lvl1pPr algn="l">
              <a:defRPr sz="21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258407" y="612917"/>
            <a:ext cx="6913245" cy="4115753"/>
          </a:xfrm>
        </p:spPr>
        <p:txBody>
          <a:bodyPr vert="horz" lIns="95180" tIns="47590" rIns="95180" bIns="47590" rtlCol="0">
            <a:normAutofit/>
          </a:bodyPr>
          <a:lstStyle>
            <a:lvl1pPr marL="0" indent="0">
              <a:buNone/>
              <a:defRPr sz="3300"/>
            </a:lvl1pPr>
            <a:lvl2pPr marL="475615" indent="0">
              <a:buNone/>
              <a:defRPr sz="2900"/>
            </a:lvl2pPr>
            <a:lvl3pPr marL="951865" indent="0">
              <a:buNone/>
              <a:defRPr sz="2500"/>
            </a:lvl3pPr>
            <a:lvl4pPr marL="1427480" indent="0">
              <a:buNone/>
              <a:defRPr sz="2100"/>
            </a:lvl4pPr>
            <a:lvl5pPr marL="1903730" indent="0">
              <a:buNone/>
              <a:defRPr sz="2100"/>
            </a:lvl5pPr>
            <a:lvl6pPr marL="2379345" indent="0">
              <a:buNone/>
              <a:defRPr sz="2100"/>
            </a:lvl6pPr>
            <a:lvl7pPr marL="2855595" indent="0">
              <a:buNone/>
              <a:defRPr sz="2100"/>
            </a:lvl7pPr>
            <a:lvl8pPr marL="3331210" indent="0">
              <a:buNone/>
              <a:defRPr sz="2100"/>
            </a:lvl8pPr>
            <a:lvl9pPr marL="3807460" indent="0">
              <a:buNone/>
              <a:defRPr sz="2100"/>
            </a:lvl9pPr>
          </a:lstStyle>
          <a:p>
            <a:pPr marL="0" marR="0" lvl="0" indent="0" algn="l" defTabSz="95123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zh-CN" altLang="en-US" sz="33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258407" y="5368581"/>
            <a:ext cx="6913245" cy="805048"/>
          </a:xfrm>
        </p:spPr>
        <p:txBody>
          <a:bodyPr/>
          <a:lstStyle>
            <a:lvl1pPr marL="0" indent="0">
              <a:buNone/>
              <a:defRPr sz="1500"/>
            </a:lvl1pPr>
            <a:lvl2pPr marL="475615" indent="0">
              <a:buNone/>
              <a:defRPr sz="1200"/>
            </a:lvl2pPr>
            <a:lvl3pPr marL="951865" indent="0">
              <a:buNone/>
              <a:defRPr sz="1000"/>
            </a:lvl3pPr>
            <a:lvl4pPr marL="1427480" indent="0">
              <a:buNone/>
              <a:defRPr sz="900"/>
            </a:lvl4pPr>
            <a:lvl5pPr marL="1903730" indent="0">
              <a:buNone/>
              <a:defRPr sz="900"/>
            </a:lvl5pPr>
            <a:lvl6pPr marL="2379345" indent="0">
              <a:buNone/>
              <a:defRPr sz="900"/>
            </a:lvl6pPr>
            <a:lvl7pPr marL="2855595" indent="0">
              <a:buNone/>
              <a:defRPr sz="900"/>
            </a:lvl7pPr>
            <a:lvl8pPr marL="3331210" indent="0">
              <a:buNone/>
              <a:defRPr sz="900"/>
            </a:lvl8pPr>
            <a:lvl9pPr marL="380746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fld id="{9A0DB2DC-4C9A-4742-B13C-FB6460FD3503}" type="slidenum">
              <a:rPr lang="zh-CN" altLang="en-US" dirty="0">
                <a:latin typeface="Calibri" panose="020F0502020204030204" pitchFamily="34" charset="0"/>
                <a:ea typeface="宋体" panose="02010600030101010101" pitchFamily="2" charset="-122"/>
              </a:rPr>
            </a:fld>
            <a:endParaRPr lang="zh-CN" altLang="en-US" dirty="0">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标题占位符 1"/>
          <p:cNvSpPr>
            <a:spLocks noGrp="1"/>
          </p:cNvSpPr>
          <p:nvPr>
            <p:ph type="title"/>
          </p:nvPr>
        </p:nvSpPr>
        <p:spPr>
          <a:xfrm>
            <a:off x="576263" y="274638"/>
            <a:ext cx="10369550" cy="1143000"/>
          </a:xfrm>
          <a:prstGeom prst="rect">
            <a:avLst/>
          </a:prstGeom>
          <a:noFill/>
          <a:ln w="9525">
            <a:noFill/>
          </a:ln>
        </p:spPr>
        <p:txBody>
          <a:bodyPr lIns="95180" tIns="47590" rIns="95180" bIns="47590" anchor="ctr"/>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576263" y="1600200"/>
            <a:ext cx="10369550" cy="4527550"/>
          </a:xfrm>
          <a:prstGeom prst="rect">
            <a:avLst/>
          </a:prstGeom>
          <a:noFill/>
          <a:ln w="9525">
            <a:noFill/>
          </a:ln>
        </p:spPr>
        <p:txBody>
          <a:bodyPr lIns="95180" tIns="47590" rIns="95180" bIns="4759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576263" y="6357938"/>
            <a:ext cx="2687638" cy="365125"/>
          </a:xfrm>
          <a:prstGeom prst="rect">
            <a:avLst/>
          </a:prstGeom>
        </p:spPr>
        <p:txBody>
          <a:bodyPr vert="horz" lIns="95180" tIns="47590" rIns="95180" bIns="47590" rtlCol="0" anchor="ctr"/>
          <a:lstStyle>
            <a:lvl1pPr algn="l">
              <a:defRPr sz="1200">
                <a:solidFill>
                  <a:schemeClr val="tx1">
                    <a:tint val="75000"/>
                  </a:schemeClr>
                </a:solidFill>
              </a:defRPr>
            </a:lvl1pP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937000" y="6357938"/>
            <a:ext cx="3648075" cy="365125"/>
          </a:xfrm>
          <a:prstGeom prst="rect">
            <a:avLst/>
          </a:prstGeom>
        </p:spPr>
        <p:txBody>
          <a:bodyPr vert="horz" lIns="95180" tIns="47590" rIns="95180" bIns="47590" rtlCol="0" anchor="ctr"/>
          <a:lstStyle>
            <a:lvl1pPr algn="ctr">
              <a:defRPr sz="1200">
                <a:solidFill>
                  <a:schemeClr val="tx1">
                    <a:tint val="75000"/>
                  </a:schemeClr>
                </a:solidFill>
              </a:defRPr>
            </a:lvl1pP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258175" y="6357938"/>
            <a:ext cx="2687638" cy="365125"/>
          </a:xfrm>
          <a:prstGeom prst="rect">
            <a:avLst/>
          </a:prstGeom>
        </p:spPr>
        <p:txBody>
          <a:bodyPr vert="horz" lIns="95180" tIns="47590" rIns="95180" bIns="47590" rtlCol="0" anchor="ctr"/>
          <a:lstStyle>
            <a:lvl1pPr algn="r">
              <a:defRPr sz="1200">
                <a:solidFill>
                  <a:srgbClr val="898989"/>
                </a:solidFill>
              </a:defRPr>
            </a:lvl1pPr>
          </a:lstStyle>
          <a:p>
            <a:pPr lvl="0"/>
            <a:fld id="{9A0DB2DC-4C9A-4742-B13C-FB6460FD3503}" type="slidenum">
              <a:rPr lang="zh-CN" altLang="en-US" dirty="0">
                <a:latin typeface="Calibri" panose="020F0502020204030204" pitchFamily="34" charset="0"/>
                <a:ea typeface="宋体" panose="02010600030101010101" pitchFamily="2" charset="-122"/>
              </a:rPr>
            </a:fld>
            <a:endParaRPr lang="zh-CN" altLang="en-US" dirty="0">
              <a:latin typeface="Calibri" panose="020F050202020403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000"/>
    </mc:Choice>
    <mc:Fallback>
      <p:transition spd="slow"/>
    </mc:Fallback>
  </mc:AlternateContent>
  <p:hf sldNum="0" hdr="0" ftr="0" dt="0"/>
  <p:txStyles>
    <p:titleStyle>
      <a:lvl1pPr algn="ctr" defTabSz="951230" rtl="0" eaLnBrk="1" latinLnBrk="0" hangingPunct="1">
        <a:spcBef>
          <a:spcPct val="0"/>
        </a:spcBef>
        <a:buNone/>
        <a:defRPr sz="4600" kern="1200">
          <a:solidFill>
            <a:schemeClr val="tx1"/>
          </a:solidFill>
          <a:latin typeface="+mj-lt"/>
          <a:ea typeface="+mj-ea"/>
          <a:cs typeface="+mj-cs"/>
        </a:defRPr>
      </a:lvl1pPr>
    </p:titleStyle>
    <p:bodyStyle>
      <a:lvl1pPr marL="356870" indent="-356870" algn="l" defTabSz="95123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1pPr>
      <a:lvl2pPr marL="773430" indent="-297180" algn="l" defTabSz="95123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2pPr>
      <a:lvl3pPr marL="1189990" indent="-238125" algn="l" defTabSz="95123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665605" indent="-238125" algn="l" defTabSz="95123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41855" indent="-238125" algn="l" defTabSz="95123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17470" indent="-238125" algn="l" defTabSz="95123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093085" indent="-238125" algn="l" defTabSz="95123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69335" indent="-238125" algn="l" defTabSz="95123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44950" indent="-238125" algn="l" defTabSz="95123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51230" rtl="0" eaLnBrk="1" latinLnBrk="0" hangingPunct="1">
        <a:defRPr sz="1900" kern="1200">
          <a:solidFill>
            <a:schemeClr val="tx1"/>
          </a:solidFill>
          <a:latin typeface="+mn-lt"/>
          <a:ea typeface="+mn-ea"/>
          <a:cs typeface="+mn-cs"/>
        </a:defRPr>
      </a:lvl1pPr>
      <a:lvl2pPr marL="475615" algn="l" defTabSz="951230" rtl="0" eaLnBrk="1" latinLnBrk="0" hangingPunct="1">
        <a:defRPr sz="1900" kern="1200">
          <a:solidFill>
            <a:schemeClr val="tx1"/>
          </a:solidFill>
          <a:latin typeface="+mn-lt"/>
          <a:ea typeface="+mn-ea"/>
          <a:cs typeface="+mn-cs"/>
        </a:defRPr>
      </a:lvl2pPr>
      <a:lvl3pPr marL="951865" algn="l" defTabSz="951230" rtl="0" eaLnBrk="1" latinLnBrk="0" hangingPunct="1">
        <a:defRPr sz="1900" kern="1200">
          <a:solidFill>
            <a:schemeClr val="tx1"/>
          </a:solidFill>
          <a:latin typeface="+mn-lt"/>
          <a:ea typeface="+mn-ea"/>
          <a:cs typeface="+mn-cs"/>
        </a:defRPr>
      </a:lvl3pPr>
      <a:lvl4pPr marL="1427480" algn="l" defTabSz="951230" rtl="0" eaLnBrk="1" latinLnBrk="0" hangingPunct="1">
        <a:defRPr sz="1900" kern="1200">
          <a:solidFill>
            <a:schemeClr val="tx1"/>
          </a:solidFill>
          <a:latin typeface="+mn-lt"/>
          <a:ea typeface="+mn-ea"/>
          <a:cs typeface="+mn-cs"/>
        </a:defRPr>
      </a:lvl4pPr>
      <a:lvl5pPr marL="1903730" algn="l" defTabSz="951230" rtl="0" eaLnBrk="1" latinLnBrk="0" hangingPunct="1">
        <a:defRPr sz="1900" kern="1200">
          <a:solidFill>
            <a:schemeClr val="tx1"/>
          </a:solidFill>
          <a:latin typeface="+mn-lt"/>
          <a:ea typeface="+mn-ea"/>
          <a:cs typeface="+mn-cs"/>
        </a:defRPr>
      </a:lvl5pPr>
      <a:lvl6pPr marL="2379345" algn="l" defTabSz="951230" rtl="0" eaLnBrk="1" latinLnBrk="0" hangingPunct="1">
        <a:defRPr sz="1900" kern="1200">
          <a:solidFill>
            <a:schemeClr val="tx1"/>
          </a:solidFill>
          <a:latin typeface="+mn-lt"/>
          <a:ea typeface="+mn-ea"/>
          <a:cs typeface="+mn-cs"/>
        </a:defRPr>
      </a:lvl6pPr>
      <a:lvl7pPr marL="2855595" algn="l" defTabSz="951230" rtl="0" eaLnBrk="1" latinLnBrk="0" hangingPunct="1">
        <a:defRPr sz="1900" kern="1200">
          <a:solidFill>
            <a:schemeClr val="tx1"/>
          </a:solidFill>
          <a:latin typeface="+mn-lt"/>
          <a:ea typeface="+mn-ea"/>
          <a:cs typeface="+mn-cs"/>
        </a:defRPr>
      </a:lvl7pPr>
      <a:lvl8pPr marL="3331210" algn="l" defTabSz="951230" rtl="0" eaLnBrk="1" latinLnBrk="0" hangingPunct="1">
        <a:defRPr sz="1900" kern="1200">
          <a:solidFill>
            <a:schemeClr val="tx1"/>
          </a:solidFill>
          <a:latin typeface="+mn-lt"/>
          <a:ea typeface="+mn-ea"/>
          <a:cs typeface="+mn-cs"/>
        </a:defRPr>
      </a:lvl8pPr>
      <a:lvl9pPr marL="3807460" algn="l" defTabSz="95123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 name="TextBox 42"/>
          <p:cNvSpPr txBox="1"/>
          <p:nvPr/>
        </p:nvSpPr>
        <p:spPr>
          <a:xfrm>
            <a:off x="1477010" y="1654493"/>
            <a:ext cx="8226425" cy="2245360"/>
          </a:xfrm>
          <a:prstGeom prst="rect">
            <a:avLst/>
          </a:prstGeom>
          <a:noFill/>
          <a:ln w="9525">
            <a:noFill/>
          </a:ln>
        </p:spPr>
        <p:txBody>
          <a:bodyPr>
            <a:spAutoFit/>
          </a:bodyPr>
          <a:p>
            <a:pPr algn="dist"/>
            <a:r>
              <a:rPr lang="zh-CN" altLang="en-US" sz="7000" b="1" dirty="0">
                <a:solidFill>
                  <a:srgbClr val="0066CC"/>
                </a:solidFill>
                <a:latin typeface="微软雅黑" panose="020B0503020204020204" pitchFamily="34" charset="-122"/>
                <a:ea typeface="微软雅黑" panose="020B0503020204020204" pitchFamily="34" charset="-122"/>
                <a:sym typeface="+mn-ea"/>
              </a:rPr>
              <a:t>《晋中市科技计划管理办法（试行）》</a:t>
            </a:r>
            <a:endParaRPr lang="zh-CN" altLang="en-US" sz="7000" b="1" dirty="0">
              <a:solidFill>
                <a:srgbClr val="0066CC"/>
              </a:solidFill>
              <a:latin typeface="微软雅黑" panose="020B0503020204020204" pitchFamily="34" charset="-122"/>
              <a:ea typeface="微软雅黑" panose="020B0503020204020204" pitchFamily="34" charset="-122"/>
            </a:endParaRPr>
          </a:p>
        </p:txBody>
      </p:sp>
      <p:cxnSp>
        <p:nvCxnSpPr>
          <p:cNvPr id="69" name="直接连接符 68"/>
          <p:cNvCxnSpPr/>
          <p:nvPr/>
        </p:nvCxnSpPr>
        <p:spPr>
          <a:xfrm flipV="1">
            <a:off x="2954020" y="4293870"/>
            <a:ext cx="3311525" cy="38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6121400" y="4293870"/>
            <a:ext cx="2592705" cy="3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489325" y="4564380"/>
            <a:ext cx="4543425" cy="1568450"/>
          </a:xfrm>
          <a:prstGeom prst="rect">
            <a:avLst/>
          </a:prstGeom>
          <a:noFill/>
          <a:ln w="9525">
            <a:noFill/>
          </a:ln>
        </p:spPr>
        <p:txBody>
          <a:bodyPr>
            <a:spAutoFit/>
          </a:bodyPr>
          <a:p>
            <a:r>
              <a:rPr lang="zh-CN" altLang="en-US" sz="2400" dirty="0" smtClean="0">
                <a:latin typeface="华文中宋" panose="02010600040101010101" charset="-122"/>
                <a:ea typeface="华文中宋" panose="02010600040101010101" charset="-122"/>
                <a:cs typeface="华文中宋" panose="02010600040101010101" charset="-122"/>
                <a:sym typeface="+mn-ea"/>
              </a:rPr>
              <a:t>晋中市科技局计划科</a:t>
            </a:r>
            <a:endParaRPr lang="en-US" altLang="zh-CN" sz="2400" dirty="0" smtClean="0">
              <a:latin typeface="华文中宋" panose="02010600040101010101" charset="-122"/>
              <a:ea typeface="华文中宋" panose="02010600040101010101" charset="-122"/>
              <a:cs typeface="华文中宋" panose="02010600040101010101" charset="-122"/>
            </a:endParaRPr>
          </a:p>
          <a:p>
            <a:r>
              <a:rPr lang="zh-CN" altLang="en-US" sz="2400" dirty="0" smtClean="0">
                <a:latin typeface="华文中宋" panose="02010600040101010101" charset="-122"/>
                <a:ea typeface="华文中宋" panose="02010600040101010101" charset="-122"/>
                <a:cs typeface="华文中宋" panose="02010600040101010101" charset="-122"/>
                <a:sym typeface="+mn-ea"/>
              </a:rPr>
              <a:t>联系方式：</a:t>
            </a:r>
            <a:r>
              <a:rPr lang="en-US" altLang="zh-CN" sz="2400" dirty="0" smtClean="0">
                <a:latin typeface="华文中宋" panose="02010600040101010101" charset="-122"/>
                <a:ea typeface="华文中宋" panose="02010600040101010101" charset="-122"/>
                <a:cs typeface="华文中宋" panose="02010600040101010101" charset="-122"/>
                <a:sym typeface="+mn-ea"/>
              </a:rPr>
              <a:t>3260081</a:t>
            </a:r>
            <a:endParaRPr lang="en-US" altLang="zh-CN" sz="2400" dirty="0" smtClean="0">
              <a:latin typeface="华文中宋" panose="02010600040101010101" charset="-122"/>
              <a:ea typeface="华文中宋" panose="02010600040101010101" charset="-122"/>
              <a:cs typeface="华文中宋" panose="02010600040101010101" charset="-122"/>
            </a:endParaRPr>
          </a:p>
          <a:p>
            <a:r>
              <a:rPr lang="zh-CN" altLang="en-US" sz="2400" dirty="0" smtClean="0">
                <a:latin typeface="华文中宋" panose="02010600040101010101" charset="-122"/>
                <a:ea typeface="华文中宋" panose="02010600040101010101" charset="-122"/>
                <a:cs typeface="华文中宋" panose="02010600040101010101" charset="-122"/>
                <a:sym typeface="+mn-ea"/>
              </a:rPr>
              <a:t>邮箱：</a:t>
            </a:r>
            <a:r>
              <a:rPr lang="en-US" altLang="zh-CN" sz="2400" dirty="0" smtClean="0">
                <a:latin typeface="华文中宋" panose="02010600040101010101" charset="-122"/>
                <a:ea typeface="华文中宋" panose="02010600040101010101" charset="-122"/>
                <a:cs typeface="华文中宋" panose="02010600040101010101" charset="-122"/>
                <a:sym typeface="+mn-ea"/>
              </a:rPr>
              <a:t>jzkjjjhk@163.com</a:t>
            </a:r>
            <a:endParaRPr lang="en-US" altLang="zh-CN" sz="2400" dirty="0" smtClean="0">
              <a:latin typeface="华文中宋" panose="02010600040101010101" charset="-122"/>
              <a:ea typeface="华文中宋" panose="02010600040101010101" charset="-122"/>
              <a:cs typeface="华文中宋" panose="02010600040101010101" charset="-122"/>
            </a:endParaRPr>
          </a:p>
          <a:p>
            <a:endParaRPr lang="zh-CN" altLang="en-US" sz="2400" dirty="0">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矩形 11"/>
          <p:cNvSpPr/>
          <p:nvPr/>
        </p:nvSpPr>
        <p:spPr>
          <a:xfrm>
            <a:off x="1081405" y="676275"/>
            <a:ext cx="2743200" cy="478155"/>
          </a:xfrm>
          <a:prstGeom prst="rect">
            <a:avLst/>
          </a:prstGeom>
        </p:spPr>
        <p:txBody>
          <a:bodyPr wrap="none">
            <a:spAutoFit/>
          </a:bodyPr>
          <a:lstStyle/>
          <a:p>
            <a:pPr marL="0" marR="0" lvl="0" indent="0" algn="l" defTabSz="951230" rtl="0" eaLnBrk="1" fontAlgn="auto" latinLnBrk="0" hangingPunct="1">
              <a:lnSpc>
                <a:spcPct val="100000"/>
              </a:lnSpc>
              <a:spcBef>
                <a:spcPts val="0"/>
              </a:spcBef>
              <a:spcAft>
                <a:spcPts val="0"/>
              </a:spcAft>
              <a:buClrTx/>
              <a:buSzTx/>
              <a:buFontTx/>
              <a:buNone/>
              <a:defRPr/>
            </a:pPr>
            <a:r>
              <a:rPr kumimoji="0" lang="zh-CN" altLang="en-US" sz="252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一、重点研发计划</a:t>
            </a:r>
            <a:endParaRPr kumimoji="0" lang="zh-CN" altLang="en-US" sz="252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nvGrpSpPr>
          <p:cNvPr id="50" name="组合 20"/>
          <p:cNvGrpSpPr/>
          <p:nvPr/>
        </p:nvGrpSpPr>
        <p:grpSpPr>
          <a:xfrm>
            <a:off x="4816475" y="4618038"/>
            <a:ext cx="2574925" cy="1609725"/>
            <a:chOff x="2823691" y="3005532"/>
            <a:chExt cx="3116263" cy="1948051"/>
          </a:xfrm>
        </p:grpSpPr>
        <p:sp>
          <p:nvSpPr>
            <p:cNvPr id="51" name="Freeform 11"/>
            <p:cNvSpPr/>
            <p:nvPr/>
          </p:nvSpPr>
          <p:spPr bwMode="auto">
            <a:xfrm>
              <a:off x="2823691" y="3005532"/>
              <a:ext cx="3116263" cy="1948051"/>
            </a:xfrm>
            <a:custGeom>
              <a:avLst/>
              <a:gdLst>
                <a:gd name="T0" fmla="*/ 637 w 1862"/>
                <a:gd name="T1" fmla="*/ 318 h 1164"/>
                <a:gd name="T2" fmla="*/ 635 w 1862"/>
                <a:gd name="T3" fmla="*/ 326 h 1164"/>
                <a:gd name="T4" fmla="*/ 630 w 1862"/>
                <a:gd name="T5" fmla="*/ 335 h 1164"/>
                <a:gd name="T6" fmla="*/ 622 w 1862"/>
                <a:gd name="T7" fmla="*/ 342 h 1164"/>
                <a:gd name="T8" fmla="*/ 612 w 1862"/>
                <a:gd name="T9" fmla="*/ 349 h 1164"/>
                <a:gd name="T10" fmla="*/ 582 w 1862"/>
                <a:gd name="T11" fmla="*/ 363 h 1164"/>
                <a:gd name="T12" fmla="*/ 543 w 1862"/>
                <a:gd name="T13" fmla="*/ 374 h 1164"/>
                <a:gd name="T14" fmla="*/ 497 w 1862"/>
                <a:gd name="T15" fmla="*/ 385 h 1164"/>
                <a:gd name="T16" fmla="*/ 443 w 1862"/>
                <a:gd name="T17" fmla="*/ 391 h 1164"/>
                <a:gd name="T18" fmla="*/ 382 w 1862"/>
                <a:gd name="T19" fmla="*/ 396 h 1164"/>
                <a:gd name="T20" fmla="*/ 318 w 1862"/>
                <a:gd name="T21" fmla="*/ 398 h 1164"/>
                <a:gd name="T22" fmla="*/ 286 w 1862"/>
                <a:gd name="T23" fmla="*/ 398 h 1164"/>
                <a:gd name="T24" fmla="*/ 223 w 1862"/>
                <a:gd name="T25" fmla="*/ 394 h 1164"/>
                <a:gd name="T26" fmla="*/ 167 w 1862"/>
                <a:gd name="T27" fmla="*/ 388 h 1164"/>
                <a:gd name="T28" fmla="*/ 116 w 1862"/>
                <a:gd name="T29" fmla="*/ 380 h 1164"/>
                <a:gd name="T30" fmla="*/ 73 w 1862"/>
                <a:gd name="T31" fmla="*/ 369 h 1164"/>
                <a:gd name="T32" fmla="*/ 39 w 1862"/>
                <a:gd name="T33" fmla="*/ 357 h 1164"/>
                <a:gd name="T34" fmla="*/ 19 w 1862"/>
                <a:gd name="T35" fmla="*/ 346 h 1164"/>
                <a:gd name="T36" fmla="*/ 11 w 1862"/>
                <a:gd name="T37" fmla="*/ 338 h 1164"/>
                <a:gd name="T38" fmla="*/ 4 w 1862"/>
                <a:gd name="T39" fmla="*/ 331 h 1164"/>
                <a:gd name="T40" fmla="*/ 1 w 1862"/>
                <a:gd name="T41" fmla="*/ 322 h 1164"/>
                <a:gd name="T42" fmla="*/ 0 w 1862"/>
                <a:gd name="T43" fmla="*/ 318 h 1164"/>
                <a:gd name="T44" fmla="*/ 1 w 1862"/>
                <a:gd name="T45" fmla="*/ 286 h 1164"/>
                <a:gd name="T46" fmla="*/ 6 w 1862"/>
                <a:gd name="T47" fmla="*/ 254 h 1164"/>
                <a:gd name="T48" fmla="*/ 15 w 1862"/>
                <a:gd name="T49" fmla="*/ 224 h 1164"/>
                <a:gd name="T50" fmla="*/ 25 w 1862"/>
                <a:gd name="T51" fmla="*/ 194 h 1164"/>
                <a:gd name="T52" fmla="*/ 39 w 1862"/>
                <a:gd name="T53" fmla="*/ 166 h 1164"/>
                <a:gd name="T54" fmla="*/ 54 w 1862"/>
                <a:gd name="T55" fmla="*/ 140 h 1164"/>
                <a:gd name="T56" fmla="*/ 73 w 1862"/>
                <a:gd name="T57" fmla="*/ 116 h 1164"/>
                <a:gd name="T58" fmla="*/ 93 w 1862"/>
                <a:gd name="T59" fmla="*/ 93 h 1164"/>
                <a:gd name="T60" fmla="*/ 116 w 1862"/>
                <a:gd name="T61" fmla="*/ 73 h 1164"/>
                <a:gd name="T62" fmla="*/ 140 w 1862"/>
                <a:gd name="T63" fmla="*/ 54 h 1164"/>
                <a:gd name="T64" fmla="*/ 167 w 1862"/>
                <a:gd name="T65" fmla="*/ 39 h 1164"/>
                <a:gd name="T66" fmla="*/ 194 w 1862"/>
                <a:gd name="T67" fmla="*/ 25 h 1164"/>
                <a:gd name="T68" fmla="*/ 223 w 1862"/>
                <a:gd name="T69" fmla="*/ 15 h 1164"/>
                <a:gd name="T70" fmla="*/ 254 w 1862"/>
                <a:gd name="T71" fmla="*/ 6 h 1164"/>
                <a:gd name="T72" fmla="*/ 286 w 1862"/>
                <a:gd name="T73" fmla="*/ 1 h 1164"/>
                <a:gd name="T74" fmla="*/ 318 w 1862"/>
                <a:gd name="T75" fmla="*/ 0 h 1164"/>
                <a:gd name="T76" fmla="*/ 335 w 1862"/>
                <a:gd name="T77" fmla="*/ 0 h 1164"/>
                <a:gd name="T78" fmla="*/ 367 w 1862"/>
                <a:gd name="T79" fmla="*/ 4 h 1164"/>
                <a:gd name="T80" fmla="*/ 398 w 1862"/>
                <a:gd name="T81" fmla="*/ 9 h 1164"/>
                <a:gd name="T82" fmla="*/ 428 w 1862"/>
                <a:gd name="T83" fmla="*/ 19 h 1164"/>
                <a:gd name="T84" fmla="*/ 456 w 1862"/>
                <a:gd name="T85" fmla="*/ 32 h 1164"/>
                <a:gd name="T86" fmla="*/ 484 w 1862"/>
                <a:gd name="T87" fmla="*/ 46 h 1164"/>
                <a:gd name="T88" fmla="*/ 509 w 1862"/>
                <a:gd name="T89" fmla="*/ 63 h 1164"/>
                <a:gd name="T90" fmla="*/ 532 w 1862"/>
                <a:gd name="T91" fmla="*/ 83 h 1164"/>
                <a:gd name="T92" fmla="*/ 554 w 1862"/>
                <a:gd name="T93" fmla="*/ 104 h 1164"/>
                <a:gd name="T94" fmla="*/ 573 w 1862"/>
                <a:gd name="T95" fmla="*/ 128 h 1164"/>
                <a:gd name="T96" fmla="*/ 590 w 1862"/>
                <a:gd name="T97" fmla="*/ 153 h 1164"/>
                <a:gd name="T98" fmla="*/ 605 w 1862"/>
                <a:gd name="T99" fmla="*/ 180 h 1164"/>
                <a:gd name="T100" fmla="*/ 618 w 1862"/>
                <a:gd name="T101" fmla="*/ 209 h 1164"/>
                <a:gd name="T102" fmla="*/ 626 w 1862"/>
                <a:gd name="T103" fmla="*/ 239 h 1164"/>
                <a:gd name="T104" fmla="*/ 633 w 1862"/>
                <a:gd name="T105" fmla="*/ 270 h 1164"/>
                <a:gd name="T106" fmla="*/ 636 w 1862"/>
                <a:gd name="T107" fmla="*/ 302 h 1164"/>
                <a:gd name="T108" fmla="*/ 637 w 1862"/>
                <a:gd name="T109" fmla="*/ 318 h 1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62"/>
                <a:gd name="T166" fmla="*/ 0 h 1164"/>
                <a:gd name="T167" fmla="*/ 1862 w 1862"/>
                <a:gd name="T168" fmla="*/ 1164 h 1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62" h="1164">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gradFill>
              <a:gsLst>
                <a:gs pos="0">
                  <a:schemeClr val="bg1">
                    <a:lumMod val="95000"/>
                  </a:schemeClr>
                </a:gs>
                <a:gs pos="50000">
                  <a:schemeClr val="bg1"/>
                </a:gs>
                <a:gs pos="100000">
                  <a:schemeClr val="bg1">
                    <a:lumMod val="75000"/>
                  </a:schemeClr>
                </a:gs>
              </a:gsLst>
              <a:lin ang="18900000" scaled="0"/>
            </a:gradFill>
            <a:ln>
              <a:noFill/>
            </a:ln>
            <a:effectLst>
              <a:outerShdw blurRad="444500" dist="63500" dir="8100000" algn="tr" rotWithShape="0">
                <a:prstClr val="black">
                  <a:alpha val="50000"/>
                </a:prstClr>
              </a:outerShdw>
            </a:effectLst>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52" name="Text Box 13"/>
            <p:cNvSpPr txBox="1">
              <a:spLocks noChangeArrowheads="1"/>
            </p:cNvSpPr>
            <p:nvPr/>
          </p:nvSpPr>
          <p:spPr bwMode="auto">
            <a:xfrm>
              <a:off x="3142428" y="3872712"/>
              <a:ext cx="2552351" cy="6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marL="0" marR="0" lvl="0" indent="0" algn="ctr" defTabSz="951230" rtl="0" eaLnBrk="1" fontAlgn="auto" latinLnBrk="1" hangingPunct="1">
                <a:lnSpc>
                  <a:spcPct val="120000"/>
                </a:lnSpc>
                <a:spcBef>
                  <a:spcPts val="0"/>
                </a:spcBef>
                <a:spcAft>
                  <a:spcPts val="0"/>
                </a:spcAft>
                <a:buClrTx/>
                <a:buSzTx/>
                <a:buFontTx/>
                <a:buNone/>
                <a:defRPr/>
              </a:pPr>
              <a:r>
                <a:rPr kumimoji="1" lang="zh-CN" altLang="en-US" sz="2395"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重点研发计划</a:t>
              </a:r>
              <a:endParaRPr kumimoji="1" lang="zh-CN" altLang="en-US" sz="2395"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grpSp>
        <p:nvGrpSpPr>
          <p:cNvPr id="57" name="组合 56"/>
          <p:cNvGrpSpPr/>
          <p:nvPr/>
        </p:nvGrpSpPr>
        <p:grpSpPr>
          <a:xfrm>
            <a:off x="7132229" y="3326194"/>
            <a:ext cx="1386137" cy="1647296"/>
            <a:chOff x="7120950" y="3023731"/>
            <a:chExt cx="1467112" cy="1743074"/>
          </a:xfrm>
          <a:gradFill>
            <a:gsLst>
              <a:gs pos="0">
                <a:schemeClr val="bg1">
                  <a:lumMod val="95000"/>
                </a:schemeClr>
              </a:gs>
              <a:gs pos="50000">
                <a:schemeClr val="bg1"/>
              </a:gs>
              <a:gs pos="100000">
                <a:schemeClr val="bg1">
                  <a:lumMod val="85000"/>
                </a:schemeClr>
              </a:gs>
            </a:gsLst>
            <a:lin ang="16200000" scaled="0"/>
          </a:gradFill>
        </p:grpSpPr>
        <p:sp>
          <p:nvSpPr>
            <p:cNvPr id="58" name="AutoShape 15"/>
            <p:cNvSpPr>
              <a:spLocks noChangeArrowheads="1"/>
            </p:cNvSpPr>
            <p:nvPr/>
          </p:nvSpPr>
          <p:spPr bwMode="auto">
            <a:xfrm rot="1800000">
              <a:off x="7120950" y="4437096"/>
              <a:ext cx="399816" cy="329709"/>
            </a:xfrm>
            <a:prstGeom prst="upArrow">
              <a:avLst>
                <a:gd name="adj1" fmla="val 52833"/>
                <a:gd name="adj2" fmla="val 45940"/>
              </a:avLst>
            </a:prstGeom>
            <a:solidFill>
              <a:srgbClr val="0070C0"/>
            </a:solidFill>
            <a:ln w="3175" cap="flat" cmpd="sng" algn="ctr">
              <a:noFill/>
              <a:prstDash val="solid"/>
            </a:ln>
            <a:effectLst>
              <a:outerShdw blurRad="57785" dist="33020" dir="3180000" algn="ctr">
                <a:srgbClr val="000000">
                  <a:alpha val="30000"/>
                </a:srgbClr>
              </a:outerShdw>
            </a:effectLst>
          </p:spPr>
          <p:txBody>
            <a:bodyPr anchor="ctr"/>
            <a:lstStyle/>
            <a:p>
              <a:pPr marL="0" marR="0" lvl="0" indent="0" algn="ctr" defTabSz="951230" rtl="0" eaLnBrk="1" fontAlgn="base" latinLnBrk="0" hangingPunct="1">
                <a:lnSpc>
                  <a:spcPct val="120000"/>
                </a:lnSpc>
                <a:spcBef>
                  <a:spcPct val="0"/>
                </a:spcBef>
                <a:spcAft>
                  <a:spcPct val="0"/>
                </a:spcAft>
                <a:buClrTx/>
                <a:buSzTx/>
                <a:buFontTx/>
                <a:buNone/>
                <a:defRPr/>
              </a:pPr>
              <a:endParaRPr kumimoji="0" lang="zh-CN" altLang="en-US" sz="2015" b="1"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59" name="Oval 7"/>
            <p:cNvSpPr>
              <a:spLocks noChangeArrowheads="1"/>
            </p:cNvSpPr>
            <p:nvPr/>
          </p:nvSpPr>
          <p:spPr bwMode="gray">
            <a:xfrm>
              <a:off x="7180897" y="3023731"/>
              <a:ext cx="1407165" cy="1367161"/>
            </a:xfrm>
            <a:prstGeom prst="ellipse">
              <a:avLst/>
            </a:prstGeom>
            <a:gradFill>
              <a:gsLst>
                <a:gs pos="0">
                  <a:schemeClr val="bg1"/>
                </a:gs>
                <a:gs pos="51000">
                  <a:schemeClr val="bg1">
                    <a:lumMod val="95000"/>
                  </a:schemeClr>
                </a:gs>
                <a:gs pos="100000">
                  <a:schemeClr val="bg1">
                    <a:lumMod val="75000"/>
                  </a:schemeClr>
                </a:gs>
              </a:gsLst>
              <a:lin ang="18900000" scaled="0"/>
            </a:gradFill>
            <a:ln w="9525" cap="rnd">
              <a:noFill/>
              <a:prstDash val="solid"/>
              <a:round/>
            </a:ln>
            <a:effectLst>
              <a:outerShdw blurRad="444500" dist="63500" dir="8100000" algn="tr" rotWithShape="0">
                <a:prstClr val="black">
                  <a:alpha val="50000"/>
                </a:prstClr>
              </a:outerShdw>
            </a:effectLst>
          </p:spPr>
          <p:txBody>
            <a:bodyPr wrap="none"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015"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60" name="TextBox 59"/>
            <p:cNvSpPr txBox="1"/>
            <p:nvPr/>
          </p:nvSpPr>
          <p:spPr>
            <a:xfrm>
              <a:off x="7329687" y="3529139"/>
              <a:ext cx="1127965" cy="356346"/>
            </a:xfrm>
            <a:prstGeom prst="rect">
              <a:avLst/>
            </a:prstGeom>
            <a:noFill/>
            <a:ln w="9525" cap="rnd">
              <a:noFill/>
              <a:prstDash val="solid"/>
              <a:round/>
            </a:ln>
            <a:effectLst/>
            <a:sp3d prstMaterial="metal">
              <a:bevelT w="38100" h="57150" prst="angle"/>
            </a:sp3d>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marL="0" marR="0" lvl="0" indent="0" algn="ctr" defTabSz="951230" rtl="0" eaLnBrk="1" fontAlgn="auto" latinLnBrk="0" hangingPunct="1">
                <a:lnSpc>
                  <a:spcPct val="120000"/>
                </a:lnSpc>
                <a:spcBef>
                  <a:spcPts val="0"/>
                </a:spcBef>
                <a:spcAft>
                  <a:spcPts val="0"/>
                </a:spcAft>
                <a:buClrTx/>
                <a:buSzTx/>
                <a:buFontTx/>
                <a:buNone/>
                <a:defRPr/>
              </a:pPr>
              <a:r>
                <a:rPr lang="zh-CN" altLang="en-US" sz="2400" noProof="0" dirty="0">
                  <a:ln>
                    <a:noFill/>
                  </a:ln>
                  <a:solidFill>
                    <a:srgbClr val="0070C0"/>
                  </a:solidFill>
                  <a:effectLst/>
                  <a:uLnTx/>
                  <a:uFillTx/>
                  <a:sym typeface="+mn-ea"/>
                </a:rPr>
                <a:t>社会发展</a:t>
              </a:r>
              <a:endParaRPr kumimoji="0" lang="zh-CN" altLang="en-US" sz="24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mn-ea"/>
              </a:endParaRPr>
            </a:p>
          </p:txBody>
        </p:sp>
      </p:grpSp>
      <p:grpSp>
        <p:nvGrpSpPr>
          <p:cNvPr id="61" name="组合 60"/>
          <p:cNvGrpSpPr/>
          <p:nvPr/>
        </p:nvGrpSpPr>
        <p:grpSpPr>
          <a:xfrm>
            <a:off x="5421136" y="2601232"/>
            <a:ext cx="1329498" cy="1763920"/>
            <a:chOff x="5739366" y="2552263"/>
            <a:chExt cx="1407165" cy="1866478"/>
          </a:xfrm>
          <a:gradFill>
            <a:gsLst>
              <a:gs pos="0">
                <a:schemeClr val="bg1">
                  <a:lumMod val="95000"/>
                </a:schemeClr>
              </a:gs>
              <a:gs pos="50000">
                <a:schemeClr val="bg1"/>
              </a:gs>
              <a:gs pos="100000">
                <a:schemeClr val="bg1">
                  <a:lumMod val="85000"/>
                </a:schemeClr>
              </a:gs>
            </a:gsLst>
            <a:lin ang="16200000" scaled="0"/>
          </a:gradFill>
        </p:grpSpPr>
        <p:sp>
          <p:nvSpPr>
            <p:cNvPr id="62" name="AutoShape 15"/>
            <p:cNvSpPr>
              <a:spLocks noChangeArrowheads="1"/>
            </p:cNvSpPr>
            <p:nvPr/>
          </p:nvSpPr>
          <p:spPr bwMode="auto">
            <a:xfrm>
              <a:off x="6278094" y="4089032"/>
              <a:ext cx="399816" cy="329709"/>
            </a:xfrm>
            <a:prstGeom prst="upArrow">
              <a:avLst>
                <a:gd name="adj1" fmla="val 52833"/>
                <a:gd name="adj2" fmla="val 45940"/>
              </a:avLst>
            </a:prstGeom>
            <a:solidFill>
              <a:srgbClr val="0070C0"/>
            </a:solidFill>
            <a:ln w="3175" cap="flat" cmpd="sng" algn="ctr">
              <a:noFill/>
              <a:prstDash val="solid"/>
            </a:ln>
            <a:effectLst>
              <a:outerShdw blurRad="57785" dist="33020" dir="3180000" algn="ctr">
                <a:srgbClr val="000000">
                  <a:alpha val="30000"/>
                </a:srgbClr>
              </a:outerShdw>
            </a:effectLst>
          </p:spPr>
          <p:txBody>
            <a:bodyPr anchor="ctr"/>
            <a:lstStyle/>
            <a:p>
              <a:pPr marL="0" marR="0" lvl="0" indent="0" algn="ctr" defTabSz="951230" rtl="0" eaLnBrk="1" fontAlgn="base" latinLnBrk="0" hangingPunct="1">
                <a:lnSpc>
                  <a:spcPct val="120000"/>
                </a:lnSpc>
                <a:spcBef>
                  <a:spcPct val="0"/>
                </a:spcBef>
                <a:spcAft>
                  <a:spcPct val="0"/>
                </a:spcAft>
                <a:buClrTx/>
                <a:buSzTx/>
                <a:buFontTx/>
                <a:buNone/>
                <a:defRPr/>
              </a:pPr>
              <a:endParaRPr kumimoji="0" lang="zh-CN" altLang="en-US" sz="2015" b="1"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63" name="Oval 7"/>
            <p:cNvSpPr>
              <a:spLocks noChangeArrowheads="1"/>
            </p:cNvSpPr>
            <p:nvPr/>
          </p:nvSpPr>
          <p:spPr bwMode="gray">
            <a:xfrm>
              <a:off x="5739366" y="2552263"/>
              <a:ext cx="1407165" cy="1367161"/>
            </a:xfrm>
            <a:prstGeom prst="ellipse">
              <a:avLst/>
            </a:prstGeom>
            <a:gradFill>
              <a:gsLst>
                <a:gs pos="0">
                  <a:schemeClr val="bg1"/>
                </a:gs>
                <a:gs pos="51000">
                  <a:schemeClr val="bg1">
                    <a:lumMod val="95000"/>
                  </a:schemeClr>
                </a:gs>
                <a:gs pos="100000">
                  <a:schemeClr val="bg1">
                    <a:lumMod val="75000"/>
                  </a:schemeClr>
                </a:gs>
              </a:gsLst>
              <a:lin ang="18900000" scaled="0"/>
            </a:gradFill>
            <a:ln w="9525" cap="rnd">
              <a:noFill/>
              <a:prstDash val="solid"/>
              <a:round/>
            </a:ln>
            <a:effectLst>
              <a:outerShdw blurRad="444500" dist="63500" dir="8100000" algn="tr" rotWithShape="0">
                <a:prstClr val="black">
                  <a:alpha val="50000"/>
                </a:prstClr>
              </a:outerShdw>
            </a:effectLst>
          </p:spPr>
          <p:txBody>
            <a:bodyPr wrap="none"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015"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64" name="TextBox 63"/>
            <p:cNvSpPr txBox="1"/>
            <p:nvPr/>
          </p:nvSpPr>
          <p:spPr>
            <a:xfrm>
              <a:off x="5888156" y="3057671"/>
              <a:ext cx="1127965" cy="356346"/>
            </a:xfrm>
            <a:prstGeom prst="rect">
              <a:avLst/>
            </a:prstGeom>
            <a:noFill/>
            <a:ln w="9525" cap="rnd">
              <a:noFill/>
              <a:prstDash val="solid"/>
              <a:round/>
            </a:ln>
            <a:effectLst/>
            <a:sp3d prstMaterial="metal">
              <a:bevelT w="38100" h="57150" prst="angle"/>
            </a:sp3d>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marL="0" marR="0" lvl="0" indent="0" algn="ctr" defTabSz="951230" rtl="0" eaLnBrk="1" fontAlgn="auto" latinLnBrk="0" hangingPunct="1">
                <a:lnSpc>
                  <a:spcPct val="120000"/>
                </a:lnSpc>
                <a:spcBef>
                  <a:spcPts val="0"/>
                </a:spcBef>
                <a:spcAft>
                  <a:spcPts val="0"/>
                </a:spcAft>
                <a:buClrTx/>
                <a:buSzTx/>
                <a:buFontTx/>
                <a:buNone/>
                <a:defRPr/>
              </a:pPr>
              <a:r>
                <a:rPr lang="zh-CN" altLang="en-US" sz="2400" noProof="0" dirty="0">
                  <a:ln>
                    <a:noFill/>
                  </a:ln>
                  <a:solidFill>
                    <a:srgbClr val="0070C0"/>
                  </a:solidFill>
                  <a:effectLst/>
                  <a:uLnTx/>
                  <a:uFillTx/>
                  <a:sym typeface="+mn-ea"/>
                </a:rPr>
                <a:t>农业</a:t>
              </a:r>
              <a:endParaRPr kumimoji="0" lang="zh-CN" altLang="en-US" sz="24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mn-ea"/>
              </a:endParaRPr>
            </a:p>
          </p:txBody>
        </p:sp>
      </p:grpSp>
      <p:grpSp>
        <p:nvGrpSpPr>
          <p:cNvPr id="65" name="组合 64"/>
          <p:cNvGrpSpPr/>
          <p:nvPr/>
        </p:nvGrpSpPr>
        <p:grpSpPr>
          <a:xfrm>
            <a:off x="3750560" y="3233484"/>
            <a:ext cx="1386137" cy="1647296"/>
            <a:chOff x="4297836" y="3023731"/>
            <a:chExt cx="1467112" cy="1743074"/>
          </a:xfrm>
          <a:gradFill>
            <a:gsLst>
              <a:gs pos="0">
                <a:schemeClr val="bg1">
                  <a:lumMod val="95000"/>
                </a:schemeClr>
              </a:gs>
              <a:gs pos="50000">
                <a:schemeClr val="bg1"/>
              </a:gs>
              <a:gs pos="100000">
                <a:schemeClr val="bg1">
                  <a:lumMod val="85000"/>
                </a:schemeClr>
              </a:gs>
            </a:gsLst>
            <a:lin ang="16200000" scaled="0"/>
          </a:gradFill>
        </p:grpSpPr>
        <p:sp>
          <p:nvSpPr>
            <p:cNvPr id="66" name="AutoShape 15"/>
            <p:cNvSpPr>
              <a:spLocks noChangeArrowheads="1"/>
            </p:cNvSpPr>
            <p:nvPr/>
          </p:nvSpPr>
          <p:spPr bwMode="auto">
            <a:xfrm rot="19800000">
              <a:off x="5365132" y="4437096"/>
              <a:ext cx="399816" cy="329709"/>
            </a:xfrm>
            <a:prstGeom prst="upArrow">
              <a:avLst>
                <a:gd name="adj1" fmla="val 52833"/>
                <a:gd name="adj2" fmla="val 45940"/>
              </a:avLst>
            </a:prstGeom>
            <a:solidFill>
              <a:srgbClr val="0070C0"/>
            </a:solidFill>
            <a:ln w="3175" cap="flat" cmpd="sng" algn="ctr">
              <a:noFill/>
              <a:prstDash val="solid"/>
            </a:ln>
            <a:effectLst>
              <a:outerShdw blurRad="57785" dist="33020" dir="3180000" algn="ctr">
                <a:srgbClr val="000000">
                  <a:alpha val="30000"/>
                </a:srgbClr>
              </a:outerShdw>
            </a:effectLst>
          </p:spPr>
          <p:txBody>
            <a:bodyPr anchor="ctr"/>
            <a:lstStyle/>
            <a:p>
              <a:pPr marL="0" marR="0" lvl="0" indent="0" algn="ctr" defTabSz="951230" rtl="0" eaLnBrk="1" fontAlgn="base" latinLnBrk="0" hangingPunct="1">
                <a:lnSpc>
                  <a:spcPct val="120000"/>
                </a:lnSpc>
                <a:spcBef>
                  <a:spcPct val="0"/>
                </a:spcBef>
                <a:spcAft>
                  <a:spcPct val="0"/>
                </a:spcAft>
                <a:buClrTx/>
                <a:buSzTx/>
                <a:buFontTx/>
                <a:buNone/>
                <a:defRPr/>
              </a:pPr>
              <a:endParaRPr kumimoji="0" lang="zh-CN" altLang="en-US" sz="2015" b="1"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nvGrpSpPr>
            <p:cNvPr id="67" name="组合 66"/>
            <p:cNvGrpSpPr/>
            <p:nvPr/>
          </p:nvGrpSpPr>
          <p:grpSpPr>
            <a:xfrm>
              <a:off x="4297836" y="3023731"/>
              <a:ext cx="1407165" cy="1367161"/>
              <a:chOff x="4297836" y="3023731"/>
              <a:chExt cx="1407165" cy="1367161"/>
            </a:xfrm>
            <a:grpFill/>
          </p:grpSpPr>
          <p:sp>
            <p:nvSpPr>
              <p:cNvPr id="68" name="Oval 7"/>
              <p:cNvSpPr>
                <a:spLocks noChangeArrowheads="1"/>
              </p:cNvSpPr>
              <p:nvPr/>
            </p:nvSpPr>
            <p:spPr bwMode="gray">
              <a:xfrm>
                <a:off x="4297836" y="3023731"/>
                <a:ext cx="1407165" cy="1367161"/>
              </a:xfrm>
              <a:prstGeom prst="ellipse">
                <a:avLst/>
              </a:prstGeom>
              <a:gradFill>
                <a:gsLst>
                  <a:gs pos="0">
                    <a:schemeClr val="bg1">
                      <a:lumMod val="95000"/>
                    </a:schemeClr>
                  </a:gs>
                  <a:gs pos="50000">
                    <a:schemeClr val="bg1"/>
                  </a:gs>
                  <a:gs pos="100000">
                    <a:schemeClr val="bg1">
                      <a:lumMod val="75000"/>
                    </a:schemeClr>
                  </a:gs>
                </a:gsLst>
                <a:lin ang="18900000" scaled="0"/>
              </a:gradFill>
              <a:ln w="9525" cap="rnd">
                <a:noFill/>
                <a:prstDash val="solid"/>
                <a:round/>
              </a:ln>
              <a:effectLst>
                <a:outerShdw blurRad="444500" dist="63500" dir="8100000" algn="tr" rotWithShape="0">
                  <a:prstClr val="black">
                    <a:alpha val="50000"/>
                  </a:prstClr>
                </a:outerShdw>
              </a:effectLst>
            </p:spPr>
            <p:txBody>
              <a:bodyPr wrap="none"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015"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69" name="TextBox 68"/>
              <p:cNvSpPr txBox="1"/>
              <p:nvPr/>
            </p:nvSpPr>
            <p:spPr>
              <a:xfrm>
                <a:off x="4446626" y="3478536"/>
                <a:ext cx="1127965" cy="457549"/>
              </a:xfrm>
              <a:prstGeom prst="rect">
                <a:avLst/>
              </a:prstGeom>
              <a:noFill/>
              <a:ln w="9525" cap="rnd">
                <a:noFill/>
                <a:prstDash val="solid"/>
                <a:round/>
              </a:ln>
              <a:effectLst/>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marL="0" marR="0" lvl="0" indent="0" algn="ctr" defTabSz="951230" rtl="0" eaLnBrk="1" fontAlgn="auto" latinLnBrk="0" hangingPunct="1">
                  <a:lnSpc>
                    <a:spcPct val="120000"/>
                  </a:lnSpc>
                  <a:spcBef>
                    <a:spcPts val="0"/>
                  </a:spcBef>
                  <a:spcAft>
                    <a:spcPts val="0"/>
                  </a:spcAft>
                  <a:buClrTx/>
                  <a:buSzTx/>
                  <a:buFontTx/>
                  <a:buNone/>
                  <a:defRPr/>
                </a:pPr>
                <a:r>
                  <a:rPr lang="zh-CN" altLang="en-US" sz="2400" noProof="0" dirty="0">
                    <a:ln>
                      <a:noFill/>
                    </a:ln>
                    <a:solidFill>
                      <a:srgbClr val="0070C0"/>
                    </a:solidFill>
                    <a:effectLst/>
                    <a:uLnTx/>
                    <a:uFillTx/>
                    <a:sym typeface="+mn-ea"/>
                  </a:rPr>
                  <a:t>工业</a:t>
                </a:r>
                <a:endParaRPr kumimoji="0" lang="zh-CN" altLang="en-US" sz="24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mn-ea"/>
                </a:endParaRPr>
              </a:p>
            </p:txBody>
          </p:sp>
        </p:grpSp>
      </p:grpSp>
      <p:sp>
        <p:nvSpPr>
          <p:cNvPr id="75" name="Text Box 44"/>
          <p:cNvSpPr txBox="1">
            <a:spLocks noChangeArrowheads="1"/>
          </p:cNvSpPr>
          <p:nvPr/>
        </p:nvSpPr>
        <p:spPr bwMode="auto">
          <a:xfrm>
            <a:off x="1196975" y="1344930"/>
            <a:ext cx="9128125" cy="1332865"/>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393" tIns="43196" rIns="86393" bIns="43196">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marL="0" marR="0" lvl="0" indent="457200" algn="l" defTabSz="720725" rtl="0" eaLnBrk="1" fontAlgn="auto" latinLnBrk="0" hangingPunct="1">
              <a:lnSpc>
                <a:spcPct val="135000"/>
              </a:lnSpc>
              <a:spcBef>
                <a:spcPts val="0"/>
              </a:spcBef>
              <a:spcAft>
                <a:spcPts val="0"/>
              </a:spcAft>
              <a:buClrTx/>
              <a:buSzTx/>
              <a:buFontTx/>
              <a:buNone/>
              <a:defRPr/>
            </a:pPr>
            <a:r>
              <a:rPr kumimoji="0" lang="zh-CN" altLang="en-US" sz="20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从我市经济建设和社会可持续发展的重大需求出发，以促进产业技术升级和结构调整、解决社会公益性重大技术问题为主攻方向，以重大关键技术突破、引进技术再创新为主要内容的科技计划。</a:t>
            </a:r>
            <a:endParaRPr kumimoji="0" lang="zh-CN" altLang="en-US" sz="20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1000"/>
                                        <p:tgtEl>
                                          <p:spTgt spid="50"/>
                                        </p:tgtEl>
                                      </p:cBhvr>
                                    </p:animEffect>
                                  </p:childTnLst>
                                </p:cTn>
                              </p:par>
                              <p:par>
                                <p:cTn id="8" presetID="22" presetClass="entr" presetSubtype="4"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down)">
                                      <p:cBhvr>
                                        <p:cTn id="10" dur="1000"/>
                                        <p:tgtEl>
                                          <p:spTgt spid="57"/>
                                        </p:tgtEl>
                                      </p:cBhvr>
                                    </p:animEffect>
                                  </p:childTnLst>
                                </p:cTn>
                              </p:par>
                              <p:par>
                                <p:cTn id="11" presetID="22" presetClass="entr" presetSubtype="4"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wipe(down)">
                                      <p:cBhvr>
                                        <p:cTn id="13" dur="1000"/>
                                        <p:tgtEl>
                                          <p:spTgt spid="61"/>
                                        </p:tgtEl>
                                      </p:cBhvr>
                                    </p:animEffect>
                                  </p:childTnLst>
                                </p:cTn>
                              </p:par>
                              <p:par>
                                <p:cTn id="14" presetID="22" presetClass="entr" presetSubtype="4"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矩形 11"/>
          <p:cNvSpPr/>
          <p:nvPr/>
        </p:nvSpPr>
        <p:spPr>
          <a:xfrm>
            <a:off x="1112520" y="613410"/>
            <a:ext cx="4592955" cy="478155"/>
          </a:xfrm>
          <a:prstGeom prst="rect">
            <a:avLst/>
          </a:prstGeom>
        </p:spPr>
        <p:txBody>
          <a:bodyPr wrap="square">
            <a:spAutoFit/>
          </a:bodyPr>
          <a:lstStyle/>
          <a:p>
            <a:pPr marL="0" marR="0" lvl="0" indent="0" algn="l" defTabSz="951230" rtl="0" eaLnBrk="1" fontAlgn="auto" latinLnBrk="0" hangingPunct="1">
              <a:lnSpc>
                <a:spcPct val="100000"/>
              </a:lnSpc>
              <a:spcBef>
                <a:spcPts val="0"/>
              </a:spcBef>
              <a:spcAft>
                <a:spcPts val="0"/>
              </a:spcAft>
              <a:buClrTx/>
              <a:buSzTx/>
              <a:buFontTx/>
              <a:buNone/>
              <a:defRPr/>
            </a:pPr>
            <a:r>
              <a:rPr lang="zh-CN" altLang="en-US" sz="2520" b="1" dirty="0">
                <a:latin typeface="微软雅黑" panose="020B0503020204020204" pitchFamily="34" charset="-122"/>
                <a:ea typeface="微软雅黑" panose="020B0503020204020204" pitchFamily="34" charset="-122"/>
                <a:sym typeface="+mn-ea"/>
              </a:rPr>
              <a:t>二、科技成果转化与应用计划</a:t>
            </a:r>
            <a:endParaRPr kumimoji="0" lang="zh-CN" altLang="en-US" sz="252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5" name="Text Box 44"/>
          <p:cNvSpPr txBox="1">
            <a:spLocks noChangeArrowheads="1"/>
          </p:cNvSpPr>
          <p:nvPr/>
        </p:nvSpPr>
        <p:spPr bwMode="auto">
          <a:xfrm>
            <a:off x="1112520" y="1270635"/>
            <a:ext cx="9126855" cy="1471295"/>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393" tIns="43196" rIns="86393" bIns="43196">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406400">
              <a:lnSpc>
                <a:spcPct val="150000"/>
              </a:lnSpc>
            </a:pPr>
            <a:r>
              <a:rPr lang="zh-CN" altLang="en-US" sz="2000" noProof="0" dirty="0">
                <a:solidFill>
                  <a:schemeClr val="tx1"/>
                </a:solidFill>
                <a:effectLst>
                  <a:outerShdw blurRad="38100" dist="19050" dir="2700000" algn="tl" rotWithShape="0">
                    <a:schemeClr val="dk1">
                      <a:alpha val="40000"/>
                    </a:schemeClr>
                  </a:outerShdw>
                </a:effectLst>
                <a:uLnTx/>
                <a:uFillTx/>
                <a:sym typeface="+mn-ea"/>
              </a:rPr>
              <a:t>从事具有实用价值的先进技术成果后续实验、开发、应用、推广直至形成新产品、新工艺、新材料，发展新产业，促进和提高经济效益等活动为主要内容的科技计划。</a:t>
            </a:r>
            <a:endParaRPr kumimoji="0" lang="zh-CN" altLang="en-US" sz="20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26" name="Line 11"/>
          <p:cNvSpPr>
            <a:spLocks noChangeShapeType="1"/>
          </p:cNvSpPr>
          <p:nvPr/>
        </p:nvSpPr>
        <p:spPr bwMode="auto">
          <a:xfrm rot="8040000" flipH="1" flipV="1">
            <a:off x="6651308" y="2646998"/>
            <a:ext cx="1392238" cy="712788"/>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15221" tIns="57610" rIns="115221" bIns="57610" numCol="1" anchor="t" anchorCtr="0" compatLnSpc="1"/>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nvGrpSpPr>
          <p:cNvPr id="28" name="组合 27"/>
          <p:cNvGrpSpPr/>
          <p:nvPr/>
        </p:nvGrpSpPr>
        <p:grpSpPr>
          <a:xfrm>
            <a:off x="1134110" y="2510155"/>
            <a:ext cx="8751570" cy="3600450"/>
            <a:chOff x="1752" y="3064"/>
            <a:chExt cx="13392" cy="5885"/>
          </a:xfrm>
        </p:grpSpPr>
        <p:sp>
          <p:nvSpPr>
            <p:cNvPr id="52" name="Text Box 13"/>
            <p:cNvSpPr txBox="1">
              <a:spLocks noChangeArrowheads="1"/>
            </p:cNvSpPr>
            <p:nvPr/>
          </p:nvSpPr>
          <p:spPr bwMode="auto">
            <a:xfrm>
              <a:off x="1752" y="5179"/>
              <a:ext cx="3321" cy="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marL="0" marR="0" lvl="0" indent="0" algn="ctr" defTabSz="951230" rtl="0" eaLnBrk="1" fontAlgn="auto" latinLnBrk="1" hangingPunct="1">
                <a:lnSpc>
                  <a:spcPct val="120000"/>
                </a:lnSpc>
                <a:spcBef>
                  <a:spcPts val="0"/>
                </a:spcBef>
                <a:spcAft>
                  <a:spcPts val="0"/>
                </a:spcAft>
                <a:buClrTx/>
                <a:buSzTx/>
                <a:buFontTx/>
                <a:buNone/>
                <a:defRPr/>
              </a:pPr>
              <a:r>
                <a:rPr kumimoji="1" lang="zh-CN" altLang="en-US" sz="2395"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科技成果转化与应用计划</a:t>
              </a:r>
              <a:endParaRPr kumimoji="1" lang="zh-CN" altLang="en-US" sz="2395"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56" name="TextBox 55"/>
            <p:cNvSpPr txBox="1"/>
            <p:nvPr/>
          </p:nvSpPr>
          <p:spPr>
            <a:xfrm>
              <a:off x="8293" y="7703"/>
              <a:ext cx="1678" cy="530"/>
            </a:xfrm>
            <a:prstGeom prst="rect">
              <a:avLst/>
            </a:prstGeom>
            <a:noFill/>
            <a:ln w="9525" cap="rnd">
              <a:noFill/>
              <a:prstDash val="solid"/>
              <a:round/>
            </a:ln>
            <a:effectLst/>
            <a:sp3d prstMaterial="metal">
              <a:bevelT w="38100" h="57150" prst="angle"/>
            </a:sp3d>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marL="0" marR="0" lvl="0" indent="0" algn="ctr" defTabSz="951230" rtl="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科技扶贫</a:t>
              </a:r>
              <a:endParaRPr kumimoji="0" lang="zh-CN" altLang="en-US" sz="24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64" name="TextBox 63"/>
            <p:cNvSpPr txBox="1"/>
            <p:nvPr/>
          </p:nvSpPr>
          <p:spPr>
            <a:xfrm>
              <a:off x="8293" y="5873"/>
              <a:ext cx="1678" cy="530"/>
            </a:xfrm>
            <a:prstGeom prst="rect">
              <a:avLst/>
            </a:prstGeom>
            <a:noFill/>
            <a:ln w="9525" cap="rnd">
              <a:noFill/>
              <a:prstDash val="solid"/>
              <a:round/>
            </a:ln>
            <a:effectLst/>
            <a:sp3d prstMaterial="metal">
              <a:bevelT w="38100" h="57150" prst="angle"/>
            </a:sp3d>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marL="0" marR="0" lvl="0" indent="0" algn="ctr" defTabSz="951230" rtl="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专利推广</a:t>
              </a:r>
              <a:endParaRPr kumimoji="0" lang="zh-CN" altLang="en-US" sz="24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74" name="TextBox 73"/>
            <p:cNvSpPr txBox="1"/>
            <p:nvPr/>
          </p:nvSpPr>
          <p:spPr>
            <a:xfrm>
              <a:off x="8118" y="3948"/>
              <a:ext cx="1678" cy="481"/>
            </a:xfrm>
            <a:prstGeom prst="rect">
              <a:avLst/>
            </a:prstGeom>
            <a:noFill/>
            <a:ln w="9525" cap="rnd">
              <a:noFill/>
              <a:prstDash val="solid"/>
              <a:round/>
            </a:ln>
            <a:effectLst/>
            <a:sp3d prstMaterial="metal">
              <a:bevelT w="38100" h="57150" prst="angle"/>
            </a:sp3d>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marL="0" marR="0" lvl="0" indent="0" algn="ctr" defTabSz="951230" rtl="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成果推广</a:t>
              </a:r>
              <a:endParaRPr kumimoji="0" lang="zh-CN" altLang="en-US" sz="24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6" name="TextBox 73"/>
            <p:cNvSpPr txBox="1"/>
            <p:nvPr/>
          </p:nvSpPr>
          <p:spPr>
            <a:xfrm>
              <a:off x="13180" y="3064"/>
              <a:ext cx="1672" cy="481"/>
            </a:xfrm>
            <a:prstGeom prst="rect">
              <a:avLst/>
            </a:prstGeom>
            <a:noFill/>
            <a:ln w="9525" cap="rnd">
              <a:noFill/>
              <a:prstDash val="solid"/>
              <a:round/>
            </a:ln>
            <a:effectLst/>
            <a:sp3d prstMaterial="metal">
              <a:bevelT w="38100" h="57150" prst="angle"/>
            </a:sp3d>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marL="0" marR="0" lvl="0" indent="0" algn="ctr" defTabSz="951230" rtl="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奖励性后补助</a:t>
              </a:r>
              <a:endParaRPr kumimoji="0" lang="zh-CN" altLang="en-US" sz="24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11" name="TextBox 73"/>
            <p:cNvSpPr txBox="1"/>
            <p:nvPr/>
          </p:nvSpPr>
          <p:spPr>
            <a:xfrm>
              <a:off x="12835" y="4405"/>
              <a:ext cx="1678" cy="481"/>
            </a:xfrm>
            <a:prstGeom prst="rect">
              <a:avLst/>
            </a:prstGeom>
            <a:noFill/>
            <a:ln w="9525" cap="rnd">
              <a:noFill/>
              <a:prstDash val="solid"/>
              <a:round/>
            </a:ln>
            <a:effectLst/>
            <a:sp3d prstMaterial="metal">
              <a:bevelT w="38100" h="57150" prst="angle"/>
            </a:sp3d>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marL="0" marR="0" lvl="0" indent="0" algn="ctr" defTabSz="951230" rtl="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事前资助</a:t>
              </a:r>
              <a:endParaRPr kumimoji="0" lang="zh-CN" altLang="en-US" sz="24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16" name="TextBox 55"/>
            <p:cNvSpPr txBox="1"/>
            <p:nvPr/>
          </p:nvSpPr>
          <p:spPr>
            <a:xfrm>
              <a:off x="13466" y="8248"/>
              <a:ext cx="1678" cy="530"/>
            </a:xfrm>
            <a:prstGeom prst="rect">
              <a:avLst/>
            </a:prstGeom>
            <a:noFill/>
            <a:ln w="9525" cap="rnd">
              <a:noFill/>
              <a:prstDash val="solid"/>
              <a:round/>
            </a:ln>
            <a:effectLst/>
            <a:sp3d prstMaterial="metal">
              <a:bevelT w="38100" h="57150" prst="angle"/>
            </a:sp3d>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marL="0" marR="0" lvl="0" indent="0" algn="ctr" defTabSz="951230" rtl="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农村技术承包</a:t>
              </a:r>
              <a:endParaRPr kumimoji="0" lang="zh-CN" altLang="en-US" sz="24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20" name="TextBox 55"/>
            <p:cNvSpPr txBox="1"/>
            <p:nvPr/>
          </p:nvSpPr>
          <p:spPr>
            <a:xfrm>
              <a:off x="13003" y="6978"/>
              <a:ext cx="1678" cy="530"/>
            </a:xfrm>
            <a:prstGeom prst="rect">
              <a:avLst/>
            </a:prstGeom>
            <a:noFill/>
            <a:ln w="9525" cap="rnd">
              <a:noFill/>
              <a:prstDash val="solid"/>
              <a:round/>
            </a:ln>
            <a:effectLst/>
            <a:sp3d prstMaterial="metal">
              <a:bevelT w="38100" h="57150" prst="angle"/>
            </a:sp3d>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marL="0" marR="0" lvl="0" indent="0" algn="ctr" defTabSz="951230" rtl="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科技扶贫</a:t>
              </a:r>
              <a:endParaRPr kumimoji="0" lang="zh-CN" altLang="en-US" sz="24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21" name="Line 11"/>
            <p:cNvSpPr>
              <a:spLocks noChangeShapeType="1"/>
            </p:cNvSpPr>
            <p:nvPr/>
          </p:nvSpPr>
          <p:spPr bwMode="auto">
            <a:xfrm rot="7020000" flipH="1" flipV="1">
              <a:off x="5296" y="4444"/>
              <a:ext cx="2193" cy="1123"/>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15221" tIns="57610" rIns="115221" bIns="57610" numCol="1" anchor="t" anchorCtr="0" compatLnSpc="1"/>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2" name="Line 11"/>
            <p:cNvSpPr>
              <a:spLocks noChangeShapeType="1"/>
            </p:cNvSpPr>
            <p:nvPr/>
          </p:nvSpPr>
          <p:spPr bwMode="auto">
            <a:xfrm rot="11280000" flipH="1" flipV="1">
              <a:off x="5297" y="6709"/>
              <a:ext cx="2193" cy="1123"/>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15221" tIns="57610" rIns="115221" bIns="57610" numCol="1" anchor="t" anchorCtr="0" compatLnSpc="1"/>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3" name="Line 11"/>
            <p:cNvSpPr>
              <a:spLocks noChangeShapeType="1"/>
            </p:cNvSpPr>
            <p:nvPr/>
          </p:nvSpPr>
          <p:spPr bwMode="auto">
            <a:xfrm rot="9120000" flipH="1" flipV="1">
              <a:off x="5530" y="5577"/>
              <a:ext cx="2193" cy="1123"/>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15221" tIns="57610" rIns="115221" bIns="57610" numCol="1" anchor="t" anchorCtr="0" compatLnSpc="1"/>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4" name="Line 11"/>
            <p:cNvSpPr>
              <a:spLocks noChangeShapeType="1"/>
            </p:cNvSpPr>
            <p:nvPr/>
          </p:nvSpPr>
          <p:spPr bwMode="auto">
            <a:xfrm rot="9780000" flipH="1" flipV="1">
              <a:off x="10420" y="7826"/>
              <a:ext cx="2193" cy="1123"/>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15221" tIns="57610" rIns="115221" bIns="57610" numCol="1" anchor="t" anchorCtr="0" compatLnSpc="1"/>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5" name="Line 11"/>
            <p:cNvSpPr>
              <a:spLocks noChangeShapeType="1"/>
            </p:cNvSpPr>
            <p:nvPr/>
          </p:nvSpPr>
          <p:spPr bwMode="auto">
            <a:xfrm rot="8160000" flipH="1" flipV="1">
              <a:off x="10372" y="7006"/>
              <a:ext cx="2194" cy="1122"/>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15221" tIns="57610" rIns="115221" bIns="57610" numCol="1" anchor="t" anchorCtr="0" compatLnSpc="1"/>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7" name="Line 11"/>
            <p:cNvSpPr>
              <a:spLocks noChangeShapeType="1"/>
            </p:cNvSpPr>
            <p:nvPr/>
          </p:nvSpPr>
          <p:spPr bwMode="auto">
            <a:xfrm rot="9720000" flipH="1" flipV="1">
              <a:off x="10237" y="4084"/>
              <a:ext cx="2193" cy="1123"/>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15221" tIns="57610" rIns="115221" bIns="57610" numCol="1" anchor="t" anchorCtr="0" compatLnSpc="1"/>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矩形 11"/>
          <p:cNvSpPr/>
          <p:nvPr/>
        </p:nvSpPr>
        <p:spPr>
          <a:xfrm>
            <a:off x="1092200" y="690245"/>
            <a:ext cx="4983480" cy="478155"/>
          </a:xfrm>
          <a:prstGeom prst="rect">
            <a:avLst/>
          </a:prstGeom>
        </p:spPr>
        <p:txBody>
          <a:bodyPr wrap="none">
            <a:spAutoFit/>
          </a:bodyPr>
          <a:lstStyle/>
          <a:p>
            <a:pPr marL="0" marR="0" lvl="0" indent="0" algn="l" defTabSz="951230" rtl="0" eaLnBrk="1" fontAlgn="auto" latinLnBrk="0" hangingPunct="1">
              <a:lnSpc>
                <a:spcPct val="100000"/>
              </a:lnSpc>
              <a:spcBef>
                <a:spcPts val="0"/>
              </a:spcBef>
              <a:spcAft>
                <a:spcPts val="0"/>
              </a:spcAft>
              <a:buClrTx/>
              <a:buSzTx/>
              <a:buFontTx/>
              <a:buNone/>
              <a:defRPr/>
            </a:pPr>
            <a:r>
              <a:rPr kumimoji="0" lang="zh-CN" altLang="en-US" sz="252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三、科技创新载体与平台建设计划</a:t>
            </a:r>
            <a:endParaRPr kumimoji="0" lang="zh-CN" altLang="en-US" sz="252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0" name="文本框 99"/>
          <p:cNvSpPr txBox="1"/>
          <p:nvPr/>
        </p:nvSpPr>
        <p:spPr>
          <a:xfrm>
            <a:off x="1159510" y="1325245"/>
            <a:ext cx="9069070" cy="1568450"/>
          </a:xfrm>
          <a:prstGeom prst="rect">
            <a:avLst/>
          </a:prstGeom>
          <a:noFill/>
          <a:ln w="9525">
            <a:noFill/>
          </a:ln>
        </p:spPr>
        <p:txBody>
          <a:bodyPr wrap="square">
            <a:spAutoFit/>
          </a:bodyPr>
          <a:p>
            <a:pPr indent="406400"/>
            <a:endParaRPr lang="zh-CN" sz="1600">
              <a:solidFill>
                <a:srgbClr val="333333"/>
              </a:solidFill>
              <a:ea typeface="宋体" panose="02010600030101010101" pitchFamily="2" charset="-122"/>
            </a:endParaRPr>
          </a:p>
          <a:p>
            <a:pPr indent="406400"/>
            <a:r>
              <a:rPr lang="zh-CN" altLang="en-US" sz="1765" noProof="0" dirty="0">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rPr>
              <a:t> </a:t>
            </a:r>
            <a:r>
              <a:rPr lang="zh-CN" altLang="en-US" sz="2000" noProof="0" dirty="0">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rPr>
              <a:t>从事为政府部门制定行业政策提供决策依据、为企业提供专业的技术支持、促进区域科技创新条件改善和科技成果的推广与交易、培养科技创新人才、孵化科技创新企业、承担产业前瞻性与公共性研究等活动为主要内容的科技计划。</a:t>
            </a:r>
            <a:endParaRPr lang="zh-CN" altLang="en-US" sz="2000" noProof="0" dirty="0">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endParaRPr>
          </a:p>
          <a:p>
            <a:pPr indent="406400"/>
            <a:endParaRPr lang="zh-CN" altLang="en-US" sz="2000" noProof="0" dirty="0">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endParaRPr>
          </a:p>
        </p:txBody>
      </p:sp>
      <p:sp>
        <p:nvSpPr>
          <p:cNvPr id="2" name="文本框 1"/>
          <p:cNvSpPr txBox="1"/>
          <p:nvPr/>
        </p:nvSpPr>
        <p:spPr>
          <a:xfrm rot="10800000" flipV="1">
            <a:off x="1240790" y="4003040"/>
            <a:ext cx="8853805" cy="1014730"/>
          </a:xfrm>
          <a:prstGeom prst="rect">
            <a:avLst/>
          </a:prstGeom>
          <a:noFill/>
        </p:spPr>
        <p:txBody>
          <a:bodyPr wrap="square" rtlCol="0" anchor="t">
            <a:spAutoFit/>
          </a:bodyPr>
          <a:p>
            <a:pPr indent="406400"/>
            <a:r>
              <a:rPr lang="zh-CN" altLang="en-US" sz="2000" noProof="0" dirty="0">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以推动经济、科技、社会的持续协调发展为目标，运用自然科学、社会科学和工程技术等多门类多学科知识，解决在决策和管理实践中复杂性、系统性课题为主要内容的科技计划。</a:t>
            </a:r>
            <a:endParaRPr lang="zh-CN" altLang="en-US" sz="2000" noProof="0" dirty="0">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endParaRPr>
          </a:p>
        </p:txBody>
      </p:sp>
      <p:sp>
        <p:nvSpPr>
          <p:cNvPr id="18" name="文本框 17"/>
          <p:cNvSpPr txBox="1"/>
          <p:nvPr/>
        </p:nvSpPr>
        <p:spPr>
          <a:xfrm>
            <a:off x="1240790" y="3232150"/>
            <a:ext cx="2540000" cy="770890"/>
          </a:xfrm>
          <a:prstGeom prst="rect">
            <a:avLst/>
          </a:prstGeom>
          <a:noFill/>
        </p:spPr>
        <p:txBody>
          <a:bodyPr wrap="square" rtlCol="0" anchor="t">
            <a:spAutoFit/>
          </a:bodyPr>
          <a:p>
            <a:r>
              <a:rPr lang="zh-CN" altLang="en-US" sz="2520" b="1" noProof="0" dirty="0">
                <a:ln>
                  <a:noFill/>
                </a:ln>
                <a:effectLst/>
                <a:uLnTx/>
                <a:uFillTx/>
                <a:latin typeface="微软雅黑" panose="020B0503020204020204" pitchFamily="34" charset="-122"/>
                <a:ea typeface="微软雅黑" panose="020B0503020204020204" pitchFamily="34" charset="-122"/>
                <a:sym typeface="+mn-ea"/>
              </a:rPr>
              <a:t>四、软科学计划</a:t>
            </a:r>
            <a:endParaRPr lang="zh-CN" altLang="en-US" sz="2520" b="1" noProof="0" dirty="0">
              <a:ln>
                <a:noFill/>
              </a:ln>
              <a:effectLst/>
              <a:uLnTx/>
              <a:uFillTx/>
              <a:latin typeface="微软雅黑" panose="020B0503020204020204" pitchFamily="34" charset="-122"/>
              <a:ea typeface="微软雅黑" panose="020B0503020204020204" pitchFamily="34" charset="-122"/>
              <a:sym typeface="+mn-ea"/>
            </a:endParaRPr>
          </a:p>
          <a:p>
            <a:endParaRPr lang="zh-C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ppt_x"/>
                                          </p:val>
                                        </p:tav>
                                        <p:tav tm="100000">
                                          <p:val>
                                            <p:strVal val="#ppt_x"/>
                                          </p:val>
                                        </p:tav>
                                      </p:tavLst>
                                    </p:anim>
                                    <p:anim calcmode="lin" valueType="num">
                                      <p:cBhvr additive="base">
                                        <p:cTn id="12"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 name="TextBox 34"/>
          <p:cNvSpPr txBox="1"/>
          <p:nvPr/>
        </p:nvSpPr>
        <p:spPr>
          <a:xfrm>
            <a:off x="5905500" y="1894840"/>
            <a:ext cx="4323080" cy="2399665"/>
          </a:xfrm>
          <a:prstGeom prst="rect">
            <a:avLst/>
          </a:prstGeom>
          <a:noFill/>
          <a:ln w="9525">
            <a:noFill/>
          </a:ln>
        </p:spPr>
        <p:txBody>
          <a:bodyPr wrap="square">
            <a:spAutoFit/>
          </a:bodyPr>
          <a:p>
            <a:pPr marL="342900" indent="-342900">
              <a:lnSpc>
                <a:spcPct val="150000"/>
              </a:lnSpc>
              <a:buFont typeface="Wingdings" panose="05000000000000000000" pitchFamily="2" charset="2"/>
              <a:buChar char="n"/>
            </a:pPr>
            <a:r>
              <a:rPr lang="zh-CN" altLang="zh-CN" sz="2500" b="1" dirty="0">
                <a:latin typeface="微软雅黑" panose="020B0503020204020204" pitchFamily="34" charset="-122"/>
                <a:ea typeface="微软雅黑" panose="020B0503020204020204" pitchFamily="34" charset="-122"/>
              </a:rPr>
              <a:t>科技计划主管部门</a:t>
            </a:r>
            <a:endParaRPr lang="zh-CN" altLang="zh-CN" sz="25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n"/>
            </a:pPr>
            <a:r>
              <a:rPr lang="zh-CN" altLang="zh-CN" sz="2500" b="1" dirty="0">
                <a:latin typeface="微软雅黑" panose="020B0503020204020204" pitchFamily="34" charset="-122"/>
                <a:ea typeface="微软雅黑" panose="020B0503020204020204" pitchFamily="34" charset="-122"/>
              </a:rPr>
              <a:t>各县（区、市）科技部门</a:t>
            </a:r>
            <a:endParaRPr lang="zh-CN" altLang="zh-CN" sz="25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n"/>
            </a:pPr>
            <a:r>
              <a:rPr lang="zh-CN" altLang="zh-CN" sz="2500" b="1" dirty="0">
                <a:latin typeface="微软雅黑" panose="020B0503020204020204" pitchFamily="34" charset="-122"/>
                <a:ea typeface="微软雅黑" panose="020B0503020204020204" pitchFamily="34" charset="-122"/>
              </a:rPr>
              <a:t>项目承担单位</a:t>
            </a:r>
            <a:endParaRPr lang="zh-CN" altLang="zh-CN" sz="25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n"/>
            </a:pPr>
            <a:r>
              <a:rPr lang="zh-CN" altLang="zh-CN" sz="2500" b="1" dirty="0">
                <a:latin typeface="微软雅黑" panose="020B0503020204020204" pitchFamily="34" charset="-122"/>
                <a:ea typeface="微软雅黑" panose="020B0503020204020204" pitchFamily="34" charset="-122"/>
              </a:rPr>
              <a:t>项目负责人</a:t>
            </a:r>
            <a:endParaRPr lang="zh-CN" altLang="zh-CN" sz="2500" b="1" dirty="0">
              <a:latin typeface="微软雅黑" panose="020B0503020204020204" pitchFamily="34" charset="-122"/>
              <a:ea typeface="微软雅黑" panose="020B0503020204020204" pitchFamily="34" charset="-122"/>
            </a:endParaRPr>
          </a:p>
        </p:txBody>
      </p:sp>
      <p:grpSp>
        <p:nvGrpSpPr>
          <p:cNvPr id="37" name="组合 24"/>
          <p:cNvGrpSpPr/>
          <p:nvPr/>
        </p:nvGrpSpPr>
        <p:grpSpPr>
          <a:xfrm>
            <a:off x="2498725" y="1773238"/>
            <a:ext cx="2517775" cy="2520950"/>
            <a:chOff x="2848131" y="1860029"/>
            <a:chExt cx="3807502" cy="3807502"/>
          </a:xfrm>
        </p:grpSpPr>
        <p:sp>
          <p:nvSpPr>
            <p:cNvPr id="38" name="椭圆 37"/>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sp>
          <p:nvSpPr>
            <p:cNvPr id="42" name="椭圆 41"/>
            <p:cNvSpPr/>
            <p:nvPr/>
          </p:nvSpPr>
          <p:spPr>
            <a:xfrm>
              <a:off x="2937682" y="1968815"/>
              <a:ext cx="3628400" cy="362854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sp>
        <p:nvSpPr>
          <p:cNvPr id="57" name="文本框 29"/>
          <p:cNvSpPr txBox="1"/>
          <p:nvPr/>
        </p:nvSpPr>
        <p:spPr>
          <a:xfrm>
            <a:off x="3016250" y="1982788"/>
            <a:ext cx="1355725" cy="1447800"/>
          </a:xfrm>
          <a:prstGeom prst="rect">
            <a:avLst/>
          </a:prstGeom>
          <a:noFill/>
          <a:ln w="9525">
            <a:noFill/>
          </a:ln>
        </p:spPr>
        <p:txBody>
          <a:bodyPr wrap="none">
            <a:spAutoFit/>
          </a:bodyPr>
          <a:p>
            <a:pPr algn="ctr" eaLnBrk="0" hangingPunct="0"/>
            <a:r>
              <a:rPr lang="en-US" altLang="zh-CN" sz="8800" dirty="0">
                <a:solidFill>
                  <a:srgbClr val="0066CC"/>
                </a:solidFill>
                <a:latin typeface="Impact" panose="020B0806030902050204" pitchFamily="34" charset="0"/>
                <a:ea typeface="微软雅黑" panose="020B0503020204020204" pitchFamily="34" charset="-122"/>
              </a:rPr>
              <a:t>02</a:t>
            </a:r>
            <a:endParaRPr lang="zh-CN" altLang="en-US" sz="8800" dirty="0">
              <a:solidFill>
                <a:srgbClr val="0066CC"/>
              </a:solidFill>
              <a:latin typeface="Impact" panose="020B0806030902050204" pitchFamily="34" charset="0"/>
              <a:ea typeface="微软雅黑" panose="020B0503020204020204" pitchFamily="34" charset="-122"/>
            </a:endParaRPr>
          </a:p>
        </p:txBody>
      </p:sp>
      <p:sp>
        <p:nvSpPr>
          <p:cNvPr id="63" name="文本框 33"/>
          <p:cNvSpPr txBox="1"/>
          <p:nvPr/>
        </p:nvSpPr>
        <p:spPr>
          <a:xfrm>
            <a:off x="2435225" y="3225800"/>
            <a:ext cx="2605088" cy="491490"/>
          </a:xfrm>
          <a:prstGeom prst="rect">
            <a:avLst/>
          </a:prstGeom>
          <a:noFill/>
          <a:ln w="9525">
            <a:noFill/>
          </a:ln>
        </p:spPr>
        <p:txBody>
          <a:bodyPr>
            <a:spAutoFit/>
          </a:bodyPr>
          <a:p>
            <a:pPr algn="ctr"/>
            <a:r>
              <a:rPr lang="zh-CN" altLang="en-US" sz="2600" dirty="0">
                <a:solidFill>
                  <a:srgbClr val="0066CC"/>
                </a:solidFill>
                <a:latin typeface="微软雅黑" panose="020B0503020204020204" pitchFamily="34" charset="-122"/>
                <a:ea typeface="微软雅黑" panose="020B0503020204020204" pitchFamily="34" charset="-122"/>
              </a:rPr>
              <a:t>相关主体职责</a:t>
            </a:r>
            <a:endParaRPr lang="zh-CN" altLang="en-US" sz="2600" dirty="0">
              <a:solidFill>
                <a:srgbClr val="0066CC"/>
              </a:solidFill>
              <a:latin typeface="微软雅黑" panose="020B0503020204020204" pitchFamily="34" charset="-122"/>
              <a:ea typeface="微软雅黑" panose="020B0503020204020204" pitchFamily="34" charset="-122"/>
            </a:endParaRPr>
          </a:p>
        </p:txBody>
      </p:sp>
      <p:cxnSp>
        <p:nvCxnSpPr>
          <p:cNvPr id="70" name="直接连接符 69"/>
          <p:cNvCxnSpPr/>
          <p:nvPr/>
        </p:nvCxnSpPr>
        <p:spPr>
          <a:xfrm>
            <a:off x="5473700" y="1630363"/>
            <a:ext cx="0" cy="2808288"/>
          </a:xfrm>
          <a:prstGeom prst="line">
            <a:avLst/>
          </a:prstGeom>
          <a:ln w="19050">
            <a:solidFill>
              <a:srgbClr val="0066CC"/>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矩形 11"/>
          <p:cNvSpPr/>
          <p:nvPr/>
        </p:nvSpPr>
        <p:spPr>
          <a:xfrm>
            <a:off x="1116965" y="613410"/>
            <a:ext cx="2103120" cy="478155"/>
          </a:xfrm>
          <a:prstGeom prst="rect">
            <a:avLst/>
          </a:prstGeom>
        </p:spPr>
        <p:txBody>
          <a:bodyPr wrap="none">
            <a:spAutoFit/>
          </a:bodyPr>
          <a:lstStyle/>
          <a:p>
            <a:pPr marL="0" marR="0" lvl="0" indent="0" algn="l" defTabSz="951230" rtl="0" eaLnBrk="1" fontAlgn="auto" latinLnBrk="0" hangingPunct="1">
              <a:lnSpc>
                <a:spcPct val="100000"/>
              </a:lnSpc>
              <a:spcBef>
                <a:spcPts val="0"/>
              </a:spcBef>
              <a:spcAft>
                <a:spcPts val="0"/>
              </a:spcAft>
              <a:buClrTx/>
              <a:buSzTx/>
              <a:buFontTx/>
              <a:buNone/>
              <a:defRPr/>
            </a:pPr>
            <a:r>
              <a:rPr kumimoji="0" lang="zh-CN" altLang="en-US" sz="252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相关主体职责</a:t>
            </a:r>
            <a:endParaRPr kumimoji="0" lang="zh-CN" altLang="en-US" sz="252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 name="圆角矩形 2"/>
          <p:cNvSpPr/>
          <p:nvPr/>
        </p:nvSpPr>
        <p:spPr>
          <a:xfrm>
            <a:off x="892175" y="2521585"/>
            <a:ext cx="1833880" cy="3621405"/>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4" name="组合 3"/>
          <p:cNvGrpSpPr/>
          <p:nvPr/>
        </p:nvGrpSpPr>
        <p:grpSpPr>
          <a:xfrm>
            <a:off x="1012403" y="1126338"/>
            <a:ext cx="1823877" cy="1823877"/>
            <a:chOff x="304800" y="673100"/>
            <a:chExt cx="4000500" cy="4000500"/>
          </a:xfrm>
          <a:gradFill>
            <a:gsLst>
              <a:gs pos="0">
                <a:schemeClr val="bg1"/>
              </a:gs>
              <a:gs pos="51000">
                <a:schemeClr val="bg1">
                  <a:lumMod val="95000"/>
                </a:schemeClr>
              </a:gs>
              <a:gs pos="100000">
                <a:schemeClr val="bg1">
                  <a:lumMod val="75000"/>
                </a:schemeClr>
              </a:gs>
            </a:gsLst>
            <a:lin ang="18900000" scaled="0"/>
          </a:gradFill>
          <a:effectLst>
            <a:outerShdw blurRad="50800" dist="38100" dir="8100000" algn="tr" rotWithShape="0">
              <a:prstClr val="black">
                <a:alpha val="40000"/>
              </a:prstClr>
            </a:outerShdw>
          </a:effectLst>
        </p:grpSpPr>
        <p:sp>
          <p:nvSpPr>
            <p:cNvPr id="5" name="同心圆 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6" name="椭圆 5"/>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grpSp>
      <p:grpSp>
        <p:nvGrpSpPr>
          <p:cNvPr id="30" name="组合 29"/>
          <p:cNvGrpSpPr/>
          <p:nvPr/>
        </p:nvGrpSpPr>
        <p:grpSpPr>
          <a:xfrm>
            <a:off x="1347470" y="1478915"/>
            <a:ext cx="1488440" cy="1353185"/>
            <a:chOff x="2122" y="2329"/>
            <a:chExt cx="2344" cy="2131"/>
          </a:xfrm>
        </p:grpSpPr>
        <p:sp>
          <p:nvSpPr>
            <p:cNvPr id="7" name="椭圆 6"/>
            <p:cNvSpPr/>
            <p:nvPr/>
          </p:nvSpPr>
          <p:spPr>
            <a:xfrm>
              <a:off x="3726" y="3720"/>
              <a:ext cx="740" cy="740"/>
            </a:xfrm>
            <a:prstGeom prst="ellipse">
              <a:avLst/>
            </a:prstGeom>
            <a:gradFill>
              <a:gsLst>
                <a:gs pos="0">
                  <a:schemeClr val="bg1"/>
                </a:gs>
                <a:gs pos="51000">
                  <a:schemeClr val="bg1">
                    <a:lumMod val="95000"/>
                  </a:schemeClr>
                </a:gs>
                <a:gs pos="100000">
                  <a:schemeClr val="bg1">
                    <a:lumMod val="75000"/>
                  </a:schemeClr>
                </a:gs>
              </a:gsLst>
              <a:lin ang="18900000" scaled="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r>
                <a:rPr kumimoji="0" lang="en-US" altLang="zh-CN" sz="2395"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1</a:t>
              </a:r>
              <a:endParaRPr kumimoji="0" lang="zh-CN" altLang="en-US" sz="2395"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2122" y="2329"/>
              <a:ext cx="1815" cy="1888"/>
            </a:xfrm>
            <a:prstGeom prst="rect">
              <a:avLst/>
            </a:prstGeom>
          </p:spPr>
          <p:txBody>
            <a:bodyPr wrap="square">
              <a:spAutoFit/>
            </a:bodyPr>
            <a:lstStyle/>
            <a:p>
              <a:pPr marL="0" marR="0" lvl="0" indent="0" algn="l" defTabSz="951230" rtl="0" eaLnBrk="1" fontAlgn="auto" latinLnBrk="0" hangingPunct="1">
                <a:lnSpc>
                  <a:spcPct val="100000"/>
                </a:lnSpc>
                <a:spcBef>
                  <a:spcPts val="0"/>
                </a:spcBef>
                <a:spcAft>
                  <a:spcPts val="0"/>
                </a:spcAft>
                <a:buClrTx/>
                <a:buSzTx/>
                <a:buFontTx/>
                <a:buNone/>
                <a:defRPr/>
              </a:pPr>
              <a:r>
                <a:rPr kumimoji="0" lang="zh-CN" altLang="en-US" sz="2395"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科技计划主管部门</a:t>
              </a:r>
              <a:endParaRPr kumimoji="0" lang="zh-CN" altLang="en-US" sz="2395"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9" name="圆角矩形 8"/>
          <p:cNvSpPr/>
          <p:nvPr/>
        </p:nvSpPr>
        <p:spPr>
          <a:xfrm>
            <a:off x="2835910" y="2519680"/>
            <a:ext cx="2360295" cy="3620770"/>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10" name="圆角矩形 9"/>
          <p:cNvSpPr/>
          <p:nvPr/>
        </p:nvSpPr>
        <p:spPr>
          <a:xfrm>
            <a:off x="5394325" y="2519680"/>
            <a:ext cx="2709545" cy="3622040"/>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11" name="组合 10"/>
          <p:cNvGrpSpPr/>
          <p:nvPr/>
        </p:nvGrpSpPr>
        <p:grpSpPr>
          <a:xfrm>
            <a:off x="3223544" y="1193097"/>
            <a:ext cx="1823877" cy="1823877"/>
            <a:chOff x="304800" y="673100"/>
            <a:chExt cx="4000500" cy="4000500"/>
          </a:xfrm>
          <a:gradFill>
            <a:gsLst>
              <a:gs pos="0">
                <a:schemeClr val="bg1"/>
              </a:gs>
              <a:gs pos="51000">
                <a:schemeClr val="bg1">
                  <a:lumMod val="95000"/>
                </a:schemeClr>
              </a:gs>
              <a:gs pos="100000">
                <a:schemeClr val="bg1">
                  <a:lumMod val="75000"/>
                </a:schemeClr>
              </a:gs>
            </a:gsLst>
            <a:lin ang="18900000" scaled="0"/>
          </a:gradFill>
          <a:effectLst>
            <a:outerShdw blurRad="50800" dist="38100" dir="8100000" algn="tr" rotWithShape="0">
              <a:prstClr val="black">
                <a:alpha val="40000"/>
              </a:prstClr>
            </a:outerShdw>
          </a:effectLst>
        </p:grpSpPr>
        <p:sp>
          <p:nvSpPr>
            <p:cNvPr id="13" name="同心圆 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14"/>
          <p:cNvGrpSpPr/>
          <p:nvPr/>
        </p:nvGrpSpPr>
        <p:grpSpPr>
          <a:xfrm>
            <a:off x="5836899" y="1166343"/>
            <a:ext cx="1823877" cy="1823877"/>
            <a:chOff x="304800" y="673100"/>
            <a:chExt cx="4000500" cy="4000500"/>
          </a:xfrm>
          <a:gradFill>
            <a:gsLst>
              <a:gs pos="0">
                <a:schemeClr val="bg1"/>
              </a:gs>
              <a:gs pos="51000">
                <a:schemeClr val="bg1">
                  <a:lumMod val="95000"/>
                </a:schemeClr>
              </a:gs>
              <a:gs pos="100000">
                <a:schemeClr val="bg1">
                  <a:lumMod val="75000"/>
                </a:schemeClr>
              </a:gs>
            </a:gsLst>
            <a:lin ang="18900000" scaled="0"/>
          </a:gradFill>
          <a:effectLst>
            <a:outerShdw blurRad="50800" dist="38100" dir="8100000" algn="tr" rotWithShape="0">
              <a:prstClr val="black">
                <a:alpha val="40000"/>
              </a:prstClr>
            </a:outerShdw>
          </a:effectLst>
        </p:grpSpPr>
        <p:sp>
          <p:nvSpPr>
            <p:cNvPr id="16" name="同心圆 1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17" name="椭圆 16"/>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18" name="椭圆 17"/>
          <p:cNvSpPr/>
          <p:nvPr/>
        </p:nvSpPr>
        <p:spPr>
          <a:xfrm>
            <a:off x="4615815" y="2362200"/>
            <a:ext cx="469900" cy="469900"/>
          </a:xfrm>
          <a:prstGeom prst="ellipse">
            <a:avLst/>
          </a:prstGeom>
          <a:gradFill>
            <a:gsLst>
              <a:gs pos="0">
                <a:schemeClr val="bg1"/>
              </a:gs>
              <a:gs pos="51000">
                <a:schemeClr val="bg1">
                  <a:lumMod val="95000"/>
                </a:schemeClr>
              </a:gs>
              <a:gs pos="100000">
                <a:schemeClr val="bg1">
                  <a:lumMod val="75000"/>
                </a:schemeClr>
              </a:gs>
            </a:gsLst>
            <a:lin ang="18900000" scaled="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r>
              <a:rPr kumimoji="0" lang="en-US" altLang="zh-CN" sz="2395"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2</a:t>
            </a:r>
            <a:endParaRPr kumimoji="0" lang="zh-CN" altLang="en-US" sz="2395"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19" name="椭圆 18"/>
          <p:cNvSpPr/>
          <p:nvPr/>
        </p:nvSpPr>
        <p:spPr>
          <a:xfrm>
            <a:off x="7300595" y="2362200"/>
            <a:ext cx="469900" cy="469900"/>
          </a:xfrm>
          <a:prstGeom prst="ellipse">
            <a:avLst/>
          </a:prstGeom>
          <a:gradFill>
            <a:gsLst>
              <a:gs pos="0">
                <a:schemeClr val="bg1"/>
              </a:gs>
              <a:gs pos="51000">
                <a:schemeClr val="bg1">
                  <a:lumMod val="95000"/>
                </a:schemeClr>
              </a:gs>
              <a:gs pos="100000">
                <a:schemeClr val="bg1">
                  <a:lumMod val="75000"/>
                </a:schemeClr>
              </a:gs>
            </a:gsLst>
            <a:lin ang="18900000" scaled="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r>
              <a:rPr kumimoji="0" lang="en-US" altLang="zh-CN" sz="2395"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3</a:t>
            </a:r>
            <a:endParaRPr kumimoji="0" lang="zh-CN" altLang="en-US" sz="2395"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20" name="矩形 19"/>
          <p:cNvSpPr/>
          <p:nvPr/>
        </p:nvSpPr>
        <p:spPr>
          <a:xfrm>
            <a:off x="3645535" y="1478280"/>
            <a:ext cx="823595" cy="1198880"/>
          </a:xfrm>
          <a:prstGeom prst="rect">
            <a:avLst/>
          </a:prstGeom>
        </p:spPr>
        <p:txBody>
          <a:bodyPr wrap="square">
            <a:spAutoFit/>
          </a:bodyPr>
          <a:lstStyle/>
          <a:p>
            <a:pPr marL="0" marR="0" lvl="0" indent="0" algn="l" defTabSz="951230" rtl="0" eaLnBrk="1" fontAlgn="auto" latinLnBrk="0" hangingPunct="1">
              <a:lnSpc>
                <a:spcPct val="100000"/>
              </a:lnSpc>
              <a:spcBef>
                <a:spcPts val="0"/>
              </a:spcBef>
              <a:spcAft>
                <a:spcPts val="0"/>
              </a:spcAft>
              <a:buClrTx/>
              <a:buSzTx/>
              <a:buFontTx/>
              <a:buNone/>
              <a:defRPr/>
            </a:pPr>
            <a:r>
              <a:rPr kumimoji="0" lang="zh-CN" altLang="en-US" sz="2395"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项目组织单位</a:t>
            </a:r>
            <a:endParaRPr kumimoji="0" lang="zh-CN" altLang="en-US" sz="2395"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nvSpPr>
        <p:spPr>
          <a:xfrm>
            <a:off x="6174105" y="1623695"/>
            <a:ext cx="1149985" cy="829945"/>
          </a:xfrm>
          <a:prstGeom prst="rect">
            <a:avLst/>
          </a:prstGeom>
        </p:spPr>
        <p:txBody>
          <a:bodyPr wrap="square">
            <a:spAutoFit/>
          </a:bodyPr>
          <a:lstStyle/>
          <a:p>
            <a:pPr marL="0" marR="0" lvl="0" indent="0" algn="l" defTabSz="951230" rtl="0" eaLnBrk="1" fontAlgn="auto" latinLnBrk="0" hangingPunct="1">
              <a:lnSpc>
                <a:spcPct val="100000"/>
              </a:lnSpc>
              <a:spcBef>
                <a:spcPts val="0"/>
              </a:spcBef>
              <a:spcAft>
                <a:spcPts val="0"/>
              </a:spcAft>
              <a:buClrTx/>
              <a:buSzTx/>
              <a:buFontTx/>
              <a:buNone/>
              <a:defRPr/>
            </a:pPr>
            <a:r>
              <a:rPr kumimoji="0" lang="zh-CN" altLang="en-US" sz="2395"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项目承担单位</a:t>
            </a:r>
            <a:endParaRPr kumimoji="0" lang="zh-CN" altLang="en-US" sz="2395"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22" name="TextBox 21"/>
          <p:cNvSpPr txBox="1"/>
          <p:nvPr/>
        </p:nvSpPr>
        <p:spPr>
          <a:xfrm>
            <a:off x="1012825" y="3067685"/>
            <a:ext cx="1598295" cy="2908300"/>
          </a:xfrm>
          <a:prstGeom prst="rect">
            <a:avLst/>
          </a:prstGeom>
          <a:noFill/>
        </p:spPr>
        <p:txBody>
          <a:bodyPr wrap="square" lIns="0" tIns="0" rIns="0" bIns="0" rtlCol="0">
            <a:spAutoFit/>
          </a:bodyPr>
          <a:lstStyle/>
          <a:p>
            <a:pPr marR="0" indent="355600" defTabSz="951230" fontAlgn="auto">
              <a:lnSpc>
                <a:spcPct val="150000"/>
              </a:lnSpc>
              <a:spcBef>
                <a:spcPts val="0"/>
              </a:spcBef>
              <a:spcAft>
                <a:spcPts val="0"/>
              </a:spcAft>
              <a:buClrTx/>
              <a:buSzTx/>
              <a:buFontTx/>
              <a:buNone/>
              <a:defRPr/>
              <a:extLst>
                <a:ext uri="{35155182-B16C-46BC-9424-99874614C6A1}">
                  <wpsdc:indentchars xmlns:wpsdc="http://www.wps.cn/officeDocument/2017/drawingmlCustomData" val="200" checksum="3837665281"/>
                </a:ext>
              </a:extLst>
            </a:pPr>
            <a:r>
              <a:rPr kumimoji="0" lang="zh-CN" altLang="en-US" sz="1400" kern="1200" cap="none" spc="0" normalizeH="0" baseline="0" noProof="0" dirty="0">
                <a:latin typeface="微软雅黑" panose="020B0503020204020204" pitchFamily="34" charset="-122"/>
                <a:ea typeface="微软雅黑" panose="020B0503020204020204" pitchFamily="34" charset="-122"/>
                <a:cs typeface="+mn-cs"/>
              </a:rPr>
              <a:t>依据年度工作计划、重点任务拟制项目申报指南，监督检查项目的执行情况，协调和处理项目执行中的有关问题，会同市财政主管部门对项目开展绩效评价。</a:t>
            </a:r>
            <a:endParaRPr kumimoji="0" lang="zh-CN" altLang="en-US" sz="1400" kern="1200" cap="none" spc="0" normalizeH="0" baseline="0" noProof="0" dirty="0">
              <a:latin typeface="微软雅黑" panose="020B0503020204020204" pitchFamily="34" charset="-122"/>
              <a:ea typeface="微软雅黑" panose="020B0503020204020204" pitchFamily="34" charset="-122"/>
              <a:cs typeface="+mn-cs"/>
            </a:endParaRPr>
          </a:p>
        </p:txBody>
      </p:sp>
      <p:sp>
        <p:nvSpPr>
          <p:cNvPr id="23" name="TextBox 22"/>
          <p:cNvSpPr txBox="1"/>
          <p:nvPr/>
        </p:nvSpPr>
        <p:spPr>
          <a:xfrm>
            <a:off x="2919095" y="3081655"/>
            <a:ext cx="2167255" cy="2908300"/>
          </a:xfrm>
          <a:prstGeom prst="rect">
            <a:avLst/>
          </a:prstGeom>
          <a:noFill/>
        </p:spPr>
        <p:txBody>
          <a:bodyPr wrap="square" lIns="0" tIns="0" rIns="0" bIns="0" rtlCol="0">
            <a:spAutoFit/>
          </a:bodyPr>
          <a:lstStyle/>
          <a:p>
            <a:pPr marR="0" indent="355600" defTabSz="951230" fontAlgn="auto">
              <a:lnSpc>
                <a:spcPct val="150000"/>
              </a:lnSpc>
              <a:spcBef>
                <a:spcPts val="0"/>
              </a:spcBef>
              <a:spcAft>
                <a:spcPts val="0"/>
              </a:spcAft>
              <a:buClrTx/>
              <a:buSzTx/>
              <a:buFontTx/>
              <a:buNone/>
              <a:defRPr/>
              <a:extLst>
                <a:ext uri="{35155182-B16C-46BC-9424-99874614C6A1}">
                  <wpsdc:indentchars xmlns:wpsdc="http://www.wps.cn/officeDocument/2017/drawingmlCustomData" val="200" checksum="3837665281"/>
                </a:ext>
              </a:extLst>
            </a:pPr>
            <a:r>
              <a:rPr kumimoji="0" lang="zh-CN" altLang="en-US" sz="1400" kern="1200" cap="none" spc="0" normalizeH="0" baseline="0" noProof="0" dirty="0">
                <a:latin typeface="微软雅黑" panose="020B0503020204020204" pitchFamily="34" charset="-122"/>
                <a:ea typeface="微软雅黑" panose="020B0503020204020204" pitchFamily="34" charset="-122"/>
                <a:cs typeface="+mn-cs"/>
              </a:rPr>
              <a:t>各县（区、市）科技部门和市直相关部门是项目的组织单位，应当协助市科技计划主管部门完成项目的组织实施，审核、报送区域内各类项目的申请及完结后材料，督促项目承担单位按期完成任务，协助做好项目的核查、验收工作。</a:t>
            </a:r>
            <a:endParaRPr kumimoji="0" lang="zh-CN" altLang="en-US" sz="1400" b="1" kern="1200" cap="none" spc="0" normalizeH="0" baseline="0" noProof="0" dirty="0">
              <a:latin typeface="微软雅黑" panose="020B0503020204020204" pitchFamily="34" charset="-122"/>
              <a:ea typeface="微软雅黑" panose="020B0503020204020204" pitchFamily="34" charset="-122"/>
              <a:cs typeface="+mn-cs"/>
            </a:endParaRPr>
          </a:p>
        </p:txBody>
      </p:sp>
      <p:sp>
        <p:nvSpPr>
          <p:cNvPr id="24" name="TextBox 23"/>
          <p:cNvSpPr txBox="1"/>
          <p:nvPr/>
        </p:nvSpPr>
        <p:spPr>
          <a:xfrm>
            <a:off x="8329295" y="3067685"/>
            <a:ext cx="2302510" cy="2908300"/>
          </a:xfrm>
          <a:prstGeom prst="rect">
            <a:avLst/>
          </a:prstGeom>
          <a:noFill/>
        </p:spPr>
        <p:txBody>
          <a:bodyPr wrap="square" lIns="0" tIns="0" rIns="0" bIns="0" rtlCol="0">
            <a:spAutoFit/>
          </a:bodyPr>
          <a:lstStyle/>
          <a:p>
            <a:pPr marR="0" indent="355600" defTabSz="951230" fontAlgn="auto">
              <a:lnSpc>
                <a:spcPct val="150000"/>
              </a:lnSpc>
              <a:spcBef>
                <a:spcPts val="0"/>
              </a:spcBef>
              <a:spcAft>
                <a:spcPts val="0"/>
              </a:spcAft>
              <a:buClrTx/>
              <a:buSzTx/>
              <a:buFontTx/>
              <a:buNone/>
              <a:defRPr/>
              <a:extLst>
                <a:ext uri="{35155182-B16C-46BC-9424-99874614C6A1}">
                  <wpsdc:indentchars xmlns:wpsdc="http://www.wps.cn/officeDocument/2017/drawingmlCustomData" val="200" checksum="3837665281"/>
                </a:ext>
              </a:extLst>
            </a:pPr>
            <a:r>
              <a:rPr kumimoji="0" lang="zh-CN" altLang="en-US" sz="1400" kern="1200" cap="none" spc="0" normalizeH="0" baseline="0" noProof="0" dirty="0">
                <a:latin typeface="微软雅黑" panose="020B0503020204020204" pitchFamily="34" charset="-122"/>
                <a:ea typeface="微软雅黑" panose="020B0503020204020204" pitchFamily="34" charset="-122"/>
                <a:cs typeface="+mn-cs"/>
              </a:rPr>
              <a:t>负责项目实施的具体工作，检查、督促团队成员按进度实施项目，如实报送项目实施过程中取得的阶段性成果或重要进展，以及影响项目实施的重大事项或问题，组织撰写项目执行报告、结题报告、科技报告，负责项目资料的汇总归档。</a:t>
            </a:r>
            <a:endParaRPr kumimoji="0" lang="zh-CN" altLang="en-US" sz="1400" b="1" kern="1200" cap="none" spc="0" normalizeH="0" baseline="0" noProof="0" dirty="0">
              <a:latin typeface="微软雅黑" panose="020B0503020204020204" pitchFamily="34" charset="-122"/>
              <a:ea typeface="微软雅黑" panose="020B0503020204020204" pitchFamily="34" charset="-122"/>
              <a:cs typeface="+mn-cs"/>
            </a:endParaRPr>
          </a:p>
        </p:txBody>
      </p:sp>
      <p:sp>
        <p:nvSpPr>
          <p:cNvPr id="2" name="圆角矩形 1"/>
          <p:cNvSpPr/>
          <p:nvPr/>
        </p:nvSpPr>
        <p:spPr>
          <a:xfrm>
            <a:off x="8253095" y="2520315"/>
            <a:ext cx="2378710" cy="3621405"/>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25" name="组合 24"/>
          <p:cNvGrpSpPr/>
          <p:nvPr/>
        </p:nvGrpSpPr>
        <p:grpSpPr>
          <a:xfrm>
            <a:off x="8535014" y="1206348"/>
            <a:ext cx="1823877" cy="1823877"/>
            <a:chOff x="304800" y="673100"/>
            <a:chExt cx="4000500" cy="4000500"/>
          </a:xfrm>
          <a:gradFill>
            <a:gsLst>
              <a:gs pos="0">
                <a:schemeClr val="bg1"/>
              </a:gs>
              <a:gs pos="51000">
                <a:schemeClr val="bg1">
                  <a:lumMod val="95000"/>
                </a:schemeClr>
              </a:gs>
              <a:gs pos="100000">
                <a:schemeClr val="bg1">
                  <a:lumMod val="75000"/>
                </a:schemeClr>
              </a:gs>
            </a:gsLst>
            <a:lin ang="18900000" scaled="0"/>
          </a:gradFill>
          <a:effectLst>
            <a:outerShdw blurRad="50800" dist="38100" dir="8100000" algn="tr" rotWithShape="0">
              <a:prstClr val="black">
                <a:alpha val="40000"/>
              </a:prstClr>
            </a:outerShdw>
          </a:effectLst>
        </p:grpSpPr>
        <p:sp>
          <p:nvSpPr>
            <p:cNvPr id="26" name="同心圆 2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27" name="椭圆 26"/>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28" name="椭圆 27"/>
          <p:cNvSpPr/>
          <p:nvPr/>
        </p:nvSpPr>
        <p:spPr>
          <a:xfrm>
            <a:off x="9964420" y="2362200"/>
            <a:ext cx="469900" cy="469900"/>
          </a:xfrm>
          <a:prstGeom prst="ellipse">
            <a:avLst/>
          </a:prstGeom>
          <a:gradFill>
            <a:gsLst>
              <a:gs pos="0">
                <a:schemeClr val="bg1"/>
              </a:gs>
              <a:gs pos="51000">
                <a:schemeClr val="bg1">
                  <a:lumMod val="95000"/>
                </a:schemeClr>
              </a:gs>
              <a:gs pos="100000">
                <a:schemeClr val="bg1">
                  <a:lumMod val="75000"/>
                </a:schemeClr>
              </a:gs>
            </a:gsLst>
            <a:lin ang="18900000" scaled="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51230" rtl="0" eaLnBrk="1" fontAlgn="auto" latinLnBrk="0" hangingPunct="1">
              <a:lnSpc>
                <a:spcPct val="100000"/>
              </a:lnSpc>
              <a:spcBef>
                <a:spcPts val="0"/>
              </a:spcBef>
              <a:spcAft>
                <a:spcPts val="0"/>
              </a:spcAft>
              <a:buClrTx/>
              <a:buSzTx/>
              <a:buFontTx/>
              <a:buNone/>
              <a:defRPr/>
            </a:pPr>
            <a:r>
              <a:rPr kumimoji="0" lang="en-US" altLang="zh-CN" sz="2395"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4</a:t>
            </a:r>
            <a:endParaRPr kumimoji="0" lang="zh-CN" altLang="en-US" sz="2395"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29" name="矩形 28"/>
          <p:cNvSpPr/>
          <p:nvPr/>
        </p:nvSpPr>
        <p:spPr>
          <a:xfrm>
            <a:off x="8875395" y="1690370"/>
            <a:ext cx="1149350" cy="829945"/>
          </a:xfrm>
          <a:prstGeom prst="rect">
            <a:avLst/>
          </a:prstGeom>
        </p:spPr>
        <p:txBody>
          <a:bodyPr wrap="square">
            <a:spAutoFit/>
          </a:bodyPr>
          <a:p>
            <a:pPr marL="0" marR="0" lvl="0" indent="0" algn="l" defTabSz="951230" rtl="0" eaLnBrk="1" fontAlgn="auto" latinLnBrk="0" hangingPunct="1">
              <a:lnSpc>
                <a:spcPct val="100000"/>
              </a:lnSpc>
              <a:spcBef>
                <a:spcPts val="0"/>
              </a:spcBef>
              <a:spcAft>
                <a:spcPts val="0"/>
              </a:spcAft>
              <a:buClrTx/>
              <a:buSzTx/>
              <a:buFontTx/>
              <a:buNone/>
              <a:defRPr/>
            </a:pPr>
            <a:r>
              <a:rPr kumimoji="0" lang="zh-CN" altLang="en-US" sz="2395"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项目负责人</a:t>
            </a:r>
            <a:endParaRPr kumimoji="0" lang="zh-CN" altLang="en-US" sz="2395"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100" name="文本框 99"/>
          <p:cNvSpPr txBox="1"/>
          <p:nvPr/>
        </p:nvSpPr>
        <p:spPr>
          <a:xfrm>
            <a:off x="5487670" y="2990215"/>
            <a:ext cx="2522855" cy="2999740"/>
          </a:xfrm>
          <a:prstGeom prst="rect">
            <a:avLst/>
          </a:prstGeom>
          <a:noFill/>
          <a:ln w="9525">
            <a:noFill/>
          </a:ln>
        </p:spPr>
        <p:txBody>
          <a:bodyPr wrap="square">
            <a:spAutoFit/>
          </a:bodyPr>
          <a:p>
            <a:pPr indent="355600">
              <a:lnSpc>
                <a:spcPct val="150000"/>
              </a:lnSpc>
              <a:extLst>
                <a:ext uri="{35155182-B16C-46BC-9424-99874614C6A1}">
                  <wpsdc:indentchars xmlns:wpsdc="http://www.wps.cn/officeDocument/2017/drawingmlCustomData" val="200" checksum="3837665281"/>
                </a:ext>
              </a:extLst>
            </a:pPr>
            <a:r>
              <a:rPr lang="zh-CN" altLang="en-US" sz="1400" noProof="0" dirty="0">
                <a:latin typeface="微软雅黑" panose="020B0503020204020204" pitchFamily="34" charset="-122"/>
                <a:ea typeface="微软雅黑" panose="020B0503020204020204" pitchFamily="34" charset="-122"/>
              </a:rPr>
              <a:t>是项目执行的责任主体，负责项目的组织实施和资金使用管理，及时报告项目实施中的重大事项，主动公开项目立项、主要研究人员、资金使用、大型仪器设备购置等情况，接受和配合监督检查，督促项目负责人按时完成相关目标任务，管理和应用取得的科技成果。</a:t>
            </a:r>
            <a:endParaRPr lang="zh-CN" altLang="en-US" sz="1400" noProof="0" dirty="0">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 name="TextBox 34"/>
          <p:cNvSpPr txBox="1"/>
          <p:nvPr/>
        </p:nvSpPr>
        <p:spPr>
          <a:xfrm>
            <a:off x="5926455" y="1894840"/>
            <a:ext cx="3671888" cy="2399665"/>
          </a:xfrm>
          <a:prstGeom prst="rect">
            <a:avLst/>
          </a:prstGeom>
          <a:noFill/>
          <a:ln w="9525">
            <a:noFill/>
          </a:ln>
        </p:spPr>
        <p:txBody>
          <a:bodyPr>
            <a:spAutoFit/>
          </a:bodyPr>
          <a:p>
            <a:pPr marL="342900" indent="-342900">
              <a:lnSpc>
                <a:spcPct val="150000"/>
              </a:lnSpc>
              <a:buFont typeface="Wingdings" panose="05000000000000000000" pitchFamily="2" charset="2"/>
              <a:buChar char="n"/>
            </a:pPr>
            <a:r>
              <a:rPr lang="zh-CN" altLang="zh-CN" sz="2500" b="1" dirty="0">
                <a:latin typeface="微软雅黑" panose="020B0503020204020204" pitchFamily="34" charset="-122"/>
                <a:ea typeface="微软雅黑" panose="020B0503020204020204" pitchFamily="34" charset="-122"/>
              </a:rPr>
              <a:t>申报</a:t>
            </a:r>
            <a:endParaRPr lang="zh-CN" altLang="zh-CN" sz="25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n"/>
            </a:pPr>
            <a:r>
              <a:rPr lang="zh-CN" altLang="zh-CN" sz="2500" b="1" dirty="0">
                <a:latin typeface="微软雅黑" panose="020B0503020204020204" pitchFamily="34" charset="-122"/>
                <a:ea typeface="微软雅黑" panose="020B0503020204020204" pitchFamily="34" charset="-122"/>
              </a:rPr>
              <a:t>立项</a:t>
            </a:r>
            <a:endParaRPr lang="zh-CN" altLang="zh-CN" sz="25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n"/>
            </a:pPr>
            <a:r>
              <a:rPr lang="zh-CN" altLang="zh-CN" sz="2500" b="1" dirty="0">
                <a:latin typeface="微软雅黑" panose="020B0503020204020204" pitchFamily="34" charset="-122"/>
                <a:ea typeface="微软雅黑" panose="020B0503020204020204" pitchFamily="34" charset="-122"/>
              </a:rPr>
              <a:t>执行控制</a:t>
            </a:r>
            <a:endParaRPr lang="zh-CN" altLang="zh-CN" sz="25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n"/>
            </a:pPr>
            <a:r>
              <a:rPr lang="zh-CN" altLang="zh-CN" sz="2500" b="1" dirty="0">
                <a:latin typeface="微软雅黑" panose="020B0503020204020204" pitchFamily="34" charset="-122"/>
                <a:ea typeface="微软雅黑" panose="020B0503020204020204" pitchFamily="34" charset="-122"/>
              </a:rPr>
              <a:t>验收</a:t>
            </a:r>
            <a:endParaRPr lang="zh-CN" altLang="zh-CN" sz="2500" b="1" dirty="0">
              <a:latin typeface="微软雅黑" panose="020B0503020204020204" pitchFamily="34" charset="-122"/>
              <a:ea typeface="微软雅黑" panose="020B0503020204020204" pitchFamily="34" charset="-122"/>
            </a:endParaRPr>
          </a:p>
        </p:txBody>
      </p:sp>
      <p:grpSp>
        <p:nvGrpSpPr>
          <p:cNvPr id="37" name="组合 24"/>
          <p:cNvGrpSpPr/>
          <p:nvPr/>
        </p:nvGrpSpPr>
        <p:grpSpPr>
          <a:xfrm>
            <a:off x="2498725" y="1773238"/>
            <a:ext cx="2517775" cy="2520950"/>
            <a:chOff x="2848131" y="1860029"/>
            <a:chExt cx="3807502" cy="3807502"/>
          </a:xfrm>
        </p:grpSpPr>
        <p:sp>
          <p:nvSpPr>
            <p:cNvPr id="38" name="椭圆 37"/>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sp>
          <p:nvSpPr>
            <p:cNvPr id="42" name="椭圆 41"/>
            <p:cNvSpPr/>
            <p:nvPr/>
          </p:nvSpPr>
          <p:spPr>
            <a:xfrm>
              <a:off x="2937682" y="1968815"/>
              <a:ext cx="3628400" cy="362854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sp>
        <p:nvSpPr>
          <p:cNvPr id="57" name="文本框 29"/>
          <p:cNvSpPr txBox="1"/>
          <p:nvPr/>
        </p:nvSpPr>
        <p:spPr>
          <a:xfrm>
            <a:off x="3000375" y="1982788"/>
            <a:ext cx="1387475" cy="1447800"/>
          </a:xfrm>
          <a:prstGeom prst="rect">
            <a:avLst/>
          </a:prstGeom>
          <a:noFill/>
          <a:ln w="9525">
            <a:noFill/>
          </a:ln>
        </p:spPr>
        <p:txBody>
          <a:bodyPr wrap="none">
            <a:spAutoFit/>
          </a:bodyPr>
          <a:p>
            <a:pPr algn="ctr" eaLnBrk="0" hangingPunct="0"/>
            <a:r>
              <a:rPr lang="en-US" altLang="zh-CN" sz="8800" dirty="0">
                <a:solidFill>
                  <a:srgbClr val="0066CC"/>
                </a:solidFill>
                <a:latin typeface="Impact" panose="020B0806030902050204" pitchFamily="34" charset="0"/>
                <a:ea typeface="微软雅黑" panose="020B0503020204020204" pitchFamily="34" charset="-122"/>
              </a:rPr>
              <a:t>03</a:t>
            </a:r>
            <a:endParaRPr lang="zh-CN" altLang="en-US" sz="8800" dirty="0">
              <a:solidFill>
                <a:srgbClr val="0066CC"/>
              </a:solidFill>
              <a:latin typeface="Impact" panose="020B0806030902050204" pitchFamily="34" charset="0"/>
              <a:ea typeface="微软雅黑" panose="020B0503020204020204" pitchFamily="34" charset="-122"/>
            </a:endParaRPr>
          </a:p>
        </p:txBody>
      </p:sp>
      <p:sp>
        <p:nvSpPr>
          <p:cNvPr id="63" name="文本框 33"/>
          <p:cNvSpPr txBox="1"/>
          <p:nvPr/>
        </p:nvSpPr>
        <p:spPr>
          <a:xfrm>
            <a:off x="2435225" y="3225800"/>
            <a:ext cx="2605088" cy="491490"/>
          </a:xfrm>
          <a:prstGeom prst="rect">
            <a:avLst/>
          </a:prstGeom>
          <a:noFill/>
          <a:ln w="9525">
            <a:noFill/>
          </a:ln>
        </p:spPr>
        <p:txBody>
          <a:bodyPr>
            <a:spAutoFit/>
          </a:bodyPr>
          <a:p>
            <a:pPr algn="ctr"/>
            <a:r>
              <a:rPr lang="zh-CN" altLang="en-US" sz="2600" dirty="0">
                <a:solidFill>
                  <a:srgbClr val="0066CC"/>
                </a:solidFill>
                <a:latin typeface="微软雅黑" panose="020B0503020204020204" pitchFamily="34" charset="-122"/>
                <a:ea typeface="微软雅黑" panose="020B0503020204020204" pitchFamily="34" charset="-122"/>
              </a:rPr>
              <a:t>项目管理流程</a:t>
            </a:r>
            <a:endParaRPr lang="zh-CN" altLang="en-US" sz="2600" dirty="0">
              <a:solidFill>
                <a:srgbClr val="0066CC"/>
              </a:solidFill>
              <a:latin typeface="微软雅黑" panose="020B0503020204020204" pitchFamily="34" charset="-122"/>
              <a:ea typeface="微软雅黑" panose="020B0503020204020204" pitchFamily="34" charset="-122"/>
            </a:endParaRPr>
          </a:p>
        </p:txBody>
      </p:sp>
      <p:cxnSp>
        <p:nvCxnSpPr>
          <p:cNvPr id="70" name="直接连接符 69"/>
          <p:cNvCxnSpPr/>
          <p:nvPr/>
        </p:nvCxnSpPr>
        <p:spPr>
          <a:xfrm>
            <a:off x="5473700" y="1630363"/>
            <a:ext cx="0" cy="2808288"/>
          </a:xfrm>
          <a:prstGeom prst="line">
            <a:avLst/>
          </a:prstGeom>
          <a:ln w="19050">
            <a:solidFill>
              <a:srgbClr val="0066CC"/>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矩形 11"/>
          <p:cNvSpPr/>
          <p:nvPr/>
        </p:nvSpPr>
        <p:spPr>
          <a:xfrm>
            <a:off x="1070610" y="635000"/>
            <a:ext cx="1463040" cy="478155"/>
          </a:xfrm>
          <a:prstGeom prst="rect">
            <a:avLst/>
          </a:prstGeom>
        </p:spPr>
        <p:txBody>
          <a:bodyPr wrap="none">
            <a:spAutoFit/>
          </a:bodyPr>
          <a:lstStyle/>
          <a:p>
            <a:pPr marL="0" marR="0" lvl="0" indent="0" algn="l" defTabSz="951230" rtl="0" eaLnBrk="1" fontAlgn="auto" latinLnBrk="0" hangingPunct="1">
              <a:lnSpc>
                <a:spcPct val="100000"/>
              </a:lnSpc>
              <a:spcBef>
                <a:spcPts val="0"/>
              </a:spcBef>
              <a:spcAft>
                <a:spcPts val="0"/>
              </a:spcAft>
              <a:buClrTx/>
              <a:buSzTx/>
              <a:buFontTx/>
              <a:buNone/>
              <a:defRPr/>
            </a:pPr>
            <a:r>
              <a:rPr lang="zh-CN" altLang="zh-CN" sz="2520" b="1" dirty="0">
                <a:latin typeface="微软雅黑" panose="020B0503020204020204" pitchFamily="34" charset="-122"/>
                <a:ea typeface="微软雅黑" panose="020B0503020204020204" pitchFamily="34" charset="-122"/>
                <a:sym typeface="+mn-ea"/>
              </a:rPr>
              <a:t>一、申报</a:t>
            </a:r>
            <a:endParaRPr kumimoji="0" lang="zh-CN" altLang="en-US" sz="252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nvGrpSpPr>
          <p:cNvPr id="17" name="组合 16"/>
          <p:cNvGrpSpPr/>
          <p:nvPr/>
        </p:nvGrpSpPr>
        <p:grpSpPr>
          <a:xfrm>
            <a:off x="854075" y="2167255"/>
            <a:ext cx="10284460" cy="1510030"/>
            <a:chOff x="1116" y="3387"/>
            <a:chExt cx="16196" cy="2378"/>
          </a:xfrm>
        </p:grpSpPr>
        <p:grpSp>
          <p:nvGrpSpPr>
            <p:cNvPr id="3" name="组合 33"/>
            <p:cNvGrpSpPr/>
            <p:nvPr/>
          </p:nvGrpSpPr>
          <p:grpSpPr>
            <a:xfrm>
              <a:off x="14365" y="3387"/>
              <a:ext cx="2947" cy="2378"/>
              <a:chOff x="7647017" y="2732281"/>
              <a:chExt cx="2617944" cy="2112319"/>
            </a:xfrm>
          </p:grpSpPr>
          <p:sp>
            <p:nvSpPr>
              <p:cNvPr id="37914" name="Oval 8"/>
              <p:cNvSpPr/>
              <p:nvPr/>
            </p:nvSpPr>
            <p:spPr>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tileRect/>
              </a:gradFill>
              <a:ln w="9525">
                <a:noFill/>
              </a:ln>
            </p:spPr>
            <p:txBody>
              <a:bodyPr rot="10800000" wrap="none" anchor="ctr"/>
              <a:p>
                <a:endParaRPr lang="zh-CN" altLang="en-US" sz="2200" dirty="0">
                  <a:solidFill>
                    <a:srgbClr val="595959"/>
                  </a:solidFill>
                  <a:latin typeface="微软雅黑" panose="020B0503020204020204" pitchFamily="34" charset="-122"/>
                  <a:ea typeface="微软雅黑" panose="020B0503020204020204" pitchFamily="34" charset="-122"/>
                </a:endParaRPr>
              </a:p>
            </p:txBody>
          </p:sp>
          <p:sp>
            <p:nvSpPr>
              <p:cNvPr id="5" name="Oval 19"/>
              <p:cNvSpPr>
                <a:spLocks noChangeArrowheads="1"/>
              </p:cNvSpPr>
              <p:nvPr/>
            </p:nvSpPr>
            <p:spPr bwMode="auto">
              <a:xfrm>
                <a:off x="7745013" y="2732281"/>
                <a:ext cx="1931237" cy="1931674"/>
              </a:xfrm>
              <a:prstGeom prst="ellipse">
                <a:avLst/>
              </a:prstGeom>
              <a:gradFill>
                <a:gsLst>
                  <a:gs pos="0">
                    <a:schemeClr val="bg1"/>
                  </a:gs>
                  <a:gs pos="51000">
                    <a:schemeClr val="bg1">
                      <a:lumMod val="95000"/>
                    </a:schemeClr>
                  </a:gs>
                  <a:gs pos="100000">
                    <a:schemeClr val="bg1">
                      <a:lumMod val="85000"/>
                    </a:schemeClr>
                  </a:gs>
                </a:gsLst>
                <a:lin ang="18900000" scaled="0"/>
              </a:gra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9525">
                    <a:solidFill>
                      <a:srgbClr val="0051DC"/>
                    </a:solidFill>
                    <a:round/>
                  </a14:hiddenLine>
                </a:ext>
              </a:extLst>
            </p:spPr>
            <p:txBody>
              <a:bodyPr wrap="none"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27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6" name="AutoShape 7"/>
            <p:cNvSpPr>
              <a:spLocks noChangeArrowheads="1"/>
            </p:cNvSpPr>
            <p:nvPr/>
          </p:nvSpPr>
          <p:spPr bwMode="auto">
            <a:xfrm>
              <a:off x="1116" y="3724"/>
              <a:ext cx="13129" cy="1605"/>
            </a:xfrm>
            <a:prstGeom prst="homePlate">
              <a:avLst>
                <a:gd name="adj" fmla="val 40030"/>
              </a:avLst>
            </a:prstGeom>
            <a:gradFill>
              <a:gsLst>
                <a:gs pos="0">
                  <a:schemeClr val="bg1"/>
                </a:gs>
                <a:gs pos="51000">
                  <a:schemeClr val="bg1">
                    <a:lumMod val="95000"/>
                  </a:schemeClr>
                </a:gs>
                <a:gs pos="100000">
                  <a:schemeClr val="bg1">
                    <a:lumMod val="85000"/>
                  </a:schemeClr>
                </a:gs>
              </a:gsLst>
              <a:lin ang="18900000" scaled="0"/>
            </a:gradFill>
            <a:ln w="9525">
              <a:noFill/>
              <a:miter lim="800000"/>
            </a:ln>
            <a:effectLst>
              <a:outerShdw blurRad="50800" dist="38100" dir="8100000" algn="tr" rotWithShape="0">
                <a:prstClr val="black">
                  <a:alpha val="40000"/>
                </a:prstClr>
              </a:outerShdw>
            </a:effectLst>
          </p:spPr>
          <p:txBody>
            <a:bodyPr wrap="none" anchor="ctr"/>
            <a:lstStyle/>
            <a:p>
              <a:pPr marL="450215" marR="0" lvl="0" indent="-450215" algn="l" defTabSz="951230" rtl="0" eaLnBrk="1" fontAlgn="auto" latinLnBrk="0" hangingPunct="1">
                <a:lnSpc>
                  <a:spcPct val="120000"/>
                </a:lnSpc>
                <a:spcBef>
                  <a:spcPts val="0"/>
                </a:spcBef>
                <a:spcAft>
                  <a:spcPts val="0"/>
                </a:spcAft>
                <a:buClrTx/>
                <a:buSzTx/>
                <a:buFontTx/>
                <a:buNone/>
                <a:defRPr/>
              </a:pPr>
              <a:endParaRPr kumimoji="0" lang="zh-CN" altLang="en-US" sz="151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7" name="AutoShape 8"/>
            <p:cNvSpPr>
              <a:spLocks noChangeArrowheads="1"/>
            </p:cNvSpPr>
            <p:nvPr/>
          </p:nvSpPr>
          <p:spPr bwMode="auto">
            <a:xfrm>
              <a:off x="10117" y="3726"/>
              <a:ext cx="998" cy="1643"/>
            </a:xfrm>
            <a:prstGeom prst="chevron">
              <a:avLst>
                <a:gd name="adj" fmla="val 55472"/>
              </a:avLst>
            </a:prstGeom>
            <a:solidFill>
              <a:srgbClr val="0070C0"/>
            </a:solidFill>
            <a:ln w="9525">
              <a:noFill/>
              <a:miter lim="800000"/>
            </a:ln>
          </p:spPr>
          <p:txBody>
            <a:bodyPr wrap="none"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27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8" name="AutoShape 8"/>
            <p:cNvSpPr>
              <a:spLocks noChangeArrowheads="1"/>
            </p:cNvSpPr>
            <p:nvPr/>
          </p:nvSpPr>
          <p:spPr bwMode="auto">
            <a:xfrm>
              <a:off x="6838" y="3726"/>
              <a:ext cx="995" cy="1645"/>
            </a:xfrm>
            <a:prstGeom prst="chevron">
              <a:avLst>
                <a:gd name="adj" fmla="val 55472"/>
              </a:avLst>
            </a:prstGeom>
            <a:solidFill>
              <a:srgbClr val="0070C0"/>
            </a:solidFill>
            <a:ln w="9525">
              <a:noFill/>
              <a:miter lim="800000"/>
            </a:ln>
          </p:spPr>
          <p:txBody>
            <a:bodyPr wrap="none"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27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9" name="AutoShape 8"/>
            <p:cNvSpPr>
              <a:spLocks noChangeArrowheads="1"/>
            </p:cNvSpPr>
            <p:nvPr/>
          </p:nvSpPr>
          <p:spPr bwMode="auto">
            <a:xfrm>
              <a:off x="3586" y="3705"/>
              <a:ext cx="968" cy="1643"/>
            </a:xfrm>
            <a:prstGeom prst="chevron">
              <a:avLst>
                <a:gd name="adj" fmla="val 55472"/>
              </a:avLst>
            </a:prstGeom>
            <a:solidFill>
              <a:srgbClr val="0070C0"/>
            </a:solidFill>
            <a:ln w="9525">
              <a:noFill/>
              <a:miter lim="800000"/>
            </a:ln>
          </p:spPr>
          <p:txBody>
            <a:bodyPr wrap="none"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27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10" name="AutoShape 8"/>
            <p:cNvSpPr>
              <a:spLocks noChangeArrowheads="1"/>
            </p:cNvSpPr>
            <p:nvPr/>
          </p:nvSpPr>
          <p:spPr bwMode="auto">
            <a:xfrm>
              <a:off x="13480" y="3724"/>
              <a:ext cx="995" cy="1643"/>
            </a:xfrm>
            <a:prstGeom prst="chevron">
              <a:avLst>
                <a:gd name="adj" fmla="val 55472"/>
              </a:avLst>
            </a:prstGeom>
            <a:solidFill>
              <a:srgbClr val="0070C0"/>
            </a:solidFill>
            <a:ln w="9525">
              <a:noFill/>
              <a:miter lim="800000"/>
            </a:ln>
          </p:spPr>
          <p:txBody>
            <a:bodyPr wrap="none"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27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11" name="TextBox 10"/>
            <p:cNvSpPr txBox="1"/>
            <p:nvPr/>
          </p:nvSpPr>
          <p:spPr>
            <a:xfrm>
              <a:off x="1204" y="4161"/>
              <a:ext cx="2688" cy="628"/>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51230" rtl="0" eaLnBrk="1" fontAlgn="base" latinLnBrk="0" hangingPunct="1">
                <a:lnSpc>
                  <a:spcPct val="100000"/>
                </a:lnSpc>
                <a:spcBef>
                  <a:spcPts val="0"/>
                </a:spcBef>
                <a:spcAft>
                  <a:spcPts val="0"/>
                </a:spcAft>
                <a:buClrTx/>
                <a:buSzTx/>
                <a:buFontTx/>
                <a:buNone/>
                <a:defRPr/>
              </a:pPr>
              <a:r>
                <a:rPr kumimoji="0" lang="zh-CN" altLang="en-US" sz="2000" b="1"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发布申报指南</a:t>
              </a:r>
              <a:endParaRPr kumimoji="0" lang="zh-CN" altLang="en-US" sz="2000" b="1"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13" name="TextBox 12"/>
            <p:cNvSpPr txBox="1"/>
            <p:nvPr/>
          </p:nvSpPr>
          <p:spPr>
            <a:xfrm>
              <a:off x="4554" y="4234"/>
              <a:ext cx="2688" cy="628"/>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51230" rtl="0" eaLnBrk="1" fontAlgn="base" latinLnBrk="0" hangingPunct="1">
                <a:lnSpc>
                  <a:spcPct val="100000"/>
                </a:lnSpc>
                <a:spcBef>
                  <a:spcPts val="0"/>
                </a:spcBef>
                <a:spcAft>
                  <a:spcPts val="0"/>
                </a:spcAft>
                <a:buClrTx/>
                <a:buSzTx/>
                <a:buFontTx/>
                <a:buNone/>
                <a:defRPr/>
              </a:pPr>
              <a:r>
                <a:rPr kumimoji="0" lang="zh-CN" altLang="en-US" sz="2000" b="1"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申报单位填报</a:t>
              </a:r>
              <a:endParaRPr kumimoji="0" lang="zh-CN" altLang="en-US" sz="2000" b="1"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14" name="TextBox 13"/>
            <p:cNvSpPr txBox="1"/>
            <p:nvPr/>
          </p:nvSpPr>
          <p:spPr>
            <a:xfrm>
              <a:off x="7746" y="4200"/>
              <a:ext cx="2688" cy="628"/>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51230" rtl="0" eaLnBrk="1" fontAlgn="base" latinLnBrk="0" hangingPunct="1">
                <a:lnSpc>
                  <a:spcPct val="100000"/>
                </a:lnSpc>
                <a:spcBef>
                  <a:spcPts val="0"/>
                </a:spcBef>
                <a:spcAft>
                  <a:spcPts val="0"/>
                </a:spcAft>
                <a:buClrTx/>
                <a:buSzTx/>
                <a:buFontTx/>
                <a:buNone/>
                <a:defRPr/>
              </a:pPr>
              <a:r>
                <a:rPr kumimoji="0" lang="zh-CN" altLang="en-US" sz="2000" b="1"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所在单位审核</a:t>
              </a:r>
              <a:endParaRPr kumimoji="0" lang="zh-CN" altLang="en-US" sz="2000" b="1"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15" name="TextBox 14"/>
            <p:cNvSpPr txBox="1"/>
            <p:nvPr/>
          </p:nvSpPr>
          <p:spPr>
            <a:xfrm>
              <a:off x="11115" y="4200"/>
              <a:ext cx="2688" cy="628"/>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51230" rtl="0" eaLnBrk="1" fontAlgn="base" latinLnBrk="0" hangingPunct="1">
                <a:lnSpc>
                  <a:spcPct val="100000"/>
                </a:lnSpc>
                <a:spcBef>
                  <a:spcPts val="0"/>
                </a:spcBef>
                <a:spcAft>
                  <a:spcPts val="0"/>
                </a:spcAft>
                <a:buClrTx/>
                <a:buSzTx/>
                <a:buFontTx/>
                <a:buNone/>
                <a:defRPr/>
              </a:pPr>
              <a:r>
                <a:rPr kumimoji="0" lang="zh-CN" altLang="en-US" sz="2000" b="1"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组织单位审核</a:t>
              </a:r>
              <a:endParaRPr kumimoji="0" lang="zh-CN" altLang="en-US" sz="2000" b="1"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28" name="Rectangle 162"/>
            <p:cNvSpPr>
              <a:spLocks noChangeArrowheads="1"/>
            </p:cNvSpPr>
            <p:nvPr/>
          </p:nvSpPr>
          <p:spPr bwMode="auto">
            <a:xfrm>
              <a:off x="14680" y="3957"/>
              <a:ext cx="2317" cy="871"/>
            </a:xfrm>
            <a:prstGeom prst="rect">
              <a:avLst/>
            </a:prstGeom>
            <a:noFill/>
            <a:ln>
              <a:noFill/>
            </a:ln>
            <a:effectLst/>
            <a:extLst>
              <a:ext uri="{909E8E84-426E-40DD-AFC4-6F175D3DCCD1}">
                <a14:hiddenFill xmlns:a14="http://schemas.microsoft.com/office/drawing/2010/main">
                  <a:gradFill rotWithShape="1">
                    <a:gsLst>
                      <a:gs pos="0">
                        <a:srgbClr val="0F6FC6"/>
                      </a:gs>
                      <a:gs pos="100000">
                        <a:srgbClr val="009DD9">
                          <a:alpha val="89998"/>
                        </a:srgbClr>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square">
              <a:spAutoFit/>
              <a:flatTx/>
            </a:bodyPr>
            <a:lstStyle/>
            <a:p>
              <a:pPr marL="0" marR="0" lvl="0" indent="0" algn="l" defTabSz="951230" rtl="0" eaLnBrk="1" fontAlgn="base"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科室受理</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2" name="文本框 1"/>
          <p:cNvSpPr txBox="1"/>
          <p:nvPr/>
        </p:nvSpPr>
        <p:spPr>
          <a:xfrm>
            <a:off x="1096010" y="1546860"/>
            <a:ext cx="9834880" cy="398780"/>
          </a:xfrm>
          <a:prstGeom prst="rect">
            <a:avLst/>
          </a:prstGeom>
          <a:noFill/>
        </p:spPr>
        <p:txBody>
          <a:bodyPr wrap="none" rtlCol="0" anchor="t">
            <a:spAutoFit/>
          </a:bodyPr>
          <a:p>
            <a:r>
              <a:rPr lang="zh-CN" altLang="zh-CN" sz="2000" noProof="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项目实行网上申报，依托市级科技计划管理信息平台全程痕迹化管理，确保公开透明。</a:t>
            </a:r>
            <a:endParaRPr lang="zh-CN" altLang="zh-CN" sz="2000" noProof="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09955" y="3548380"/>
            <a:ext cx="9874250" cy="2861310"/>
          </a:xfrm>
          <a:prstGeom prst="rect">
            <a:avLst/>
          </a:prstGeom>
          <a:noFill/>
          <a:ln w="9525">
            <a:noFill/>
          </a:ln>
        </p:spPr>
        <p:txBody>
          <a:bodyPr wrap="square">
            <a:spAutoFit/>
          </a:bodyPr>
          <a:p>
            <a:pPr>
              <a:lnSpc>
                <a:spcPct val="150000"/>
              </a:lnSpc>
            </a:pPr>
            <a:r>
              <a:rPr lang="zh-CN" altLang="zh-CN" sz="2000" noProof="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项目申报应当符合以下基本条件：（一）申报单位符合各类科技计划对申报主体资格方面的要求；（二）申报单位在相关研究领域或专业应具有较好技术优势和实施基础，具有完成项目必备的人才条件和技术设施；（三）申报单位、项目负责人具有完成项目的良好信誉度。（四）国家、省科技政策规定的其他条件。</a:t>
            </a:r>
            <a:endParaRPr lang="zh-CN" altLang="zh-CN" sz="2000" noProof="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微信图片_20181010170225"/>
          <p:cNvPicPr>
            <a:picLocks noChangeAspect="1"/>
          </p:cNvPicPr>
          <p:nvPr/>
        </p:nvPicPr>
        <p:blipFill>
          <a:blip r:embed="rId1"/>
          <a:stretch>
            <a:fillRect/>
          </a:stretch>
        </p:blipFill>
        <p:spPr>
          <a:xfrm>
            <a:off x="638810" y="586105"/>
            <a:ext cx="10438130" cy="55835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微信图片_20181010171234"/>
          <p:cNvPicPr>
            <a:picLocks noChangeAspect="1"/>
          </p:cNvPicPr>
          <p:nvPr/>
        </p:nvPicPr>
        <p:blipFill>
          <a:blip r:embed="rId1"/>
          <a:stretch>
            <a:fillRect/>
          </a:stretch>
        </p:blipFill>
        <p:spPr>
          <a:xfrm>
            <a:off x="1931670" y="4824730"/>
            <a:ext cx="7658735" cy="1418590"/>
          </a:xfrm>
          <a:prstGeom prst="rect">
            <a:avLst/>
          </a:prstGeom>
        </p:spPr>
      </p:pic>
      <p:pic>
        <p:nvPicPr>
          <p:cNvPr id="4" name="图片 3" descr="微信图片_20181010171228"/>
          <p:cNvPicPr>
            <a:picLocks noChangeAspect="1"/>
          </p:cNvPicPr>
          <p:nvPr/>
        </p:nvPicPr>
        <p:blipFill>
          <a:blip r:embed="rId2"/>
          <a:stretch>
            <a:fillRect/>
          </a:stretch>
        </p:blipFill>
        <p:spPr>
          <a:xfrm>
            <a:off x="1299210" y="684530"/>
            <a:ext cx="8923655" cy="43503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矩形 11"/>
          <p:cNvSpPr/>
          <p:nvPr/>
        </p:nvSpPr>
        <p:spPr>
          <a:xfrm>
            <a:off x="1102995" y="529590"/>
            <a:ext cx="1463040" cy="478155"/>
          </a:xfrm>
          <a:prstGeom prst="rect">
            <a:avLst/>
          </a:prstGeom>
        </p:spPr>
        <p:txBody>
          <a:bodyPr wrap="none">
            <a:spAutoFit/>
          </a:bodyPr>
          <a:lstStyle/>
          <a:p>
            <a:pPr marL="0" marR="0" lvl="0" indent="0" algn="l" defTabSz="951230" rtl="0" eaLnBrk="1" fontAlgn="auto" latinLnBrk="0" hangingPunct="1">
              <a:lnSpc>
                <a:spcPct val="100000"/>
              </a:lnSpc>
              <a:spcBef>
                <a:spcPts val="0"/>
              </a:spcBef>
              <a:spcAft>
                <a:spcPts val="0"/>
              </a:spcAft>
              <a:buClrTx/>
              <a:buSzTx/>
              <a:buFontTx/>
              <a:buNone/>
              <a:defRPr/>
            </a:pPr>
            <a:r>
              <a:rPr kumimoji="0" lang="zh-CN" altLang="en-US" sz="252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二、立项</a:t>
            </a:r>
            <a:endParaRPr kumimoji="0" lang="zh-CN" altLang="en-US" sz="252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24" name="椭圆 123"/>
          <p:cNvSpPr/>
          <p:nvPr/>
        </p:nvSpPr>
        <p:spPr>
          <a:xfrm>
            <a:off x="9161463" y="5216525"/>
            <a:ext cx="557213" cy="557213"/>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25" tIns="50814" rIns="101625" bIns="50814"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25" name="椭圆 124"/>
          <p:cNvSpPr/>
          <p:nvPr/>
        </p:nvSpPr>
        <p:spPr>
          <a:xfrm>
            <a:off x="9859963" y="4414838"/>
            <a:ext cx="306388" cy="304800"/>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25" tIns="50814" rIns="101625" bIns="50814"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129" name="组合 128"/>
          <p:cNvGrpSpPr/>
          <p:nvPr/>
        </p:nvGrpSpPr>
        <p:grpSpPr>
          <a:xfrm>
            <a:off x="8483143" y="5571399"/>
            <a:ext cx="244241" cy="244283"/>
            <a:chOff x="304800" y="673100"/>
            <a:chExt cx="4000500" cy="4000500"/>
          </a:xfrm>
          <a:effectLst>
            <a:outerShdw blurRad="381000" dist="152400" dir="8100000" algn="tr" rotWithShape="0">
              <a:prstClr val="black">
                <a:alpha val="70000"/>
              </a:prstClr>
            </a:outerShdw>
          </a:effectLst>
        </p:grpSpPr>
        <p:sp>
          <p:nvSpPr>
            <p:cNvPr id="130" name="同心圆 1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31" name="椭圆 13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grpSp>
        <p:nvGrpSpPr>
          <p:cNvPr id="132" name="组合 131"/>
          <p:cNvGrpSpPr/>
          <p:nvPr/>
        </p:nvGrpSpPr>
        <p:grpSpPr>
          <a:xfrm>
            <a:off x="8630123" y="4831024"/>
            <a:ext cx="319968" cy="320024"/>
            <a:chOff x="304800" y="673100"/>
            <a:chExt cx="4000500" cy="4000500"/>
          </a:xfrm>
          <a:effectLst>
            <a:outerShdw blurRad="381000" dist="152400" dir="8100000" algn="tr" rotWithShape="0">
              <a:prstClr val="black">
                <a:alpha val="70000"/>
              </a:prstClr>
            </a:outerShdw>
          </a:effectLst>
        </p:grpSpPr>
        <p:sp>
          <p:nvSpPr>
            <p:cNvPr id="133" name="同心圆 1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34" name="椭圆 13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grpSp>
        <p:nvGrpSpPr>
          <p:cNvPr id="137" name="组合 136"/>
          <p:cNvGrpSpPr/>
          <p:nvPr/>
        </p:nvGrpSpPr>
        <p:grpSpPr>
          <a:xfrm>
            <a:off x="9847757" y="4891829"/>
            <a:ext cx="453834" cy="453912"/>
            <a:chOff x="304800" y="673100"/>
            <a:chExt cx="4000500" cy="4000500"/>
          </a:xfrm>
          <a:effectLst>
            <a:outerShdw blurRad="317500" dist="1905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39" name="椭圆 1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140" name="椭圆 139"/>
          <p:cNvSpPr/>
          <p:nvPr/>
        </p:nvSpPr>
        <p:spPr>
          <a:xfrm>
            <a:off x="7867650" y="5510213"/>
            <a:ext cx="304800" cy="304800"/>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25" tIns="50814" rIns="101625" bIns="50814"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45" name="椭圆 144"/>
          <p:cNvSpPr/>
          <p:nvPr/>
        </p:nvSpPr>
        <p:spPr>
          <a:xfrm>
            <a:off x="10040938" y="5818188"/>
            <a:ext cx="152400" cy="152400"/>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25" tIns="50814" rIns="101625" bIns="50814"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60" name="组合 59"/>
          <p:cNvGrpSpPr/>
          <p:nvPr/>
        </p:nvGrpSpPr>
        <p:grpSpPr>
          <a:xfrm>
            <a:off x="1102729" y="1842135"/>
            <a:ext cx="9482721" cy="3582670"/>
            <a:chOff x="1225" y="1733"/>
            <a:chExt cx="14933" cy="5642"/>
          </a:xfrm>
        </p:grpSpPr>
        <p:grpSp>
          <p:nvGrpSpPr>
            <p:cNvPr id="24" name="组合 23"/>
            <p:cNvGrpSpPr/>
            <p:nvPr/>
          </p:nvGrpSpPr>
          <p:grpSpPr>
            <a:xfrm>
              <a:off x="1844" y="1978"/>
              <a:ext cx="2923" cy="960"/>
              <a:chOff x="1507" y="1836"/>
              <a:chExt cx="2923" cy="960"/>
            </a:xfrm>
          </p:grpSpPr>
          <p:grpSp>
            <p:nvGrpSpPr>
              <p:cNvPr id="91" name="组合 90"/>
              <p:cNvGrpSpPr/>
              <p:nvPr/>
            </p:nvGrpSpPr>
            <p:grpSpPr>
              <a:xfrm>
                <a:off x="1507" y="1836"/>
                <a:ext cx="2923" cy="960"/>
                <a:chOff x="695368" y="3811490"/>
                <a:chExt cx="1670002" cy="548848"/>
              </a:xfrm>
            </p:grpSpPr>
            <p:grpSp>
              <p:nvGrpSpPr>
                <p:cNvPr id="92" name="组合 91"/>
                <p:cNvGrpSpPr/>
                <p:nvPr/>
              </p:nvGrpSpPr>
              <p:grpSpPr>
                <a:xfrm>
                  <a:off x="695368" y="3811490"/>
                  <a:ext cx="1670002" cy="548848"/>
                  <a:chOff x="4304043" y="1286668"/>
                  <a:chExt cx="3723921" cy="2757793"/>
                </a:xfrm>
                <a:effectLst>
                  <a:outerShdw blurRad="381000" dist="254000" dir="8100000" algn="tr" rotWithShape="0">
                    <a:prstClr val="black">
                      <a:alpha val="40000"/>
                    </a:prstClr>
                  </a:outerShdw>
                </a:effectLst>
              </p:grpSpPr>
              <p:sp>
                <p:nvSpPr>
                  <p:cNvPr id="94" name="圆角矩形 93"/>
                  <p:cNvSpPr/>
                  <p:nvPr/>
                </p:nvSpPr>
                <p:spPr>
                  <a:xfrm>
                    <a:off x="4304043" y="1286668"/>
                    <a:ext cx="3292033"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95" name="圆角矩形 94"/>
                  <p:cNvSpPr/>
                  <p:nvPr/>
                </p:nvSpPr>
                <p:spPr>
                  <a:xfrm>
                    <a:off x="4352455" y="1372849"/>
                    <a:ext cx="3675509" cy="258543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93" name="椭圆 92"/>
                <p:cNvSpPr/>
                <p:nvPr/>
              </p:nvSpPr>
              <p:spPr>
                <a:xfrm>
                  <a:off x="825405" y="395196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116" name="TextBox 115"/>
              <p:cNvSpPr txBox="1"/>
              <p:nvPr/>
            </p:nvSpPr>
            <p:spPr>
              <a:xfrm>
                <a:off x="2049" y="1956"/>
                <a:ext cx="2240" cy="741"/>
              </a:xfrm>
              <a:prstGeom prst="rect">
                <a:avLst/>
              </a:prstGeom>
              <a:noFill/>
              <a:effectLst/>
            </p:spPr>
            <p:txBody>
              <a:bodyPr wrap="none" lIns="101625" tIns="50814" rIns="101625" bIns="50814" rtlCol="0">
                <a:spAutoFit/>
                <a:scene3d>
                  <a:camera prst="orthographicFront"/>
                  <a:lightRig rig="threePt" dir="t"/>
                </a:scene3d>
              </a:bodyPr>
              <a:lstStyle/>
              <a:p>
                <a:pPr marR="0" defTabSz="951230" fontAlgn="auto">
                  <a:spcBef>
                    <a:spcPts val="0"/>
                  </a:spcBef>
                  <a:spcAft>
                    <a:spcPts val="0"/>
                  </a:spcAft>
                  <a:buClrTx/>
                  <a:buSzTx/>
                  <a:buFontTx/>
                  <a:buNone/>
                  <a:defRPr/>
                </a:pPr>
                <a:r>
                  <a:rPr kumimoji="0" lang="zh-CN" altLang="en-US" sz="2400"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形式审查</a:t>
                </a:r>
                <a:endParaRPr kumimoji="0" lang="zh-CN" altLang="en-US" sz="2400"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endParaRPr>
              </a:p>
            </p:txBody>
          </p:sp>
        </p:grpSp>
        <p:grpSp>
          <p:nvGrpSpPr>
            <p:cNvPr id="2" name="组合 1"/>
            <p:cNvGrpSpPr/>
            <p:nvPr/>
          </p:nvGrpSpPr>
          <p:grpSpPr>
            <a:xfrm>
              <a:off x="6543" y="1976"/>
              <a:ext cx="3232" cy="960"/>
              <a:chOff x="5275" y="6735"/>
              <a:chExt cx="3232" cy="960"/>
            </a:xfrm>
          </p:grpSpPr>
          <p:grpSp>
            <p:nvGrpSpPr>
              <p:cNvPr id="96" name="组合 95"/>
              <p:cNvGrpSpPr/>
              <p:nvPr/>
            </p:nvGrpSpPr>
            <p:grpSpPr>
              <a:xfrm>
                <a:off x="5275" y="6735"/>
                <a:ext cx="2892" cy="960"/>
                <a:chOff x="2173927" y="3285519"/>
                <a:chExt cx="1652290" cy="548848"/>
              </a:xfrm>
            </p:grpSpPr>
            <p:grpSp>
              <p:nvGrpSpPr>
                <p:cNvPr id="97" name="组合 96"/>
                <p:cNvGrpSpPr/>
                <p:nvPr/>
              </p:nvGrpSpPr>
              <p:grpSpPr>
                <a:xfrm>
                  <a:off x="2173927" y="3285519"/>
                  <a:ext cx="1652290" cy="548848"/>
                  <a:chOff x="4304043" y="1286668"/>
                  <a:chExt cx="3684425" cy="2757793"/>
                </a:xfrm>
                <a:effectLst>
                  <a:outerShdw blurRad="381000" dist="254000" dir="8100000" algn="tr" rotWithShape="0">
                    <a:prstClr val="black">
                      <a:alpha val="40000"/>
                    </a:prstClr>
                  </a:outerShdw>
                </a:effectLst>
              </p:grpSpPr>
              <p:sp>
                <p:nvSpPr>
                  <p:cNvPr id="99" name="圆角矩形 98"/>
                  <p:cNvSpPr/>
                  <p:nvPr/>
                </p:nvSpPr>
                <p:spPr>
                  <a:xfrm>
                    <a:off x="4304043" y="1286668"/>
                    <a:ext cx="3090738"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00" name="圆角矩形 99"/>
                  <p:cNvSpPr/>
                  <p:nvPr/>
                </p:nvSpPr>
                <p:spPr>
                  <a:xfrm>
                    <a:off x="4352455" y="1372849"/>
                    <a:ext cx="3636013" cy="258543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98" name="椭圆 97"/>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117" name="TextBox 116"/>
              <p:cNvSpPr txBox="1"/>
              <p:nvPr/>
            </p:nvSpPr>
            <p:spPr>
              <a:xfrm>
                <a:off x="5822" y="6847"/>
                <a:ext cx="2685" cy="741"/>
              </a:xfrm>
              <a:prstGeom prst="rect">
                <a:avLst/>
              </a:prstGeom>
              <a:noFill/>
              <a:effectLst/>
            </p:spPr>
            <p:txBody>
              <a:bodyPr wrap="none" lIns="101625" tIns="50814" rIns="101625" bIns="50814" rtlCol="0">
                <a:spAutoFit/>
                <a:scene3d>
                  <a:camera prst="orthographicFront"/>
                  <a:lightRig rig="threePt" dir="t"/>
                </a:scene3d>
              </a:bodyPr>
              <a:lstStyle/>
              <a:p>
                <a:pPr marR="0" defTabSz="951230" fontAlgn="auto">
                  <a:spcBef>
                    <a:spcPts val="0"/>
                  </a:spcBef>
                  <a:spcAft>
                    <a:spcPts val="0"/>
                  </a:spcAft>
                  <a:buClrTx/>
                  <a:buSzTx/>
                  <a:buFontTx/>
                  <a:buNone/>
                  <a:defRPr/>
                </a:pPr>
                <a:r>
                  <a:rPr kumimoji="0" lang="zh-CN" altLang="en-US" sz="2400"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实地考察</a:t>
                </a:r>
                <a:endParaRPr kumimoji="0" lang="zh-CN" altLang="en-US" sz="2400"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endParaRPr>
              </a:p>
            </p:txBody>
          </p:sp>
        </p:grpSp>
        <p:grpSp>
          <p:nvGrpSpPr>
            <p:cNvPr id="3" name="组合 2"/>
            <p:cNvGrpSpPr/>
            <p:nvPr/>
          </p:nvGrpSpPr>
          <p:grpSpPr>
            <a:xfrm>
              <a:off x="11378" y="1994"/>
              <a:ext cx="3436" cy="962"/>
              <a:chOff x="7920" y="5813"/>
              <a:chExt cx="3436" cy="962"/>
            </a:xfrm>
          </p:grpSpPr>
          <p:grpSp>
            <p:nvGrpSpPr>
              <p:cNvPr id="101" name="组合 100"/>
              <p:cNvGrpSpPr/>
              <p:nvPr/>
            </p:nvGrpSpPr>
            <p:grpSpPr>
              <a:xfrm>
                <a:off x="7920" y="5813"/>
                <a:ext cx="3056" cy="962"/>
                <a:chOff x="3685227" y="2759547"/>
                <a:chExt cx="1745988" cy="548563"/>
              </a:xfrm>
            </p:grpSpPr>
            <p:grpSp>
              <p:nvGrpSpPr>
                <p:cNvPr id="102" name="组合 101"/>
                <p:cNvGrpSpPr/>
                <p:nvPr/>
              </p:nvGrpSpPr>
              <p:grpSpPr>
                <a:xfrm>
                  <a:off x="3685227" y="2759547"/>
                  <a:ext cx="1745988" cy="548563"/>
                  <a:chOff x="4304043" y="1286668"/>
                  <a:chExt cx="3893362" cy="2756363"/>
                </a:xfrm>
                <a:effectLst>
                  <a:outerShdw blurRad="381000" dist="254000" dir="8100000" algn="tr" rotWithShape="0">
                    <a:prstClr val="black">
                      <a:alpha val="40000"/>
                    </a:prstClr>
                  </a:outerShdw>
                </a:effectLst>
              </p:grpSpPr>
              <p:sp>
                <p:nvSpPr>
                  <p:cNvPr id="104" name="圆角矩形 103"/>
                  <p:cNvSpPr/>
                  <p:nvPr/>
                </p:nvSpPr>
                <p:spPr>
                  <a:xfrm>
                    <a:off x="4304043" y="1286668"/>
                    <a:ext cx="2999010" cy="275636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05" name="圆角矩形 104"/>
                  <p:cNvSpPr/>
                  <p:nvPr/>
                </p:nvSpPr>
                <p:spPr>
                  <a:xfrm>
                    <a:off x="4352455" y="1398412"/>
                    <a:ext cx="3844950" cy="255866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103" name="椭圆 102"/>
                <p:cNvSpPr/>
                <p:nvPr/>
              </p:nvSpPr>
              <p:spPr>
                <a:xfrm>
                  <a:off x="3829063" y="2894239"/>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118" name="TextBox 117"/>
              <p:cNvSpPr txBox="1"/>
              <p:nvPr/>
            </p:nvSpPr>
            <p:spPr>
              <a:xfrm>
                <a:off x="8661" y="5925"/>
                <a:ext cx="2695" cy="748"/>
              </a:xfrm>
              <a:prstGeom prst="rect">
                <a:avLst/>
              </a:prstGeom>
              <a:noFill/>
              <a:effectLst/>
            </p:spPr>
            <p:txBody>
              <a:bodyPr wrap="none" lIns="101625" tIns="50814" rIns="101625" bIns="50814" rtlCol="0">
                <a:spAutoFit/>
                <a:scene3d>
                  <a:camera prst="orthographicFront"/>
                  <a:lightRig rig="threePt" dir="t"/>
                </a:scene3d>
              </a:bodyPr>
              <a:lstStyle/>
              <a:p>
                <a:pPr marR="0" defTabSz="951230" fontAlgn="auto">
                  <a:spcBef>
                    <a:spcPts val="0"/>
                  </a:spcBef>
                  <a:spcAft>
                    <a:spcPts val="0"/>
                  </a:spcAft>
                  <a:buClrTx/>
                  <a:buSzTx/>
                  <a:buFontTx/>
                  <a:buNone/>
                  <a:defRPr/>
                </a:pPr>
                <a:r>
                  <a:rPr kumimoji="0" lang="zh-CN" altLang="en-US" sz="2400"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专家评审</a:t>
                </a:r>
                <a:endParaRPr kumimoji="0" lang="zh-CN" altLang="en-US" sz="2400"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endParaRPr>
              </a:p>
            </p:txBody>
          </p:sp>
        </p:grpSp>
        <p:grpSp>
          <p:nvGrpSpPr>
            <p:cNvPr id="5" name="组合 4"/>
            <p:cNvGrpSpPr/>
            <p:nvPr/>
          </p:nvGrpSpPr>
          <p:grpSpPr>
            <a:xfrm>
              <a:off x="5886" y="4144"/>
              <a:ext cx="4516" cy="960"/>
              <a:chOff x="10279" y="4893"/>
              <a:chExt cx="4516" cy="960"/>
            </a:xfrm>
          </p:grpSpPr>
          <p:grpSp>
            <p:nvGrpSpPr>
              <p:cNvPr id="106" name="组合 105"/>
              <p:cNvGrpSpPr/>
              <p:nvPr/>
            </p:nvGrpSpPr>
            <p:grpSpPr>
              <a:xfrm>
                <a:off x="10279" y="4893"/>
                <a:ext cx="4003" cy="960"/>
                <a:chOff x="5032655" y="2233575"/>
                <a:chExt cx="2287039" cy="548848"/>
              </a:xfrm>
            </p:grpSpPr>
            <p:grpSp>
              <p:nvGrpSpPr>
                <p:cNvPr id="107" name="组合 106"/>
                <p:cNvGrpSpPr/>
                <p:nvPr/>
              </p:nvGrpSpPr>
              <p:grpSpPr>
                <a:xfrm>
                  <a:off x="5032655" y="2233575"/>
                  <a:ext cx="2287039" cy="548848"/>
                  <a:chOff x="3920567" y="1286668"/>
                  <a:chExt cx="5099845" cy="2757793"/>
                </a:xfrm>
                <a:effectLst>
                  <a:outerShdw blurRad="381000" dist="254000" dir="8100000" algn="tr" rotWithShape="0">
                    <a:prstClr val="black">
                      <a:alpha val="40000"/>
                    </a:prstClr>
                  </a:outerShdw>
                </a:effectLst>
              </p:grpSpPr>
              <p:sp>
                <p:nvSpPr>
                  <p:cNvPr id="109" name="圆角矩形 10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10" name="圆角矩形 109"/>
                  <p:cNvSpPr/>
                  <p:nvPr/>
                </p:nvSpPr>
                <p:spPr>
                  <a:xfrm>
                    <a:off x="3920567" y="1286668"/>
                    <a:ext cx="5099845" cy="258543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108" name="椭圆 107"/>
                <p:cNvSpPr/>
                <p:nvPr/>
              </p:nvSpPr>
              <p:spPr>
                <a:xfrm>
                  <a:off x="5141502" y="2341968"/>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119" name="TextBox 118"/>
              <p:cNvSpPr txBox="1"/>
              <p:nvPr/>
            </p:nvSpPr>
            <p:spPr>
              <a:xfrm>
                <a:off x="10856" y="5003"/>
                <a:ext cx="3939" cy="741"/>
              </a:xfrm>
              <a:prstGeom prst="rect">
                <a:avLst/>
              </a:prstGeom>
              <a:noFill/>
              <a:effectLst/>
            </p:spPr>
            <p:txBody>
              <a:bodyPr wrap="none" lIns="101625" tIns="50814" rIns="101625" bIns="50814" rtlCol="0">
                <a:spAutoFit/>
                <a:scene3d>
                  <a:camera prst="orthographicFront"/>
                  <a:lightRig rig="threePt" dir="t"/>
                </a:scene3d>
              </a:bodyPr>
              <a:lstStyle/>
              <a:p>
                <a:pPr marR="0" defTabSz="951230" fontAlgn="auto">
                  <a:spcBef>
                    <a:spcPts val="0"/>
                  </a:spcBef>
                  <a:spcAft>
                    <a:spcPts val="0"/>
                  </a:spcAft>
                  <a:buClrTx/>
                  <a:buSzTx/>
                  <a:buFontTx/>
                  <a:buNone/>
                  <a:defRPr/>
                </a:pPr>
                <a:r>
                  <a:rPr kumimoji="0" lang="zh-CN" altLang="en-US" sz="2400"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联席会议审议</a:t>
                </a:r>
                <a:endParaRPr kumimoji="0" lang="zh-CN" altLang="en-US" sz="2400"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endParaRPr>
              </a:p>
            </p:txBody>
          </p:sp>
        </p:grpSp>
        <p:grpSp>
          <p:nvGrpSpPr>
            <p:cNvPr id="4" name="组合 3"/>
            <p:cNvGrpSpPr/>
            <p:nvPr/>
          </p:nvGrpSpPr>
          <p:grpSpPr>
            <a:xfrm>
              <a:off x="1225" y="4173"/>
              <a:ext cx="3900" cy="1000"/>
              <a:chOff x="12722" y="3973"/>
              <a:chExt cx="3900" cy="1000"/>
            </a:xfrm>
          </p:grpSpPr>
          <p:grpSp>
            <p:nvGrpSpPr>
              <p:cNvPr id="111" name="组合 110"/>
              <p:cNvGrpSpPr/>
              <p:nvPr/>
            </p:nvGrpSpPr>
            <p:grpSpPr>
              <a:xfrm>
                <a:off x="12722" y="3973"/>
                <a:ext cx="3838" cy="1000"/>
                <a:chOff x="6428548" y="1707603"/>
                <a:chExt cx="2193134" cy="571717"/>
              </a:xfrm>
            </p:grpSpPr>
            <p:grpSp>
              <p:nvGrpSpPr>
                <p:cNvPr id="112" name="组合 111"/>
                <p:cNvGrpSpPr/>
                <p:nvPr/>
              </p:nvGrpSpPr>
              <p:grpSpPr>
                <a:xfrm>
                  <a:off x="6428548" y="1707603"/>
                  <a:ext cx="2193134" cy="571717"/>
                  <a:chOff x="3646013" y="1286668"/>
                  <a:chExt cx="4890448" cy="2872701"/>
                </a:xfrm>
                <a:effectLst>
                  <a:outerShdw blurRad="381000" dist="254000" dir="8100000" algn="tr" rotWithShape="0">
                    <a:prstClr val="black">
                      <a:alpha val="40000"/>
                    </a:prstClr>
                  </a:outerShdw>
                </a:effectLst>
              </p:grpSpPr>
              <p:sp>
                <p:nvSpPr>
                  <p:cNvPr id="114" name="圆角矩形 11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115" name="圆角矩形 114"/>
                  <p:cNvSpPr/>
                  <p:nvPr/>
                </p:nvSpPr>
                <p:spPr>
                  <a:xfrm>
                    <a:off x="3646013" y="1522229"/>
                    <a:ext cx="4890448" cy="263714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113" name="椭圆 112"/>
                <p:cNvSpPr/>
                <p:nvPr/>
              </p:nvSpPr>
              <p:spPr>
                <a:xfrm>
                  <a:off x="6503147" y="1876598"/>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120" name="TextBox 119"/>
              <p:cNvSpPr txBox="1"/>
              <p:nvPr/>
            </p:nvSpPr>
            <p:spPr>
              <a:xfrm>
                <a:off x="13385" y="4134"/>
                <a:ext cx="3237" cy="741"/>
              </a:xfrm>
              <a:prstGeom prst="rect">
                <a:avLst/>
              </a:prstGeom>
              <a:noFill/>
              <a:effectLst/>
            </p:spPr>
            <p:txBody>
              <a:bodyPr wrap="none" lIns="101625" tIns="50814" rIns="101625" bIns="50814" rtlCol="0">
                <a:spAutoFit/>
                <a:scene3d>
                  <a:camera prst="orthographicFront"/>
                  <a:lightRig rig="threePt" dir="t"/>
                </a:scene3d>
              </a:bodyPr>
              <a:lstStyle/>
              <a:p>
                <a:pPr marR="0" defTabSz="951230" fontAlgn="auto">
                  <a:spcBef>
                    <a:spcPts val="0"/>
                  </a:spcBef>
                  <a:spcAft>
                    <a:spcPts val="0"/>
                  </a:spcAft>
                  <a:buClrTx/>
                  <a:buSzTx/>
                  <a:buFontTx/>
                  <a:buNone/>
                  <a:defRPr/>
                </a:pPr>
                <a:r>
                  <a:rPr kumimoji="0" lang="zh-CN" altLang="en-US" sz="2400"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市政府审定</a:t>
                </a:r>
                <a:endParaRPr kumimoji="0" lang="zh-CN" altLang="en-US" sz="2400"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endParaRPr>
              </a:p>
            </p:txBody>
          </p:sp>
        </p:grpSp>
        <p:grpSp>
          <p:nvGrpSpPr>
            <p:cNvPr id="17" name="组合 16"/>
            <p:cNvGrpSpPr/>
            <p:nvPr/>
          </p:nvGrpSpPr>
          <p:grpSpPr>
            <a:xfrm>
              <a:off x="1755" y="6385"/>
              <a:ext cx="4508" cy="960"/>
              <a:chOff x="13238" y="3973"/>
              <a:chExt cx="4508" cy="960"/>
            </a:xfrm>
          </p:grpSpPr>
          <p:grpSp>
            <p:nvGrpSpPr>
              <p:cNvPr id="18" name="组合 17"/>
              <p:cNvGrpSpPr/>
              <p:nvPr/>
            </p:nvGrpSpPr>
            <p:grpSpPr>
              <a:xfrm>
                <a:off x="13238" y="3973"/>
                <a:ext cx="3831" cy="960"/>
                <a:chOff x="6723643" y="1707603"/>
                <a:chExt cx="2189134" cy="548848"/>
              </a:xfrm>
            </p:grpSpPr>
            <p:grpSp>
              <p:nvGrpSpPr>
                <p:cNvPr id="19" name="组合 18"/>
                <p:cNvGrpSpPr/>
                <p:nvPr/>
              </p:nvGrpSpPr>
              <p:grpSpPr>
                <a:xfrm>
                  <a:off x="6723643" y="1707603"/>
                  <a:ext cx="2189134" cy="548848"/>
                  <a:chOff x="4304043" y="1286668"/>
                  <a:chExt cx="4881527" cy="2757793"/>
                </a:xfrm>
                <a:effectLst>
                  <a:outerShdw blurRad="381000" dist="254000" dir="8100000" algn="tr" rotWithShape="0">
                    <a:prstClr val="black">
                      <a:alpha val="40000"/>
                    </a:prstClr>
                  </a:outerShdw>
                </a:effectLst>
              </p:grpSpPr>
              <p:sp>
                <p:nvSpPr>
                  <p:cNvPr id="20" name="圆角矩形 1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21" name="圆角矩形 20"/>
                  <p:cNvSpPr/>
                  <p:nvPr/>
                </p:nvSpPr>
                <p:spPr>
                  <a:xfrm>
                    <a:off x="4352463" y="1372849"/>
                    <a:ext cx="4833107" cy="258543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22" name="椭圆 21"/>
                <p:cNvSpPr/>
                <p:nvPr/>
              </p:nvSpPr>
              <p:spPr>
                <a:xfrm>
                  <a:off x="6904288" y="1842295"/>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23" name="TextBox 119"/>
              <p:cNvSpPr txBox="1"/>
              <p:nvPr/>
            </p:nvSpPr>
            <p:spPr>
              <a:xfrm>
                <a:off x="13815" y="4098"/>
                <a:ext cx="3931" cy="741"/>
              </a:xfrm>
              <a:prstGeom prst="rect">
                <a:avLst/>
              </a:prstGeom>
              <a:noFill/>
              <a:effectLst/>
            </p:spPr>
            <p:txBody>
              <a:bodyPr wrap="none" lIns="101625" tIns="50814" rIns="101625" bIns="50814" rtlCol="0">
                <a:spAutoFit/>
                <a:scene3d>
                  <a:camera prst="orthographicFront"/>
                  <a:lightRig rig="threePt" dir="t"/>
                </a:scene3d>
              </a:bodyPr>
              <a:p>
                <a:pPr marR="0" defTabSz="951230" fontAlgn="auto">
                  <a:spcBef>
                    <a:spcPts val="0"/>
                  </a:spcBef>
                  <a:spcAft>
                    <a:spcPts val="0"/>
                  </a:spcAft>
                  <a:buClrTx/>
                  <a:buSzTx/>
                  <a:buFontTx/>
                  <a:buNone/>
                  <a:defRPr/>
                </a:pPr>
                <a:r>
                  <a:rPr kumimoji="0" lang="zh-CN" altLang="en-US" sz="2400"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下发资金文件</a:t>
                </a:r>
                <a:endParaRPr kumimoji="0" lang="zh-CN" altLang="en-US" sz="2400"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endParaRPr>
              </a:p>
            </p:txBody>
          </p:sp>
        </p:grpSp>
        <p:grpSp>
          <p:nvGrpSpPr>
            <p:cNvPr id="25" name="组合 24"/>
            <p:cNvGrpSpPr/>
            <p:nvPr/>
          </p:nvGrpSpPr>
          <p:grpSpPr>
            <a:xfrm>
              <a:off x="6892" y="6355"/>
              <a:ext cx="5227" cy="1020"/>
              <a:chOff x="13905" y="3913"/>
              <a:chExt cx="5227" cy="1020"/>
            </a:xfrm>
          </p:grpSpPr>
          <p:grpSp>
            <p:nvGrpSpPr>
              <p:cNvPr id="26" name="组合 25"/>
              <p:cNvGrpSpPr/>
              <p:nvPr/>
            </p:nvGrpSpPr>
            <p:grpSpPr>
              <a:xfrm>
                <a:off x="13905" y="3913"/>
                <a:ext cx="4486" cy="1020"/>
                <a:chOff x="7104784" y="1673300"/>
                <a:chExt cx="2563418" cy="583151"/>
              </a:xfrm>
            </p:grpSpPr>
            <p:grpSp>
              <p:nvGrpSpPr>
                <p:cNvPr id="27" name="组合 26"/>
                <p:cNvGrpSpPr/>
                <p:nvPr/>
              </p:nvGrpSpPr>
              <p:grpSpPr>
                <a:xfrm>
                  <a:off x="7104784" y="1673300"/>
                  <a:ext cx="2563418" cy="583151"/>
                  <a:chOff x="5153946" y="1114306"/>
                  <a:chExt cx="5716141" cy="2930155"/>
                </a:xfrm>
                <a:effectLst>
                  <a:outerShdw blurRad="381000" dist="254000" dir="8100000" algn="tr" rotWithShape="0">
                    <a:prstClr val="black">
                      <a:alpha val="40000"/>
                    </a:prstClr>
                  </a:outerShdw>
                </a:effectLst>
              </p:grpSpPr>
              <p:sp>
                <p:nvSpPr>
                  <p:cNvPr id="28" name="圆角矩形 27"/>
                  <p:cNvSpPr/>
                  <p:nvPr/>
                </p:nvSpPr>
                <p:spPr>
                  <a:xfrm>
                    <a:off x="5788507" y="1114306"/>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29" name="圆角矩形 28"/>
                  <p:cNvSpPr/>
                  <p:nvPr/>
                </p:nvSpPr>
                <p:spPr>
                  <a:xfrm>
                    <a:off x="5153946" y="1372849"/>
                    <a:ext cx="5716141" cy="267161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30" name="椭圆 29"/>
                <p:cNvSpPr/>
                <p:nvPr/>
              </p:nvSpPr>
              <p:spPr>
                <a:xfrm>
                  <a:off x="7203716" y="1858875"/>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31" name="TextBox 119"/>
              <p:cNvSpPr txBox="1"/>
              <p:nvPr/>
            </p:nvSpPr>
            <p:spPr>
              <a:xfrm>
                <a:off x="14567" y="4113"/>
                <a:ext cx="4565" cy="741"/>
              </a:xfrm>
              <a:prstGeom prst="rect">
                <a:avLst/>
              </a:prstGeom>
              <a:noFill/>
              <a:effectLst/>
            </p:spPr>
            <p:txBody>
              <a:bodyPr wrap="none" lIns="101625" tIns="50814" rIns="101625" bIns="50814" rtlCol="0">
                <a:spAutoFit/>
              </a:bodyPr>
              <a:p>
                <a:pPr marR="0" defTabSz="951230" fontAlgn="auto">
                  <a:spcBef>
                    <a:spcPts val="0"/>
                  </a:spcBef>
                  <a:spcAft>
                    <a:spcPts val="0"/>
                  </a:spcAft>
                  <a:buClrTx/>
                  <a:buSzTx/>
                  <a:buFontTx/>
                  <a:buNone/>
                  <a:defRPr/>
                </a:pPr>
                <a:r>
                  <a:rPr kumimoji="0" lang="zh-CN" altLang="en-US" sz="2400"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签订计划任务书</a:t>
                </a:r>
                <a:endParaRPr kumimoji="0" lang="zh-CN" altLang="en-US" sz="2400"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endParaRPr>
              </a:p>
            </p:txBody>
          </p:sp>
        </p:grpSp>
        <p:grpSp>
          <p:nvGrpSpPr>
            <p:cNvPr id="44" name="组合 43"/>
            <p:cNvGrpSpPr/>
            <p:nvPr/>
          </p:nvGrpSpPr>
          <p:grpSpPr>
            <a:xfrm>
              <a:off x="11422" y="4143"/>
              <a:ext cx="4736" cy="990"/>
              <a:chOff x="13238" y="3973"/>
              <a:chExt cx="4736" cy="990"/>
            </a:xfrm>
          </p:grpSpPr>
          <p:grpSp>
            <p:nvGrpSpPr>
              <p:cNvPr id="45" name="组合 44"/>
              <p:cNvGrpSpPr/>
              <p:nvPr/>
            </p:nvGrpSpPr>
            <p:grpSpPr>
              <a:xfrm>
                <a:off x="13238" y="3973"/>
                <a:ext cx="4736" cy="990"/>
                <a:chOff x="6723643" y="1707603"/>
                <a:chExt cx="2706274" cy="565999"/>
              </a:xfrm>
            </p:grpSpPr>
            <p:grpSp>
              <p:nvGrpSpPr>
                <p:cNvPr id="46" name="组合 45"/>
                <p:cNvGrpSpPr/>
                <p:nvPr/>
              </p:nvGrpSpPr>
              <p:grpSpPr>
                <a:xfrm>
                  <a:off x="6723643" y="1707603"/>
                  <a:ext cx="2706274" cy="565999"/>
                  <a:chOff x="4304043" y="1286668"/>
                  <a:chExt cx="6034694" cy="2843974"/>
                </a:xfrm>
                <a:effectLst>
                  <a:outerShdw blurRad="381000" dist="254000" dir="8100000" algn="tr" rotWithShape="0">
                    <a:prstClr val="black">
                      <a:alpha val="40000"/>
                    </a:prstClr>
                  </a:outerShdw>
                </a:effectLst>
              </p:grpSpPr>
              <p:sp>
                <p:nvSpPr>
                  <p:cNvPr id="47" name="圆角矩形 4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48" name="圆角矩形 47"/>
                  <p:cNvSpPr/>
                  <p:nvPr/>
                </p:nvSpPr>
                <p:spPr>
                  <a:xfrm>
                    <a:off x="4352463" y="1372849"/>
                    <a:ext cx="5986274" cy="2757793"/>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49" name="椭圆 48"/>
                <p:cNvSpPr/>
                <p:nvPr/>
              </p:nvSpPr>
              <p:spPr>
                <a:xfrm>
                  <a:off x="6904288" y="1842295"/>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50" name="TextBox 119"/>
              <p:cNvSpPr txBox="1"/>
              <p:nvPr/>
            </p:nvSpPr>
            <p:spPr>
              <a:xfrm>
                <a:off x="14103" y="4183"/>
                <a:ext cx="3680" cy="741"/>
              </a:xfrm>
              <a:prstGeom prst="rect">
                <a:avLst/>
              </a:prstGeom>
              <a:noFill/>
              <a:effectLst/>
            </p:spPr>
            <p:txBody>
              <a:bodyPr wrap="none" lIns="101625" tIns="50814" rIns="101625" bIns="50814" rtlCol="0">
                <a:spAutoFit/>
                <a:scene3d>
                  <a:camera prst="orthographicFront"/>
                  <a:lightRig rig="threePt" dir="t"/>
                </a:scene3d>
              </a:bodyPr>
              <a:p>
                <a:pPr marR="0" defTabSz="951230" fontAlgn="auto">
                  <a:spcBef>
                    <a:spcPts val="0"/>
                  </a:spcBef>
                  <a:spcAft>
                    <a:spcPts val="0"/>
                  </a:spcAft>
                  <a:buClrTx/>
                  <a:buSzTx/>
                  <a:buFontTx/>
                  <a:buNone/>
                  <a:defRPr/>
                </a:pPr>
                <a:r>
                  <a:rPr kumimoji="0" lang="zh-CN" altLang="en-US" sz="2400"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确定拟立项名单</a:t>
                </a:r>
                <a:endParaRPr kumimoji="0" lang="zh-CN" altLang="en-US" sz="2400"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endParaRPr>
              </a:p>
            </p:txBody>
          </p:sp>
        </p:grpSp>
        <p:sp>
          <p:nvSpPr>
            <p:cNvPr id="141" name=" 141"/>
            <p:cNvSpPr/>
            <p:nvPr/>
          </p:nvSpPr>
          <p:spPr>
            <a:xfrm>
              <a:off x="4766" y="2337"/>
              <a:ext cx="1599" cy="348"/>
            </a:xfrm>
            <a:custGeom>
              <a:avLst/>
              <a:gdLst>
                <a:gd name="connsiteX0" fmla="*/ 4710315 w 7544313"/>
                <a:gd name="connsiteY0" fmla="*/ 0 h 5784389"/>
                <a:gd name="connsiteX1" fmla="*/ 5164538 w 7544313"/>
                <a:gd name="connsiteY1" fmla="*/ 188144 h 5784389"/>
                <a:gd name="connsiteX2" fmla="*/ 7343753 w 7544313"/>
                <a:gd name="connsiteY2" fmla="*/ 2367358 h 5784389"/>
                <a:gd name="connsiteX3" fmla="*/ 7428050 w 7544313"/>
                <a:gd name="connsiteY3" fmla="*/ 2469120 h 5784389"/>
                <a:gd name="connsiteX4" fmla="*/ 7438311 w 7544313"/>
                <a:gd name="connsiteY4" fmla="*/ 2487626 h 5784389"/>
                <a:gd name="connsiteX5" fmla="*/ 7479289 w 7544313"/>
                <a:gd name="connsiteY5" fmla="*/ 2563973 h 5784389"/>
                <a:gd name="connsiteX6" fmla="*/ 7544313 w 7544313"/>
                <a:gd name="connsiteY6" fmla="*/ 2891210 h 5784389"/>
                <a:gd name="connsiteX7" fmla="*/ 7479289 w 7544313"/>
                <a:gd name="connsiteY7" fmla="*/ 3218447 h 5784389"/>
                <a:gd name="connsiteX8" fmla="*/ 7454433 w 7544313"/>
                <a:gd name="connsiteY8" fmla="*/ 3276193 h 5784389"/>
                <a:gd name="connsiteX9" fmla="*/ 7421357 w 7544313"/>
                <a:gd name="connsiteY9" fmla="*/ 3318247 h 5784389"/>
                <a:gd name="connsiteX10" fmla="*/ 7325947 w 7544313"/>
                <a:gd name="connsiteY10" fmla="*/ 3417030 h 5784389"/>
                <a:gd name="connsiteX11" fmla="*/ 5146732 w 7544313"/>
                <a:gd name="connsiteY11" fmla="*/ 5596244 h 5784389"/>
                <a:gd name="connsiteX12" fmla="*/ 4238287 w 7544313"/>
                <a:gd name="connsiteY12" fmla="*/ 5596244 h 5784389"/>
                <a:gd name="connsiteX13" fmla="*/ 4238287 w 7544313"/>
                <a:gd name="connsiteY13" fmla="*/ 4687801 h 5784389"/>
                <a:gd name="connsiteX14" fmla="*/ 5378425 w 7544313"/>
                <a:gd name="connsiteY14" fmla="*/ 3547663 h 5784389"/>
                <a:gd name="connsiteX15" fmla="*/ 642367 w 7544313"/>
                <a:gd name="connsiteY15" fmla="*/ 3547663 h 5784389"/>
                <a:gd name="connsiteX16" fmla="*/ 0 w 7544313"/>
                <a:gd name="connsiteY16" fmla="*/ 2905296 h 5784389"/>
                <a:gd name="connsiteX17" fmla="*/ 642367 w 7544313"/>
                <a:gd name="connsiteY17" fmla="*/ 2262930 h 5784389"/>
                <a:gd name="connsiteX18" fmla="*/ 5422435 w 7544313"/>
                <a:gd name="connsiteY18" fmla="*/ 2262930 h 5784389"/>
                <a:gd name="connsiteX19" fmla="*/ 4256093 w 7544313"/>
                <a:gd name="connsiteY19" fmla="*/ 1096587 h 5784389"/>
                <a:gd name="connsiteX20" fmla="*/ 4256093 w 7544313"/>
                <a:gd name="connsiteY20" fmla="*/ 188144 h 5784389"/>
                <a:gd name="connsiteX21" fmla="*/ 4710315 w 7544313"/>
                <a:gd name="connsiteY21" fmla="*/ 0 h 578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1" name=" 141"/>
            <p:cNvSpPr/>
            <p:nvPr/>
          </p:nvSpPr>
          <p:spPr>
            <a:xfrm>
              <a:off x="9435" y="2337"/>
              <a:ext cx="1668" cy="361"/>
            </a:xfrm>
            <a:custGeom>
              <a:avLst/>
              <a:gdLst>
                <a:gd name="connsiteX0" fmla="*/ 4710315 w 7544313"/>
                <a:gd name="connsiteY0" fmla="*/ 0 h 5784389"/>
                <a:gd name="connsiteX1" fmla="*/ 5164538 w 7544313"/>
                <a:gd name="connsiteY1" fmla="*/ 188144 h 5784389"/>
                <a:gd name="connsiteX2" fmla="*/ 7343753 w 7544313"/>
                <a:gd name="connsiteY2" fmla="*/ 2367358 h 5784389"/>
                <a:gd name="connsiteX3" fmla="*/ 7428050 w 7544313"/>
                <a:gd name="connsiteY3" fmla="*/ 2469120 h 5784389"/>
                <a:gd name="connsiteX4" fmla="*/ 7438311 w 7544313"/>
                <a:gd name="connsiteY4" fmla="*/ 2487626 h 5784389"/>
                <a:gd name="connsiteX5" fmla="*/ 7479289 w 7544313"/>
                <a:gd name="connsiteY5" fmla="*/ 2563973 h 5784389"/>
                <a:gd name="connsiteX6" fmla="*/ 7544313 w 7544313"/>
                <a:gd name="connsiteY6" fmla="*/ 2891210 h 5784389"/>
                <a:gd name="connsiteX7" fmla="*/ 7479289 w 7544313"/>
                <a:gd name="connsiteY7" fmla="*/ 3218447 h 5784389"/>
                <a:gd name="connsiteX8" fmla="*/ 7454433 w 7544313"/>
                <a:gd name="connsiteY8" fmla="*/ 3276193 h 5784389"/>
                <a:gd name="connsiteX9" fmla="*/ 7421357 w 7544313"/>
                <a:gd name="connsiteY9" fmla="*/ 3318247 h 5784389"/>
                <a:gd name="connsiteX10" fmla="*/ 7325947 w 7544313"/>
                <a:gd name="connsiteY10" fmla="*/ 3417030 h 5784389"/>
                <a:gd name="connsiteX11" fmla="*/ 5146732 w 7544313"/>
                <a:gd name="connsiteY11" fmla="*/ 5596244 h 5784389"/>
                <a:gd name="connsiteX12" fmla="*/ 4238287 w 7544313"/>
                <a:gd name="connsiteY12" fmla="*/ 5596244 h 5784389"/>
                <a:gd name="connsiteX13" fmla="*/ 4238287 w 7544313"/>
                <a:gd name="connsiteY13" fmla="*/ 4687801 h 5784389"/>
                <a:gd name="connsiteX14" fmla="*/ 5378425 w 7544313"/>
                <a:gd name="connsiteY14" fmla="*/ 3547663 h 5784389"/>
                <a:gd name="connsiteX15" fmla="*/ 642367 w 7544313"/>
                <a:gd name="connsiteY15" fmla="*/ 3547663 h 5784389"/>
                <a:gd name="connsiteX16" fmla="*/ 0 w 7544313"/>
                <a:gd name="connsiteY16" fmla="*/ 2905296 h 5784389"/>
                <a:gd name="connsiteX17" fmla="*/ 642367 w 7544313"/>
                <a:gd name="connsiteY17" fmla="*/ 2262930 h 5784389"/>
                <a:gd name="connsiteX18" fmla="*/ 5422435 w 7544313"/>
                <a:gd name="connsiteY18" fmla="*/ 2262930 h 5784389"/>
                <a:gd name="connsiteX19" fmla="*/ 4256093 w 7544313"/>
                <a:gd name="connsiteY19" fmla="*/ 1096587 h 5784389"/>
                <a:gd name="connsiteX20" fmla="*/ 4256093 w 7544313"/>
                <a:gd name="connsiteY20" fmla="*/ 188144 h 5784389"/>
                <a:gd name="connsiteX21" fmla="*/ 4710315 w 7544313"/>
                <a:gd name="connsiteY21" fmla="*/ 0 h 578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2" name=" 141"/>
            <p:cNvSpPr/>
            <p:nvPr/>
          </p:nvSpPr>
          <p:spPr>
            <a:xfrm rot="10800000">
              <a:off x="4814" y="4477"/>
              <a:ext cx="1166" cy="353"/>
            </a:xfrm>
            <a:custGeom>
              <a:avLst/>
              <a:gdLst>
                <a:gd name="connsiteX0" fmla="*/ 4710315 w 7544313"/>
                <a:gd name="connsiteY0" fmla="*/ 0 h 5784389"/>
                <a:gd name="connsiteX1" fmla="*/ 5164538 w 7544313"/>
                <a:gd name="connsiteY1" fmla="*/ 188144 h 5784389"/>
                <a:gd name="connsiteX2" fmla="*/ 7343753 w 7544313"/>
                <a:gd name="connsiteY2" fmla="*/ 2367358 h 5784389"/>
                <a:gd name="connsiteX3" fmla="*/ 7428050 w 7544313"/>
                <a:gd name="connsiteY3" fmla="*/ 2469120 h 5784389"/>
                <a:gd name="connsiteX4" fmla="*/ 7438311 w 7544313"/>
                <a:gd name="connsiteY4" fmla="*/ 2487626 h 5784389"/>
                <a:gd name="connsiteX5" fmla="*/ 7479289 w 7544313"/>
                <a:gd name="connsiteY5" fmla="*/ 2563973 h 5784389"/>
                <a:gd name="connsiteX6" fmla="*/ 7544313 w 7544313"/>
                <a:gd name="connsiteY6" fmla="*/ 2891210 h 5784389"/>
                <a:gd name="connsiteX7" fmla="*/ 7479289 w 7544313"/>
                <a:gd name="connsiteY7" fmla="*/ 3218447 h 5784389"/>
                <a:gd name="connsiteX8" fmla="*/ 7454433 w 7544313"/>
                <a:gd name="connsiteY8" fmla="*/ 3276193 h 5784389"/>
                <a:gd name="connsiteX9" fmla="*/ 7421357 w 7544313"/>
                <a:gd name="connsiteY9" fmla="*/ 3318247 h 5784389"/>
                <a:gd name="connsiteX10" fmla="*/ 7325947 w 7544313"/>
                <a:gd name="connsiteY10" fmla="*/ 3417030 h 5784389"/>
                <a:gd name="connsiteX11" fmla="*/ 5146732 w 7544313"/>
                <a:gd name="connsiteY11" fmla="*/ 5596244 h 5784389"/>
                <a:gd name="connsiteX12" fmla="*/ 4238287 w 7544313"/>
                <a:gd name="connsiteY12" fmla="*/ 5596244 h 5784389"/>
                <a:gd name="connsiteX13" fmla="*/ 4238287 w 7544313"/>
                <a:gd name="connsiteY13" fmla="*/ 4687801 h 5784389"/>
                <a:gd name="connsiteX14" fmla="*/ 5378425 w 7544313"/>
                <a:gd name="connsiteY14" fmla="*/ 3547663 h 5784389"/>
                <a:gd name="connsiteX15" fmla="*/ 642367 w 7544313"/>
                <a:gd name="connsiteY15" fmla="*/ 3547663 h 5784389"/>
                <a:gd name="connsiteX16" fmla="*/ 0 w 7544313"/>
                <a:gd name="connsiteY16" fmla="*/ 2905296 h 5784389"/>
                <a:gd name="connsiteX17" fmla="*/ 642367 w 7544313"/>
                <a:gd name="connsiteY17" fmla="*/ 2262930 h 5784389"/>
                <a:gd name="connsiteX18" fmla="*/ 5422435 w 7544313"/>
                <a:gd name="connsiteY18" fmla="*/ 2262930 h 5784389"/>
                <a:gd name="connsiteX19" fmla="*/ 4256093 w 7544313"/>
                <a:gd name="connsiteY19" fmla="*/ 1096587 h 5784389"/>
                <a:gd name="connsiteX20" fmla="*/ 4256093 w 7544313"/>
                <a:gd name="connsiteY20" fmla="*/ 188144 h 5784389"/>
                <a:gd name="connsiteX21" fmla="*/ 4710315 w 7544313"/>
                <a:gd name="connsiteY21" fmla="*/ 0 h 578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3" name=" 53"/>
            <p:cNvSpPr/>
            <p:nvPr/>
          </p:nvSpPr>
          <p:spPr>
            <a:xfrm rot="5400000">
              <a:off x="12301" y="3459"/>
              <a:ext cx="991" cy="358"/>
            </a:xfrm>
            <a:custGeom>
              <a:avLst/>
              <a:gdLst>
                <a:gd name="connsiteX0" fmla="*/ 4710315 w 7544313"/>
                <a:gd name="connsiteY0" fmla="*/ 0 h 5784389"/>
                <a:gd name="connsiteX1" fmla="*/ 5164538 w 7544313"/>
                <a:gd name="connsiteY1" fmla="*/ 188144 h 5784389"/>
                <a:gd name="connsiteX2" fmla="*/ 7343753 w 7544313"/>
                <a:gd name="connsiteY2" fmla="*/ 2367358 h 5784389"/>
                <a:gd name="connsiteX3" fmla="*/ 7428050 w 7544313"/>
                <a:gd name="connsiteY3" fmla="*/ 2469120 h 5784389"/>
                <a:gd name="connsiteX4" fmla="*/ 7438311 w 7544313"/>
                <a:gd name="connsiteY4" fmla="*/ 2487626 h 5784389"/>
                <a:gd name="connsiteX5" fmla="*/ 7479289 w 7544313"/>
                <a:gd name="connsiteY5" fmla="*/ 2563973 h 5784389"/>
                <a:gd name="connsiteX6" fmla="*/ 7544313 w 7544313"/>
                <a:gd name="connsiteY6" fmla="*/ 2891210 h 5784389"/>
                <a:gd name="connsiteX7" fmla="*/ 7479289 w 7544313"/>
                <a:gd name="connsiteY7" fmla="*/ 3218447 h 5784389"/>
                <a:gd name="connsiteX8" fmla="*/ 7454433 w 7544313"/>
                <a:gd name="connsiteY8" fmla="*/ 3276193 h 5784389"/>
                <a:gd name="connsiteX9" fmla="*/ 7421357 w 7544313"/>
                <a:gd name="connsiteY9" fmla="*/ 3318247 h 5784389"/>
                <a:gd name="connsiteX10" fmla="*/ 7325947 w 7544313"/>
                <a:gd name="connsiteY10" fmla="*/ 3417030 h 5784389"/>
                <a:gd name="connsiteX11" fmla="*/ 5146732 w 7544313"/>
                <a:gd name="connsiteY11" fmla="*/ 5596244 h 5784389"/>
                <a:gd name="connsiteX12" fmla="*/ 4238287 w 7544313"/>
                <a:gd name="connsiteY12" fmla="*/ 5596244 h 5784389"/>
                <a:gd name="connsiteX13" fmla="*/ 4238287 w 7544313"/>
                <a:gd name="connsiteY13" fmla="*/ 4687801 h 5784389"/>
                <a:gd name="connsiteX14" fmla="*/ 5378425 w 7544313"/>
                <a:gd name="connsiteY14" fmla="*/ 3547663 h 5784389"/>
                <a:gd name="connsiteX15" fmla="*/ 642367 w 7544313"/>
                <a:gd name="connsiteY15" fmla="*/ 3547663 h 5784389"/>
                <a:gd name="connsiteX16" fmla="*/ 0 w 7544313"/>
                <a:gd name="connsiteY16" fmla="*/ 2905296 h 5784389"/>
                <a:gd name="connsiteX17" fmla="*/ 642367 w 7544313"/>
                <a:gd name="connsiteY17" fmla="*/ 2262930 h 5784389"/>
                <a:gd name="connsiteX18" fmla="*/ 5422435 w 7544313"/>
                <a:gd name="connsiteY18" fmla="*/ 2262930 h 5784389"/>
                <a:gd name="connsiteX19" fmla="*/ 4256093 w 7544313"/>
                <a:gd name="connsiteY19" fmla="*/ 1096587 h 5784389"/>
                <a:gd name="connsiteX20" fmla="*/ 4256093 w 7544313"/>
                <a:gd name="connsiteY20" fmla="*/ 188144 h 5784389"/>
                <a:gd name="connsiteX21" fmla="*/ 4710315 w 7544313"/>
                <a:gd name="connsiteY21" fmla="*/ 0 h 578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4" name=" 53"/>
            <p:cNvSpPr/>
            <p:nvPr/>
          </p:nvSpPr>
          <p:spPr>
            <a:xfrm rot="5400000">
              <a:off x="2932" y="5679"/>
              <a:ext cx="991" cy="358"/>
            </a:xfrm>
            <a:custGeom>
              <a:avLst/>
              <a:gdLst>
                <a:gd name="connsiteX0" fmla="*/ 4710315 w 7544313"/>
                <a:gd name="connsiteY0" fmla="*/ 0 h 5784389"/>
                <a:gd name="connsiteX1" fmla="*/ 5164538 w 7544313"/>
                <a:gd name="connsiteY1" fmla="*/ 188144 h 5784389"/>
                <a:gd name="connsiteX2" fmla="*/ 7343753 w 7544313"/>
                <a:gd name="connsiteY2" fmla="*/ 2367358 h 5784389"/>
                <a:gd name="connsiteX3" fmla="*/ 7428050 w 7544313"/>
                <a:gd name="connsiteY3" fmla="*/ 2469120 h 5784389"/>
                <a:gd name="connsiteX4" fmla="*/ 7438311 w 7544313"/>
                <a:gd name="connsiteY4" fmla="*/ 2487626 h 5784389"/>
                <a:gd name="connsiteX5" fmla="*/ 7479289 w 7544313"/>
                <a:gd name="connsiteY5" fmla="*/ 2563973 h 5784389"/>
                <a:gd name="connsiteX6" fmla="*/ 7544313 w 7544313"/>
                <a:gd name="connsiteY6" fmla="*/ 2891210 h 5784389"/>
                <a:gd name="connsiteX7" fmla="*/ 7479289 w 7544313"/>
                <a:gd name="connsiteY7" fmla="*/ 3218447 h 5784389"/>
                <a:gd name="connsiteX8" fmla="*/ 7454433 w 7544313"/>
                <a:gd name="connsiteY8" fmla="*/ 3276193 h 5784389"/>
                <a:gd name="connsiteX9" fmla="*/ 7421357 w 7544313"/>
                <a:gd name="connsiteY9" fmla="*/ 3318247 h 5784389"/>
                <a:gd name="connsiteX10" fmla="*/ 7325947 w 7544313"/>
                <a:gd name="connsiteY10" fmla="*/ 3417030 h 5784389"/>
                <a:gd name="connsiteX11" fmla="*/ 5146732 w 7544313"/>
                <a:gd name="connsiteY11" fmla="*/ 5596244 h 5784389"/>
                <a:gd name="connsiteX12" fmla="*/ 4238287 w 7544313"/>
                <a:gd name="connsiteY12" fmla="*/ 5596244 h 5784389"/>
                <a:gd name="connsiteX13" fmla="*/ 4238287 w 7544313"/>
                <a:gd name="connsiteY13" fmla="*/ 4687801 h 5784389"/>
                <a:gd name="connsiteX14" fmla="*/ 5378425 w 7544313"/>
                <a:gd name="connsiteY14" fmla="*/ 3547663 h 5784389"/>
                <a:gd name="connsiteX15" fmla="*/ 642367 w 7544313"/>
                <a:gd name="connsiteY15" fmla="*/ 3547663 h 5784389"/>
                <a:gd name="connsiteX16" fmla="*/ 0 w 7544313"/>
                <a:gd name="connsiteY16" fmla="*/ 2905296 h 5784389"/>
                <a:gd name="connsiteX17" fmla="*/ 642367 w 7544313"/>
                <a:gd name="connsiteY17" fmla="*/ 2262930 h 5784389"/>
                <a:gd name="connsiteX18" fmla="*/ 5422435 w 7544313"/>
                <a:gd name="connsiteY18" fmla="*/ 2262930 h 5784389"/>
                <a:gd name="connsiteX19" fmla="*/ 4256093 w 7544313"/>
                <a:gd name="connsiteY19" fmla="*/ 1096587 h 5784389"/>
                <a:gd name="connsiteX20" fmla="*/ 4256093 w 7544313"/>
                <a:gd name="connsiteY20" fmla="*/ 188144 h 5784389"/>
                <a:gd name="connsiteX21" fmla="*/ 4710315 w 7544313"/>
                <a:gd name="connsiteY21" fmla="*/ 0 h 578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5" name=" 53"/>
            <p:cNvSpPr/>
            <p:nvPr/>
          </p:nvSpPr>
          <p:spPr>
            <a:xfrm>
              <a:off x="5590" y="6716"/>
              <a:ext cx="991" cy="358"/>
            </a:xfrm>
            <a:custGeom>
              <a:avLst/>
              <a:gdLst>
                <a:gd name="connsiteX0" fmla="*/ 4710315 w 7544313"/>
                <a:gd name="connsiteY0" fmla="*/ 0 h 5784389"/>
                <a:gd name="connsiteX1" fmla="*/ 5164538 w 7544313"/>
                <a:gd name="connsiteY1" fmla="*/ 188144 h 5784389"/>
                <a:gd name="connsiteX2" fmla="*/ 7343753 w 7544313"/>
                <a:gd name="connsiteY2" fmla="*/ 2367358 h 5784389"/>
                <a:gd name="connsiteX3" fmla="*/ 7428050 w 7544313"/>
                <a:gd name="connsiteY3" fmla="*/ 2469120 h 5784389"/>
                <a:gd name="connsiteX4" fmla="*/ 7438311 w 7544313"/>
                <a:gd name="connsiteY4" fmla="*/ 2487626 h 5784389"/>
                <a:gd name="connsiteX5" fmla="*/ 7479289 w 7544313"/>
                <a:gd name="connsiteY5" fmla="*/ 2563973 h 5784389"/>
                <a:gd name="connsiteX6" fmla="*/ 7544313 w 7544313"/>
                <a:gd name="connsiteY6" fmla="*/ 2891210 h 5784389"/>
                <a:gd name="connsiteX7" fmla="*/ 7479289 w 7544313"/>
                <a:gd name="connsiteY7" fmla="*/ 3218447 h 5784389"/>
                <a:gd name="connsiteX8" fmla="*/ 7454433 w 7544313"/>
                <a:gd name="connsiteY8" fmla="*/ 3276193 h 5784389"/>
                <a:gd name="connsiteX9" fmla="*/ 7421357 w 7544313"/>
                <a:gd name="connsiteY9" fmla="*/ 3318247 h 5784389"/>
                <a:gd name="connsiteX10" fmla="*/ 7325947 w 7544313"/>
                <a:gd name="connsiteY10" fmla="*/ 3417030 h 5784389"/>
                <a:gd name="connsiteX11" fmla="*/ 5146732 w 7544313"/>
                <a:gd name="connsiteY11" fmla="*/ 5596244 h 5784389"/>
                <a:gd name="connsiteX12" fmla="*/ 4238287 w 7544313"/>
                <a:gd name="connsiteY12" fmla="*/ 5596244 h 5784389"/>
                <a:gd name="connsiteX13" fmla="*/ 4238287 w 7544313"/>
                <a:gd name="connsiteY13" fmla="*/ 4687801 h 5784389"/>
                <a:gd name="connsiteX14" fmla="*/ 5378425 w 7544313"/>
                <a:gd name="connsiteY14" fmla="*/ 3547663 h 5784389"/>
                <a:gd name="connsiteX15" fmla="*/ 642367 w 7544313"/>
                <a:gd name="connsiteY15" fmla="*/ 3547663 h 5784389"/>
                <a:gd name="connsiteX16" fmla="*/ 0 w 7544313"/>
                <a:gd name="connsiteY16" fmla="*/ 2905296 h 5784389"/>
                <a:gd name="connsiteX17" fmla="*/ 642367 w 7544313"/>
                <a:gd name="connsiteY17" fmla="*/ 2262930 h 5784389"/>
                <a:gd name="connsiteX18" fmla="*/ 5422435 w 7544313"/>
                <a:gd name="connsiteY18" fmla="*/ 2262930 h 5784389"/>
                <a:gd name="connsiteX19" fmla="*/ 4256093 w 7544313"/>
                <a:gd name="connsiteY19" fmla="*/ 1096587 h 5784389"/>
                <a:gd name="connsiteX20" fmla="*/ 4256093 w 7544313"/>
                <a:gd name="connsiteY20" fmla="*/ 188144 h 5784389"/>
                <a:gd name="connsiteX21" fmla="*/ 4710315 w 7544313"/>
                <a:gd name="connsiteY21" fmla="*/ 0 h 578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7" name="文本框 56"/>
            <p:cNvSpPr txBox="1"/>
            <p:nvPr/>
          </p:nvSpPr>
          <p:spPr>
            <a:xfrm>
              <a:off x="4814" y="1733"/>
              <a:ext cx="1263" cy="604"/>
            </a:xfrm>
            <a:prstGeom prst="rect">
              <a:avLst/>
            </a:prstGeom>
            <a:noFill/>
          </p:spPr>
          <p:txBody>
            <a:bodyPr wrap="square" rtlCol="0">
              <a:spAutoFit/>
            </a:bodyPr>
            <a:p>
              <a:r>
                <a:rPr lang="zh-CN" altLang="zh-CN" noProof="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公示</a:t>
              </a:r>
              <a:endParaRPr lang="zh-CN" altLang="en-US"/>
            </a:p>
          </p:txBody>
        </p:sp>
        <p:sp>
          <p:nvSpPr>
            <p:cNvPr id="58" name=" 141"/>
            <p:cNvSpPr/>
            <p:nvPr/>
          </p:nvSpPr>
          <p:spPr>
            <a:xfrm rot="10800000">
              <a:off x="10023" y="4470"/>
              <a:ext cx="1426" cy="353"/>
            </a:xfrm>
            <a:custGeom>
              <a:avLst/>
              <a:gdLst>
                <a:gd name="connsiteX0" fmla="*/ 4710315 w 7544313"/>
                <a:gd name="connsiteY0" fmla="*/ 0 h 5784389"/>
                <a:gd name="connsiteX1" fmla="*/ 5164538 w 7544313"/>
                <a:gd name="connsiteY1" fmla="*/ 188144 h 5784389"/>
                <a:gd name="connsiteX2" fmla="*/ 7343753 w 7544313"/>
                <a:gd name="connsiteY2" fmla="*/ 2367358 h 5784389"/>
                <a:gd name="connsiteX3" fmla="*/ 7428050 w 7544313"/>
                <a:gd name="connsiteY3" fmla="*/ 2469120 h 5784389"/>
                <a:gd name="connsiteX4" fmla="*/ 7438311 w 7544313"/>
                <a:gd name="connsiteY4" fmla="*/ 2487626 h 5784389"/>
                <a:gd name="connsiteX5" fmla="*/ 7479289 w 7544313"/>
                <a:gd name="connsiteY5" fmla="*/ 2563973 h 5784389"/>
                <a:gd name="connsiteX6" fmla="*/ 7544313 w 7544313"/>
                <a:gd name="connsiteY6" fmla="*/ 2891210 h 5784389"/>
                <a:gd name="connsiteX7" fmla="*/ 7479289 w 7544313"/>
                <a:gd name="connsiteY7" fmla="*/ 3218447 h 5784389"/>
                <a:gd name="connsiteX8" fmla="*/ 7454433 w 7544313"/>
                <a:gd name="connsiteY8" fmla="*/ 3276193 h 5784389"/>
                <a:gd name="connsiteX9" fmla="*/ 7421357 w 7544313"/>
                <a:gd name="connsiteY9" fmla="*/ 3318247 h 5784389"/>
                <a:gd name="connsiteX10" fmla="*/ 7325947 w 7544313"/>
                <a:gd name="connsiteY10" fmla="*/ 3417030 h 5784389"/>
                <a:gd name="connsiteX11" fmla="*/ 5146732 w 7544313"/>
                <a:gd name="connsiteY11" fmla="*/ 5596244 h 5784389"/>
                <a:gd name="connsiteX12" fmla="*/ 4238287 w 7544313"/>
                <a:gd name="connsiteY12" fmla="*/ 5596244 h 5784389"/>
                <a:gd name="connsiteX13" fmla="*/ 4238287 w 7544313"/>
                <a:gd name="connsiteY13" fmla="*/ 4687801 h 5784389"/>
                <a:gd name="connsiteX14" fmla="*/ 5378425 w 7544313"/>
                <a:gd name="connsiteY14" fmla="*/ 3547663 h 5784389"/>
                <a:gd name="connsiteX15" fmla="*/ 642367 w 7544313"/>
                <a:gd name="connsiteY15" fmla="*/ 3547663 h 5784389"/>
                <a:gd name="connsiteX16" fmla="*/ 0 w 7544313"/>
                <a:gd name="connsiteY16" fmla="*/ 2905296 h 5784389"/>
                <a:gd name="connsiteX17" fmla="*/ 642367 w 7544313"/>
                <a:gd name="connsiteY17" fmla="*/ 2262930 h 5784389"/>
                <a:gd name="connsiteX18" fmla="*/ 5422435 w 7544313"/>
                <a:gd name="connsiteY18" fmla="*/ 2262930 h 5784389"/>
                <a:gd name="connsiteX19" fmla="*/ 4256093 w 7544313"/>
                <a:gd name="connsiteY19" fmla="*/ 1096587 h 5784389"/>
                <a:gd name="connsiteX20" fmla="*/ 4256093 w 7544313"/>
                <a:gd name="connsiteY20" fmla="*/ 188144 h 5784389"/>
                <a:gd name="connsiteX21" fmla="*/ 4710315 w 7544313"/>
                <a:gd name="connsiteY21" fmla="*/ 0 h 578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9" name="文本框 58"/>
            <p:cNvSpPr txBox="1"/>
            <p:nvPr/>
          </p:nvSpPr>
          <p:spPr>
            <a:xfrm>
              <a:off x="10197" y="3866"/>
              <a:ext cx="1263" cy="604"/>
            </a:xfrm>
            <a:prstGeom prst="rect">
              <a:avLst/>
            </a:prstGeom>
            <a:noFill/>
          </p:spPr>
          <p:txBody>
            <a:bodyPr wrap="square" rtlCol="0">
              <a:spAutoFit/>
            </a:bodyPr>
            <a:p>
              <a:r>
                <a:rPr lang="zh-CN" altLang="zh-CN" noProof="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公示</a:t>
              </a:r>
              <a:endParaRPr lang="zh-CN" altLang="en-US"/>
            </a:p>
          </p:txBody>
        </p:sp>
      </p:gr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 name="矩形 40"/>
          <p:cNvSpPr/>
          <p:nvPr/>
        </p:nvSpPr>
        <p:spPr>
          <a:xfrm>
            <a:off x="9585008" y="5157153"/>
            <a:ext cx="347663" cy="3476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sp>
        <p:nvSpPr>
          <p:cNvPr id="45" name="矩形 44"/>
          <p:cNvSpPr/>
          <p:nvPr/>
        </p:nvSpPr>
        <p:spPr>
          <a:xfrm>
            <a:off x="8727758" y="5339080"/>
            <a:ext cx="935038" cy="693738"/>
          </a:xfrm>
          <a:prstGeom prst="rect">
            <a:avLst/>
          </a:prstGeom>
          <a:solidFill>
            <a:schemeClr val="bg1">
              <a:lumMod val="8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sp>
        <p:nvSpPr>
          <p:cNvPr id="20" name="矩形 19"/>
          <p:cNvSpPr/>
          <p:nvPr/>
        </p:nvSpPr>
        <p:spPr>
          <a:xfrm>
            <a:off x="814705" y="762635"/>
            <a:ext cx="9877425" cy="5344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sp>
        <p:nvSpPr>
          <p:cNvPr id="21" name="矩形 20"/>
          <p:cNvSpPr/>
          <p:nvPr/>
        </p:nvSpPr>
        <p:spPr>
          <a:xfrm>
            <a:off x="1657350" y="762000"/>
            <a:ext cx="1871663" cy="773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sp>
        <p:nvSpPr>
          <p:cNvPr id="22" name="文本框 5"/>
          <p:cNvSpPr txBox="1"/>
          <p:nvPr/>
        </p:nvSpPr>
        <p:spPr>
          <a:xfrm>
            <a:off x="1803400" y="765175"/>
            <a:ext cx="1592263" cy="706755"/>
          </a:xfrm>
          <a:prstGeom prst="rect">
            <a:avLst/>
          </a:prstGeom>
          <a:noFill/>
          <a:ln w="9525">
            <a:noFill/>
          </a:ln>
        </p:spPr>
        <p:txBody>
          <a:bodyPr>
            <a:spAutoFit/>
          </a:bodyPr>
          <a:p>
            <a:pPr algn="ctr"/>
            <a:r>
              <a:rPr lang="zh-CN" altLang="en-US" sz="4000" b="1" dirty="0">
                <a:solidFill>
                  <a:schemeClr val="bg1"/>
                </a:solidFill>
                <a:latin typeface="微软雅黑" panose="020B0503020204020204" pitchFamily="34" charset="-122"/>
                <a:ea typeface="微软雅黑" panose="020B0503020204020204" pitchFamily="34" charset="-122"/>
              </a:rPr>
              <a:t>背景</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1108075" y="1535430"/>
            <a:ext cx="9305925" cy="4246245"/>
          </a:xfrm>
          <a:prstGeom prst="rect">
            <a:avLst/>
          </a:prstGeom>
          <a:noFill/>
        </p:spPr>
        <p:txBody>
          <a:bodyPr wrap="square" rtlCol="0">
            <a:spAutoFit/>
          </a:bodyPr>
          <a:lstStyle/>
          <a:p>
            <a:pPr marR="0" defTabSz="951230" fontAlgn="auto">
              <a:lnSpc>
                <a:spcPct val="150000"/>
              </a:lnSpc>
              <a:spcBef>
                <a:spcPts val="0"/>
              </a:spcBef>
              <a:spcAft>
                <a:spcPts val="0"/>
              </a:spcAft>
              <a:buClrTx/>
              <a:buSzTx/>
              <a:buFontTx/>
              <a:buNone/>
              <a:defRPr/>
            </a:pPr>
            <a:r>
              <a:rPr kumimoji="0" lang="en-US" altLang="zh-CN" sz="1800" kern="1200" cap="none" spc="0" normalizeH="0" baseline="0" noProof="0" dirty="0" smtClean="0">
                <a:solidFill>
                  <a:schemeClr val="tx1">
                    <a:lumMod val="50000"/>
                    <a:lumOff val="50000"/>
                  </a:schemeClr>
                </a:solidFill>
                <a:latin typeface="微软雅黑" panose="020B0503020204020204" pitchFamily="34" charset="-122"/>
                <a:ea typeface="微软雅黑" panose="020B0503020204020204" pitchFamily="34" charset="-122"/>
                <a:cs typeface="+mn-cs"/>
              </a:rPr>
              <a:t>     </a:t>
            </a:r>
            <a:r>
              <a:rPr kumimoji="0" lang="en-US" altLang="zh-CN" sz="2000" kern="1200" cap="none" spc="0" normalizeH="0" baseline="0" noProof="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十八大”以来，党中央、国务院高度重视科技创新，对实施科技创新驱动发展和科技体制改革做出了一系列重大决策部署。为有效避免原有各类计划重复、分散、低效，解决多头申报、资源配置“碎片化”等问题，中央和省先后出台了财政科技计划（专项、基金等）管理改革方案，并制定了计划管理和经费管理的系列配套制度。</a:t>
            </a:r>
            <a:endParaRPr kumimoji="0" lang="en-US" altLang="zh-CN" sz="2000" kern="1200" cap="none" spc="0" normalizeH="0" baseline="0" noProof="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endParaRPr>
          </a:p>
          <a:p>
            <a:pPr marR="0" defTabSz="951230" fontAlgn="auto">
              <a:lnSpc>
                <a:spcPct val="150000"/>
              </a:lnSpc>
              <a:spcBef>
                <a:spcPts val="0"/>
              </a:spcBef>
              <a:spcAft>
                <a:spcPts val="0"/>
              </a:spcAft>
              <a:buClrTx/>
              <a:buSzTx/>
              <a:buFontTx/>
              <a:buNone/>
              <a:defRPr/>
            </a:pPr>
            <a:r>
              <a:rPr kumimoji="0" lang="en-US" altLang="zh-CN" sz="2000" kern="1200" cap="none" spc="0" normalizeH="0" baseline="0" noProof="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       按照中央、省改革精神，我市于2016年出台了《晋中市深化市级财政科技计划（专项、基金）管理改革方案》（以下简称《改革方案》），为了保证改革内容的良好实施，建立规范的科技计划管理和运行机制，提升财政科技资金使用效益，激发广大科研人员的积极性和创造性，我们起草了配套的“两个办法”。</a:t>
            </a:r>
            <a:endParaRPr kumimoji="0" lang="en-US" altLang="zh-CN" sz="2000" kern="1200" cap="none" spc="0" normalizeH="0" baseline="0" noProof="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sym typeface="+mn-ea"/>
            </a:endParaRPr>
          </a:p>
        </p:txBody>
      </p:sp>
      <p:grpSp>
        <p:nvGrpSpPr>
          <p:cNvPr id="30" name="组合 29"/>
          <p:cNvGrpSpPr/>
          <p:nvPr/>
        </p:nvGrpSpPr>
        <p:grpSpPr>
          <a:xfrm>
            <a:off x="9367203" y="1000443"/>
            <a:ext cx="1031875" cy="711200"/>
            <a:chOff x="-1697769" y="10550768"/>
            <a:chExt cx="1031096" cy="711796"/>
          </a:xfrm>
        </p:grpSpPr>
        <p:sp>
          <p:nvSpPr>
            <p:cNvPr id="31" name="Oval 16"/>
            <p:cNvSpPr>
              <a:spLocks noChangeArrowheads="1"/>
            </p:cNvSpPr>
            <p:nvPr/>
          </p:nvSpPr>
          <p:spPr bwMode="auto">
            <a:xfrm>
              <a:off x="-1697769" y="10550768"/>
              <a:ext cx="295999" cy="295999"/>
            </a:xfrm>
            <a:prstGeom prst="frame">
              <a:avLst/>
            </a:prstGeom>
            <a:solidFill>
              <a:schemeClr val="tx2">
                <a:lumMod val="20000"/>
                <a:lumOff val="80000"/>
              </a:schemeClr>
            </a:solidFill>
            <a:ln>
              <a:noFill/>
            </a:ln>
            <a:effectLst/>
          </p:spPr>
          <p:txBody>
            <a:bodyPr wrap="none"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汉仪菱心体简" panose="02010609000101010101" pitchFamily="49" charset="-122"/>
                <a:ea typeface="汉仪菱心体简" panose="02010609000101010101" pitchFamily="49" charset="-122"/>
                <a:cs typeface="+mn-cs"/>
              </a:endParaRPr>
            </a:p>
          </p:txBody>
        </p:sp>
        <p:sp>
          <p:nvSpPr>
            <p:cNvPr id="32" name="Oval 17"/>
            <p:cNvSpPr>
              <a:spLocks noChangeArrowheads="1"/>
            </p:cNvSpPr>
            <p:nvPr/>
          </p:nvSpPr>
          <p:spPr bwMode="auto">
            <a:xfrm>
              <a:off x="-1277721" y="10808483"/>
              <a:ext cx="454081" cy="454081"/>
            </a:xfrm>
            <a:prstGeom prst="frame">
              <a:avLst/>
            </a:prstGeom>
            <a:solidFill>
              <a:schemeClr val="tx2">
                <a:lumMod val="20000"/>
                <a:lumOff val="80000"/>
              </a:schemeClr>
            </a:solidFill>
            <a:ln>
              <a:noFill/>
            </a:ln>
            <a:effectLst/>
          </p:spPr>
          <p:txBody>
            <a:bodyPr wrap="none"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汉仪菱心体简" panose="02010609000101010101" pitchFamily="49" charset="-122"/>
                <a:ea typeface="汉仪菱心体简" panose="02010609000101010101" pitchFamily="49" charset="-122"/>
                <a:cs typeface="+mn-cs"/>
              </a:endParaRPr>
            </a:p>
          </p:txBody>
        </p:sp>
        <p:sp>
          <p:nvSpPr>
            <p:cNvPr id="33" name="Oval 3"/>
            <p:cNvSpPr>
              <a:spLocks noChangeArrowheads="1"/>
            </p:cNvSpPr>
            <p:nvPr/>
          </p:nvSpPr>
          <p:spPr bwMode="auto">
            <a:xfrm>
              <a:off x="-987309" y="10632858"/>
              <a:ext cx="320636" cy="320636"/>
            </a:xfrm>
            <a:prstGeom prst="frame">
              <a:avLst/>
            </a:prstGeom>
            <a:solidFill>
              <a:schemeClr val="tx2">
                <a:lumMod val="20000"/>
                <a:lumOff val="80000"/>
              </a:schemeClr>
            </a:solidFill>
            <a:ln>
              <a:noFill/>
            </a:ln>
            <a:effectLst/>
          </p:spPr>
          <p:txBody>
            <a:bodyPr wrap="none"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汉仪菱心体简" panose="02010609000101010101" pitchFamily="49" charset="-122"/>
                <a:ea typeface="汉仪菱心体简" panose="02010609000101010101" pitchFamily="49" charset="-122"/>
                <a:cs typeface="+mn-cs"/>
              </a:endParaRPr>
            </a:p>
          </p:txBody>
        </p:sp>
      </p:grpSp>
      <p:sp>
        <p:nvSpPr>
          <p:cNvPr id="40" name="矩形 39"/>
          <p:cNvSpPr/>
          <p:nvPr/>
        </p:nvSpPr>
        <p:spPr>
          <a:xfrm>
            <a:off x="9585325" y="5424170"/>
            <a:ext cx="730250" cy="52324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矩形 11"/>
          <p:cNvSpPr/>
          <p:nvPr/>
        </p:nvSpPr>
        <p:spPr>
          <a:xfrm>
            <a:off x="1139190" y="513715"/>
            <a:ext cx="2103120" cy="478155"/>
          </a:xfrm>
          <a:prstGeom prst="rect">
            <a:avLst/>
          </a:prstGeom>
        </p:spPr>
        <p:txBody>
          <a:bodyPr wrap="none">
            <a:spAutoFit/>
          </a:bodyPr>
          <a:lstStyle/>
          <a:p>
            <a:pPr marL="0" marR="0" lvl="0" indent="0" algn="l" defTabSz="951230" rtl="0" eaLnBrk="1" fontAlgn="auto" latinLnBrk="0" hangingPunct="1">
              <a:lnSpc>
                <a:spcPct val="100000"/>
              </a:lnSpc>
              <a:spcBef>
                <a:spcPts val="0"/>
              </a:spcBef>
              <a:spcAft>
                <a:spcPts val="0"/>
              </a:spcAft>
              <a:buClrTx/>
              <a:buSzTx/>
              <a:buFontTx/>
              <a:buNone/>
              <a:defRPr/>
            </a:pPr>
            <a:r>
              <a:rPr kumimoji="0" lang="zh-CN" altLang="en-US" sz="252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三、执行控制</a:t>
            </a:r>
            <a:endParaRPr kumimoji="0" lang="zh-CN" altLang="en-US" sz="252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nvGrpSpPr>
          <p:cNvPr id="17" name="组合 16"/>
          <p:cNvGrpSpPr/>
          <p:nvPr/>
        </p:nvGrpSpPr>
        <p:grpSpPr>
          <a:xfrm rot="1440000">
            <a:off x="560070" y="1774190"/>
            <a:ext cx="5518150" cy="4013200"/>
            <a:chOff x="1201" y="2810"/>
            <a:chExt cx="8690" cy="6320"/>
          </a:xfrm>
        </p:grpSpPr>
        <p:grpSp>
          <p:nvGrpSpPr>
            <p:cNvPr id="3" name="Group 3"/>
            <p:cNvGrpSpPr/>
            <p:nvPr/>
          </p:nvGrpSpPr>
          <p:grpSpPr>
            <a:xfrm>
              <a:off x="1201" y="2810"/>
              <a:ext cx="8690" cy="5738"/>
              <a:chOff x="0" y="0"/>
              <a:chExt cx="5166566" cy="3409678"/>
            </a:xfrm>
          </p:grpSpPr>
          <p:sp>
            <p:nvSpPr>
              <p:cNvPr id="4"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rgbClr val="0070C0"/>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86416" tIns="43208" rIns="86416" bIns="43208"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0070C0"/>
                </a:solidFill>
                <a:prstDash val="sysDash"/>
                <a:round/>
              </a:ln>
              <a:extLst>
                <a:ext uri="{909E8E84-426E-40DD-AFC4-6F175D3DCCD1}">
                  <a14:hiddenFill xmlns:a14="http://schemas.microsoft.com/office/drawing/2010/main">
                    <a:solidFill>
                      <a:srgbClr val="FFFFFF"/>
                    </a:solidFill>
                  </a14:hiddenFill>
                </a:ext>
              </a:extLst>
            </p:spPr>
            <p:txBody>
              <a:bodyPr lIns="86416" tIns="43208" rIns="86416" bIns="43208"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6"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0070C0"/>
                </a:solidFill>
                <a:prstDash val="sysDash"/>
                <a:round/>
              </a:ln>
              <a:extLst>
                <a:ext uri="{909E8E84-426E-40DD-AFC4-6F175D3DCCD1}">
                  <a14:hiddenFill xmlns:a14="http://schemas.microsoft.com/office/drawing/2010/main">
                    <a:solidFill>
                      <a:srgbClr val="FFFFFF"/>
                    </a:solidFill>
                  </a14:hiddenFill>
                </a:ext>
              </a:extLst>
            </p:spPr>
            <p:txBody>
              <a:bodyPr lIns="86416" tIns="43208" rIns="86416" bIns="43208"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7"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0070C0"/>
                </a:solidFill>
                <a:prstDash val="sysDash"/>
                <a:round/>
              </a:ln>
              <a:extLst>
                <a:ext uri="{909E8E84-426E-40DD-AFC4-6F175D3DCCD1}">
                  <a14:hiddenFill xmlns:a14="http://schemas.microsoft.com/office/drawing/2010/main">
                    <a:solidFill>
                      <a:srgbClr val="FFFFFF"/>
                    </a:solidFill>
                  </a14:hiddenFill>
                </a:ext>
              </a:extLst>
            </p:spPr>
            <p:txBody>
              <a:bodyPr lIns="86416" tIns="43208" rIns="86416" bIns="43208"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sp>
          <p:nvSpPr>
            <p:cNvPr id="8" name="KSO_GN4"/>
            <p:cNvSpPr>
              <a:spLocks noChangeArrowheads="1"/>
            </p:cNvSpPr>
            <p:nvPr/>
          </p:nvSpPr>
          <p:spPr bwMode="auto">
            <a:xfrm rot="20280000">
              <a:off x="1408" y="3020"/>
              <a:ext cx="3304" cy="330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444500" dist="63500" dir="8100000" algn="ctr">
                <a:srgbClr val="000000">
                  <a:alpha val="5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en-US" altLang="zh-CN" sz="6805" b="0" i="0" u="none" strike="noStrike" kern="1200" cap="none" spc="0" normalizeH="0" baseline="0" noProof="0" dirty="0">
                  <a:ln>
                    <a:noFill/>
                  </a:ln>
                  <a:solidFill>
                    <a:srgbClr val="0070C0"/>
                  </a:solidFill>
                  <a:effectLst/>
                  <a:uLnTx/>
                  <a:uFillTx/>
                  <a:latin typeface="Impact" panose="020B0806030902050204" pitchFamily="34" charset="0"/>
                  <a:ea typeface="微软雅黑" panose="020B0503020204020204" pitchFamily="34" charset="-122"/>
                  <a:cs typeface="+mn-cs"/>
                </a:rPr>
                <a:t>1</a:t>
              </a:r>
              <a:endParaRPr kumimoji="0" lang="en-US" altLang="zh-CN" sz="6805" b="0" i="0" u="none" strike="noStrike" kern="1200" cap="none" spc="0" normalizeH="0" baseline="0" noProof="0" dirty="0">
                <a:ln>
                  <a:noFill/>
                </a:ln>
                <a:solidFill>
                  <a:srgbClr val="0070C0"/>
                </a:solidFill>
                <a:effectLst/>
                <a:uLnTx/>
                <a:uFillTx/>
                <a:latin typeface="Impact" panose="020B0806030902050204" pitchFamily="34" charset="0"/>
                <a:ea typeface="微软雅黑" panose="020B0503020204020204" pitchFamily="34" charset="-122"/>
                <a:cs typeface="+mn-cs"/>
              </a:endParaRPr>
            </a:p>
          </p:txBody>
        </p:sp>
        <p:sp>
          <p:nvSpPr>
            <p:cNvPr id="9" name="KSO_GN3"/>
            <p:cNvSpPr>
              <a:spLocks noChangeArrowheads="1"/>
            </p:cNvSpPr>
            <p:nvPr/>
          </p:nvSpPr>
          <p:spPr bwMode="auto">
            <a:xfrm rot="20220000">
              <a:off x="4480" y="5462"/>
              <a:ext cx="2338" cy="233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444500" dist="63500" dir="8100000" algn="ctr">
                <a:srgbClr val="000000">
                  <a:alpha val="5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en-US" altLang="zh-CN" sz="5040" b="0" i="0" u="none" strike="noStrike" kern="1200" cap="none" spc="0" normalizeH="0" baseline="0" noProof="0" dirty="0">
                  <a:ln>
                    <a:noFill/>
                  </a:ln>
                  <a:solidFill>
                    <a:srgbClr val="0070C0"/>
                  </a:solidFill>
                  <a:effectLst/>
                  <a:uLnTx/>
                  <a:uFillTx/>
                  <a:latin typeface="Impact" panose="020B0806030902050204" pitchFamily="34" charset="0"/>
                  <a:ea typeface="微软雅黑" panose="020B0503020204020204" pitchFamily="34" charset="-122"/>
                  <a:cs typeface="+mn-cs"/>
                </a:rPr>
                <a:t>2</a:t>
              </a:r>
              <a:endParaRPr kumimoji="0" lang="en-US" altLang="zh-CN" sz="5040" b="0" i="0" u="none" strike="noStrike" kern="1200" cap="none" spc="0" normalizeH="0" baseline="0" noProof="0" dirty="0">
                <a:ln>
                  <a:noFill/>
                </a:ln>
                <a:solidFill>
                  <a:srgbClr val="0070C0"/>
                </a:solidFill>
                <a:effectLst/>
                <a:uLnTx/>
                <a:uFillTx/>
                <a:latin typeface="Impact" panose="020B0806030902050204" pitchFamily="34" charset="0"/>
                <a:ea typeface="微软雅黑" panose="020B0503020204020204" pitchFamily="34" charset="-122"/>
                <a:cs typeface="+mn-cs"/>
              </a:endParaRPr>
            </a:p>
          </p:txBody>
        </p:sp>
        <p:sp>
          <p:nvSpPr>
            <p:cNvPr id="10" name="KSO_GN2"/>
            <p:cNvSpPr>
              <a:spLocks noChangeArrowheads="1"/>
            </p:cNvSpPr>
            <p:nvPr/>
          </p:nvSpPr>
          <p:spPr bwMode="auto">
            <a:xfrm rot="9300000" flipV="1">
              <a:off x="6905" y="6754"/>
              <a:ext cx="1667" cy="166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444500" dist="63500" dir="8100000" algn="ctr">
                <a:srgbClr val="000000">
                  <a:alpha val="5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en-US" altLang="zh-CN" sz="3400" b="0" i="0" u="none" strike="noStrike" kern="1200" cap="none" spc="0" normalizeH="0" baseline="0" noProof="0">
                  <a:ln>
                    <a:noFill/>
                  </a:ln>
                  <a:solidFill>
                    <a:srgbClr val="0070C0"/>
                  </a:solidFill>
                  <a:effectLst/>
                  <a:uLnTx/>
                  <a:uFillTx/>
                  <a:latin typeface="Impact" panose="020B0806030902050204" pitchFamily="34" charset="0"/>
                  <a:ea typeface="微软雅黑" panose="020B0503020204020204" pitchFamily="34" charset="-122"/>
                  <a:cs typeface="+mn-cs"/>
                </a:rPr>
                <a:t>3</a:t>
              </a:r>
              <a:endParaRPr kumimoji="0" lang="en-US" altLang="zh-CN" sz="1890" b="0" i="0" u="none" strike="noStrike" kern="1200" cap="none" spc="0" normalizeH="0" baseline="0" noProof="0">
                <a:ln>
                  <a:noFill/>
                </a:ln>
                <a:solidFill>
                  <a:srgbClr val="0070C0"/>
                </a:solidFill>
                <a:effectLst/>
                <a:uLnTx/>
                <a:uFillTx/>
                <a:latin typeface="Impact" panose="020B0806030902050204" pitchFamily="34" charset="0"/>
                <a:ea typeface="微软雅黑" panose="020B0503020204020204" pitchFamily="34" charset="-122"/>
                <a:cs typeface="+mn-cs"/>
              </a:endParaRPr>
            </a:p>
          </p:txBody>
        </p:sp>
        <p:sp>
          <p:nvSpPr>
            <p:cNvPr id="11" name="KSO_GN1"/>
            <p:cNvSpPr>
              <a:spLocks noChangeArrowheads="1"/>
            </p:cNvSpPr>
            <p:nvPr/>
          </p:nvSpPr>
          <p:spPr bwMode="auto">
            <a:xfrm rot="20040000">
              <a:off x="8495" y="7980"/>
              <a:ext cx="1150" cy="11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444500" dist="63500" dir="8100000" algn="ctr">
                <a:srgbClr val="000000">
                  <a:alpha val="5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en-US" altLang="zh-CN" sz="3400" b="0" i="0" u="none" strike="noStrike" kern="1200" cap="none" spc="0" normalizeH="0" baseline="0" noProof="0" dirty="0">
                  <a:ln>
                    <a:noFill/>
                  </a:ln>
                  <a:solidFill>
                    <a:srgbClr val="0070C0"/>
                  </a:solidFill>
                  <a:effectLst/>
                  <a:uLnTx/>
                  <a:uFillTx/>
                  <a:latin typeface="Impact" panose="020B0806030902050204" pitchFamily="34" charset="0"/>
                  <a:ea typeface="微软雅黑" panose="020B0503020204020204" pitchFamily="34" charset="-122"/>
                  <a:cs typeface="+mn-cs"/>
                </a:rPr>
                <a:t>4</a:t>
              </a:r>
              <a:endParaRPr kumimoji="0" lang="en-US" altLang="zh-CN" sz="3400" b="0" i="0" u="none" strike="noStrike" kern="1200" cap="none" spc="0" normalizeH="0" baseline="0" noProof="0" dirty="0">
                <a:ln>
                  <a:noFill/>
                </a:ln>
                <a:solidFill>
                  <a:srgbClr val="0070C0"/>
                </a:solidFill>
                <a:effectLst/>
                <a:uLnTx/>
                <a:uFillTx/>
                <a:latin typeface="Impact" panose="020B0806030902050204" pitchFamily="34" charset="0"/>
                <a:ea typeface="微软雅黑" panose="020B0503020204020204" pitchFamily="34" charset="-122"/>
                <a:cs typeface="+mn-cs"/>
              </a:endParaRPr>
            </a:p>
          </p:txBody>
        </p:sp>
      </p:grpSp>
      <p:sp>
        <p:nvSpPr>
          <p:cNvPr id="13" name="文本框 11"/>
          <p:cNvSpPr txBox="1">
            <a:spLocks noChangeArrowheads="1"/>
          </p:cNvSpPr>
          <p:nvPr/>
        </p:nvSpPr>
        <p:spPr bwMode="auto">
          <a:xfrm>
            <a:off x="3525520" y="991870"/>
            <a:ext cx="7286625" cy="133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369" tIns="43185" rIns="86369" bIns="43185">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algn="l" defTabSz="95123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建立项目进展情况跟踪制度。项目执行期内，项目主管部门应当每年检查、收集汇总项目实施情况和经费使用情况，并将检查结果报联席会议综合办公室。</a:t>
            </a:r>
            <a:endParaRPr kumimoji="0" lang="zh-CN" altLang="en-US"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endParaRPr>
          </a:p>
        </p:txBody>
      </p:sp>
      <p:sp>
        <p:nvSpPr>
          <p:cNvPr id="14" name="文本框 12"/>
          <p:cNvSpPr txBox="1">
            <a:spLocks noChangeArrowheads="1"/>
          </p:cNvSpPr>
          <p:nvPr/>
        </p:nvSpPr>
        <p:spPr bwMode="auto">
          <a:xfrm>
            <a:off x="4087495" y="2324735"/>
            <a:ext cx="6724650" cy="174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369" tIns="43185" rIns="86369" bIns="43185">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algn="l" defTabSz="95123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项目实施过程中，需要对计划目标、执行进度、预算总额及承担单位等合同内容进行调整，由项目承担单位提出书面申请，报市科技计划主管部门审核，并以补充任务书的形式明确修改或调整内容。</a:t>
            </a:r>
            <a:endParaRPr kumimoji="0" lang="zh-CN" altLang="en-US"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endParaRPr>
          </a:p>
        </p:txBody>
      </p:sp>
      <p:sp>
        <p:nvSpPr>
          <p:cNvPr id="15" name="文本框 13"/>
          <p:cNvSpPr txBox="1">
            <a:spLocks noChangeArrowheads="1"/>
          </p:cNvSpPr>
          <p:nvPr/>
        </p:nvSpPr>
        <p:spPr bwMode="auto">
          <a:xfrm>
            <a:off x="4711700" y="3897630"/>
            <a:ext cx="610044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369" tIns="43185" rIns="86369" bIns="43185">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5123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需要延期的，由项目承担单位在项目周期截止30天前提出</a:t>
            </a:r>
            <a:r>
              <a:rPr lang="zh-CN" altLang="en-US" sz="1800" noProof="0" dirty="0">
                <a:effectLst>
                  <a:outerShdw blurRad="38100" dist="19050" dir="2700000" algn="tl" rotWithShape="0">
                    <a:schemeClr val="dk1">
                      <a:alpha val="40000"/>
                    </a:schemeClr>
                  </a:outerShdw>
                </a:effectLst>
                <a:latin typeface="微软雅黑" panose="020B0503020204020204" pitchFamily="34" charset="-122"/>
                <a:sym typeface="+mn-ea"/>
              </a:rPr>
              <a:t>书面</a:t>
            </a:r>
            <a:r>
              <a:rPr kumimoji="0" lang="zh-CN" altLang="en-US"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申请，</a:t>
            </a:r>
            <a:r>
              <a:rPr lang="zh-CN" altLang="en-US" sz="1800" noProof="0" dirty="0">
                <a:effectLst>
                  <a:outerShdw blurRad="38100" dist="19050" dir="2700000" algn="tl" rotWithShape="0">
                    <a:schemeClr val="dk1">
                      <a:alpha val="40000"/>
                    </a:schemeClr>
                  </a:outerShdw>
                </a:effectLst>
                <a:latin typeface="微软雅黑" panose="020B0503020204020204" pitchFamily="34" charset="-122"/>
                <a:sym typeface="+mn-ea"/>
              </a:rPr>
              <a:t>报市科技计划主管部门审核，并以补充任务书的形式明确修改或调整内容，延期时限最长不超过1年。</a:t>
            </a:r>
            <a:endParaRPr kumimoji="0" lang="zh-CN" altLang="en-US" sz="1400" b="1" kern="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endParaRPr>
          </a:p>
          <a:p>
            <a:pPr marL="0" marR="0" lvl="0" indent="0" algn="just" defTabSz="951230" rtl="0" eaLnBrk="1" fontAlgn="auto" latinLnBrk="0" hangingPunct="1">
              <a:lnSpc>
                <a:spcPct val="130000"/>
              </a:lnSpc>
              <a:spcBef>
                <a:spcPts val="0"/>
              </a:spcBef>
              <a:spcAft>
                <a:spcPts val="0"/>
              </a:spcAft>
              <a:buClrTx/>
              <a:buSzTx/>
              <a:buFontTx/>
              <a:buNone/>
              <a:defRPr/>
            </a:pPr>
            <a:endParaRPr kumimoji="0" lang="zh-CN" altLang="en-US" sz="1400" b="0" i="0" u="none" strike="noStrike"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endParaRPr>
          </a:p>
        </p:txBody>
      </p:sp>
      <p:sp>
        <p:nvSpPr>
          <p:cNvPr id="16" name="文本框 14"/>
          <p:cNvSpPr txBox="1">
            <a:spLocks noChangeArrowheads="1"/>
          </p:cNvSpPr>
          <p:nvPr/>
        </p:nvSpPr>
        <p:spPr bwMode="auto">
          <a:xfrm>
            <a:off x="5160010" y="5312410"/>
            <a:ext cx="565277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369" tIns="43185" rIns="86369" bIns="43185">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algn="just" defTabSz="95123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终止或撤销的，经核实后报市科技计划主管部门审核备案。其中涉及到调整项目资金使用用途或清退的，需报市财政主管部门按相关管理规定办理。</a:t>
            </a:r>
            <a:endParaRPr kumimoji="0" lang="zh-CN" altLang="en-US" sz="1800" b="0" i="0" u="none" strike="noStrike"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矩形 11"/>
          <p:cNvSpPr/>
          <p:nvPr/>
        </p:nvSpPr>
        <p:spPr>
          <a:xfrm>
            <a:off x="1092200" y="434975"/>
            <a:ext cx="1463040" cy="478155"/>
          </a:xfrm>
          <a:prstGeom prst="rect">
            <a:avLst/>
          </a:prstGeom>
        </p:spPr>
        <p:txBody>
          <a:bodyPr wrap="none">
            <a:spAutoFit/>
          </a:bodyPr>
          <a:lstStyle/>
          <a:p>
            <a:pPr marL="0" marR="0" lvl="0" indent="0" algn="l" defTabSz="951230" rtl="0" eaLnBrk="1" fontAlgn="auto" latinLnBrk="0" hangingPunct="1">
              <a:lnSpc>
                <a:spcPct val="100000"/>
              </a:lnSpc>
              <a:spcBef>
                <a:spcPts val="0"/>
              </a:spcBef>
              <a:spcAft>
                <a:spcPts val="0"/>
              </a:spcAft>
              <a:buClrTx/>
              <a:buSzTx/>
              <a:buFontTx/>
              <a:buNone/>
              <a:defRPr/>
            </a:pPr>
            <a:r>
              <a:rPr kumimoji="0" lang="zh-CN" altLang="en-US" sz="252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四、验收</a:t>
            </a:r>
            <a:endParaRPr kumimoji="0" lang="zh-CN" altLang="en-US" sz="252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0" name="TextBox 19"/>
          <p:cNvSpPr txBox="1"/>
          <p:nvPr/>
        </p:nvSpPr>
        <p:spPr>
          <a:xfrm>
            <a:off x="581660" y="3736340"/>
            <a:ext cx="8453120" cy="2769870"/>
          </a:xfrm>
          <a:prstGeom prst="rect">
            <a:avLst/>
          </a:prstGeom>
          <a:noFill/>
        </p:spPr>
        <p:txBody>
          <a:bodyPr wrap="square" lIns="0" tIns="0" rIns="0" bIns="0" rtlCol="0">
            <a:spAutoFit/>
          </a:bodyPr>
          <a:lstStyle/>
          <a:p>
            <a:pPr marR="0" indent="508000" algn="l" defTabSz="951230" fontAlgn="auto">
              <a:lnSpc>
                <a:spcPct val="150000"/>
              </a:lnSpc>
              <a:spcBef>
                <a:spcPts val="0"/>
              </a:spcBef>
              <a:spcAft>
                <a:spcPts val="0"/>
              </a:spcAft>
              <a:buClrTx/>
              <a:buSzTx/>
              <a:buFontTx/>
              <a:buNone/>
              <a:defRPr/>
              <a:extLst>
                <a:ext uri="{35155182-B16C-46BC-9424-99874614C6A1}">
                  <wpsdc:indentchars xmlns:wpsdc="http://www.wps.cn/officeDocument/2017/drawingmlCustomData" val="200" checksum="282533468"/>
                </a:ext>
              </a:extLst>
            </a:pPr>
            <a:r>
              <a:rPr kumimoji="0" lang="zh-CN" altLang="en-US" sz="2000" kern="1200" cap="none" spc="0" normalizeH="0" baseline="0" noProof="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凡具有下列情形之一的，为不通过验收：</a:t>
            </a:r>
            <a:endParaRPr kumimoji="0" lang="zh-CN" altLang="en-US" sz="2000" kern="1200" cap="none" spc="0" normalizeH="0" baseline="0" noProof="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endParaRPr>
          </a:p>
          <a:p>
            <a:pPr marR="0" indent="508000" algn="l" defTabSz="951230" fontAlgn="auto">
              <a:lnSpc>
                <a:spcPct val="150000"/>
              </a:lnSpc>
              <a:spcBef>
                <a:spcPts val="0"/>
              </a:spcBef>
              <a:spcAft>
                <a:spcPts val="0"/>
              </a:spcAft>
              <a:buClrTx/>
              <a:buSzTx/>
              <a:buFontTx/>
              <a:buNone/>
              <a:defRPr/>
              <a:extLst>
                <a:ext uri="{35155182-B16C-46BC-9424-99874614C6A1}">
                  <wpsdc:indentchars xmlns:wpsdc="http://www.wps.cn/officeDocument/2017/drawingmlCustomData" val="200" checksum="282533468"/>
                </a:ext>
              </a:extLst>
            </a:pPr>
            <a:r>
              <a:rPr kumimoji="0" lang="zh-CN" altLang="en-US" sz="2000" kern="1200" cap="none" spc="0" normalizeH="0" baseline="0" noProof="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（一）完成合同或计划任务书任务不到85%；</a:t>
            </a:r>
            <a:endParaRPr kumimoji="0" lang="zh-CN" altLang="en-US" sz="2000" kern="1200" cap="none" spc="0" normalizeH="0" baseline="0" noProof="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endParaRPr>
          </a:p>
          <a:p>
            <a:pPr marR="0" indent="508000" algn="l" defTabSz="951230" fontAlgn="auto">
              <a:lnSpc>
                <a:spcPct val="150000"/>
              </a:lnSpc>
              <a:spcBef>
                <a:spcPts val="0"/>
              </a:spcBef>
              <a:spcAft>
                <a:spcPts val="0"/>
              </a:spcAft>
              <a:buClrTx/>
              <a:buSzTx/>
              <a:buFontTx/>
              <a:buNone/>
              <a:defRPr/>
              <a:extLst>
                <a:ext uri="{35155182-B16C-46BC-9424-99874614C6A1}">
                  <wpsdc:indentchars xmlns:wpsdc="http://www.wps.cn/officeDocument/2017/drawingmlCustomData" val="200" checksum="282533468"/>
                </a:ext>
              </a:extLst>
            </a:pPr>
            <a:r>
              <a:rPr kumimoji="0" lang="zh-CN" altLang="en-US" sz="2000" kern="1200" cap="none" spc="0" normalizeH="0" baseline="0" noProof="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（二）提供验收的文件、资料、数据不真实的；</a:t>
            </a:r>
            <a:endParaRPr kumimoji="0" lang="zh-CN" altLang="en-US" sz="2000" kern="1200" cap="none" spc="0" normalizeH="0" baseline="0" noProof="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endParaRPr>
          </a:p>
          <a:p>
            <a:pPr marR="0" indent="508000" algn="l" defTabSz="951230" fontAlgn="auto">
              <a:lnSpc>
                <a:spcPct val="150000"/>
              </a:lnSpc>
              <a:spcBef>
                <a:spcPts val="0"/>
              </a:spcBef>
              <a:spcAft>
                <a:spcPts val="0"/>
              </a:spcAft>
              <a:buClrTx/>
              <a:buSzTx/>
              <a:buFontTx/>
              <a:buNone/>
              <a:defRPr/>
              <a:extLst>
                <a:ext uri="{35155182-B16C-46BC-9424-99874614C6A1}">
                  <wpsdc:indentchars xmlns:wpsdc="http://www.wps.cn/officeDocument/2017/drawingmlCustomData" val="200" checksum="282533468"/>
                </a:ext>
              </a:extLst>
            </a:pPr>
            <a:r>
              <a:rPr kumimoji="0" lang="zh-CN" altLang="en-US" sz="2000" kern="1200" cap="none" spc="0" normalizeH="0" baseline="0" noProof="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（三）擅自修改合同或计划任务书考核目标、内容、技术路线的；</a:t>
            </a:r>
            <a:endParaRPr kumimoji="0" lang="zh-CN" altLang="en-US" sz="2000" kern="1200" cap="none" spc="0" normalizeH="0" baseline="0" noProof="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endParaRPr>
          </a:p>
          <a:p>
            <a:pPr marR="0" indent="508000" algn="l" defTabSz="951230" fontAlgn="auto">
              <a:lnSpc>
                <a:spcPct val="150000"/>
              </a:lnSpc>
              <a:spcBef>
                <a:spcPts val="0"/>
              </a:spcBef>
              <a:spcAft>
                <a:spcPts val="0"/>
              </a:spcAft>
              <a:buClrTx/>
              <a:buSzTx/>
              <a:buFontTx/>
              <a:buNone/>
              <a:defRPr/>
              <a:extLst>
                <a:ext uri="{35155182-B16C-46BC-9424-99874614C6A1}">
                  <wpsdc:indentchars xmlns:wpsdc="http://www.wps.cn/officeDocument/2017/drawingmlCustomData" val="200" checksum="282533468"/>
                </a:ext>
              </a:extLst>
            </a:pPr>
            <a:r>
              <a:rPr kumimoji="0" lang="zh-CN" altLang="en-US" sz="2000" kern="1200" cap="none" spc="0" normalizeH="0" baseline="0" noProof="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（四）资金使用存在严重问题的；</a:t>
            </a:r>
            <a:endParaRPr kumimoji="0" lang="zh-CN" altLang="en-US" sz="2000" kern="1200" cap="none" spc="0" normalizeH="0" baseline="0" noProof="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endParaRPr>
          </a:p>
          <a:p>
            <a:pPr marR="0" indent="508000" algn="l" defTabSz="951230" fontAlgn="auto">
              <a:lnSpc>
                <a:spcPct val="150000"/>
              </a:lnSpc>
              <a:spcBef>
                <a:spcPts val="0"/>
              </a:spcBef>
              <a:spcAft>
                <a:spcPts val="0"/>
              </a:spcAft>
              <a:buClrTx/>
              <a:buSzTx/>
              <a:buFontTx/>
              <a:buNone/>
              <a:defRPr/>
              <a:extLst>
                <a:ext uri="{35155182-B16C-46BC-9424-99874614C6A1}">
                  <wpsdc:indentchars xmlns:wpsdc="http://www.wps.cn/officeDocument/2017/drawingmlCustomData" val="200" checksum="282533468"/>
                </a:ext>
              </a:extLst>
            </a:pPr>
            <a:r>
              <a:rPr kumimoji="0" lang="zh-CN" altLang="en-US" sz="2000" kern="1200" cap="none" spc="0" normalizeH="0" baseline="0" noProof="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（五）国家、省政策规定的其他情形。</a:t>
            </a:r>
            <a:endParaRPr kumimoji="0" lang="zh-CN" altLang="en-US" sz="2000" kern="1200" cap="none" spc="0" normalizeH="0" baseline="0" noProof="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endParaRPr>
          </a:p>
        </p:txBody>
      </p:sp>
      <p:sp>
        <p:nvSpPr>
          <p:cNvPr id="5" name="Line 12"/>
          <p:cNvSpPr>
            <a:spLocks noChangeShapeType="1"/>
          </p:cNvSpPr>
          <p:nvPr/>
        </p:nvSpPr>
        <p:spPr bwMode="auto">
          <a:xfrm rot="12660000" flipH="1">
            <a:off x="2858135" y="2252980"/>
            <a:ext cx="993775" cy="620395"/>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15221" tIns="57610" rIns="115221" bIns="57610" numCol="1" anchor="t" anchorCtr="0" compatLnSpc="1"/>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1153795" y="1786255"/>
            <a:ext cx="1455420" cy="141541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520" b="1" i="0" u="none" strike="noStrike" kern="1200" cap="none" spc="0" normalizeH="0" baseline="0" noProof="0" dirty="0">
              <a:solidFill>
                <a:srgbClr val="0070C0"/>
              </a:solidFill>
              <a:latin typeface="微软雅黑" panose="020B0503020204020204" pitchFamily="34" charset="-122"/>
              <a:ea typeface="微软雅黑" panose="020B0503020204020204" pitchFamily="34" charset="-122"/>
              <a:cs typeface="+mn-cs"/>
              <a:sym typeface="+mn-ea"/>
            </a:endParaRPr>
          </a:p>
        </p:txBody>
      </p:sp>
      <p:grpSp>
        <p:nvGrpSpPr>
          <p:cNvPr id="30" name="组合 29"/>
          <p:cNvGrpSpPr/>
          <p:nvPr/>
        </p:nvGrpSpPr>
        <p:grpSpPr>
          <a:xfrm>
            <a:off x="4100195" y="1870710"/>
            <a:ext cx="1423670" cy="1384300"/>
            <a:chOff x="7634" y="2981"/>
            <a:chExt cx="2242" cy="2180"/>
          </a:xfrm>
        </p:grpSpPr>
        <p:sp>
          <p:nvSpPr>
            <p:cNvPr id="13" name="椭圆 12"/>
            <p:cNvSpPr/>
            <p:nvPr/>
          </p:nvSpPr>
          <p:spPr>
            <a:xfrm>
              <a:off x="7634" y="2981"/>
              <a:ext cx="2243" cy="218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6" name="TextBox 24"/>
            <p:cNvSpPr txBox="1"/>
            <p:nvPr/>
          </p:nvSpPr>
          <p:spPr>
            <a:xfrm>
              <a:off x="8122" y="3460"/>
              <a:ext cx="1211" cy="1219"/>
            </a:xfrm>
            <a:prstGeom prst="rect">
              <a:avLst/>
            </a:prstGeom>
            <a:noFill/>
          </p:spPr>
          <p:txBody>
            <a:bodyPr wrap="square" lIns="0" tIns="0" rIns="0" bIns="0" rtlCol="0">
              <a:spAutoFit/>
            </a:bodyPr>
            <a:p>
              <a:pPr marR="0" algn="ctr" defTabSz="951230" fontAlgn="auto">
                <a:spcBef>
                  <a:spcPts val="0"/>
                </a:spcBef>
                <a:spcAft>
                  <a:spcPts val="0"/>
                </a:spcAft>
                <a:buClrTx/>
                <a:buSzTx/>
                <a:buFontTx/>
                <a:buNone/>
                <a:defRPr/>
              </a:pPr>
              <a:r>
                <a:rPr kumimoji="0" lang="zh-CN" altLang="en-US" sz="2520" b="1"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项目验收</a:t>
              </a:r>
              <a:endParaRPr kumimoji="0" lang="zh-CN" altLang="en-US" sz="2520" b="1"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endParaRPr>
            </a:p>
          </p:txBody>
        </p:sp>
      </p:grpSp>
      <p:sp>
        <p:nvSpPr>
          <p:cNvPr id="27" name="TextBox 24"/>
          <p:cNvSpPr txBox="1"/>
          <p:nvPr/>
        </p:nvSpPr>
        <p:spPr>
          <a:xfrm>
            <a:off x="1285240" y="2175510"/>
            <a:ext cx="1224915" cy="774065"/>
          </a:xfrm>
          <a:prstGeom prst="rect">
            <a:avLst/>
          </a:prstGeom>
          <a:noFill/>
        </p:spPr>
        <p:txBody>
          <a:bodyPr wrap="square" lIns="0" tIns="0" rIns="0" bIns="0" rtlCol="0">
            <a:spAutoFit/>
          </a:bodyPr>
          <a:lstStyle/>
          <a:p>
            <a:pPr marL="0" marR="0" lvl="0" indent="0" algn="ctr" defTabSz="951230" rtl="0" eaLnBrk="1" fontAlgn="auto" latinLnBrk="0" hangingPunct="1">
              <a:lnSpc>
                <a:spcPct val="100000"/>
              </a:lnSpc>
              <a:spcBef>
                <a:spcPts val="0"/>
              </a:spcBef>
              <a:spcAft>
                <a:spcPts val="0"/>
              </a:spcAft>
              <a:buClrTx/>
              <a:buSzTx/>
              <a:buFontTx/>
              <a:buNone/>
              <a:defRPr/>
            </a:pPr>
            <a:r>
              <a:rPr lang="zh-CN" altLang="en-US" sz="2520" b="1"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提交完结材料</a:t>
            </a:r>
            <a:endParaRPr kumimoji="0" lang="zh-CN" altLang="en-US" sz="2520" b="1"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sym typeface="+mn-ea"/>
            </a:endParaRPr>
          </a:p>
        </p:txBody>
      </p:sp>
      <p:grpSp>
        <p:nvGrpSpPr>
          <p:cNvPr id="31" name="组合 30"/>
          <p:cNvGrpSpPr/>
          <p:nvPr/>
        </p:nvGrpSpPr>
        <p:grpSpPr>
          <a:xfrm>
            <a:off x="5589270" y="984250"/>
            <a:ext cx="3185160" cy="3115310"/>
            <a:chOff x="10198" y="1546"/>
            <a:chExt cx="5016" cy="4906"/>
          </a:xfrm>
        </p:grpSpPr>
        <p:sp>
          <p:nvSpPr>
            <p:cNvPr id="4" name="Line 11"/>
            <p:cNvSpPr>
              <a:spLocks noChangeShapeType="1"/>
            </p:cNvSpPr>
            <p:nvPr/>
          </p:nvSpPr>
          <p:spPr bwMode="auto">
            <a:xfrm rot="7980000" flipH="1" flipV="1">
              <a:off x="10347" y="2586"/>
              <a:ext cx="2254" cy="1123"/>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15221" tIns="57610" rIns="115221" bIns="57610" numCol="1" anchor="t" anchorCtr="0" compatLnSpc="1"/>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 name="Line 13"/>
            <p:cNvSpPr>
              <a:spLocks noChangeShapeType="1"/>
            </p:cNvSpPr>
            <p:nvPr/>
          </p:nvSpPr>
          <p:spPr bwMode="auto">
            <a:xfrm rot="12000000" flipH="1">
              <a:off x="10198" y="4767"/>
              <a:ext cx="2514" cy="143"/>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15221" tIns="57610" rIns="115221" bIns="57610" numCol="1" anchor="t" anchorCtr="0" compatLnSpc="1"/>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 name="椭圆 6"/>
            <p:cNvSpPr/>
            <p:nvPr/>
          </p:nvSpPr>
          <p:spPr>
            <a:xfrm>
              <a:off x="12970" y="4354"/>
              <a:ext cx="2159" cy="209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6" name="椭圆 15"/>
            <p:cNvSpPr/>
            <p:nvPr/>
          </p:nvSpPr>
          <p:spPr>
            <a:xfrm>
              <a:off x="12970" y="1546"/>
              <a:ext cx="2244" cy="218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39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5" name="TextBox 24"/>
            <p:cNvSpPr txBox="1"/>
            <p:nvPr/>
          </p:nvSpPr>
          <p:spPr>
            <a:xfrm>
              <a:off x="13248" y="4854"/>
              <a:ext cx="1689" cy="1219"/>
            </a:xfrm>
            <a:prstGeom prst="rect">
              <a:avLst/>
            </a:prstGeom>
            <a:noFill/>
          </p:spPr>
          <p:txBody>
            <a:bodyPr wrap="square" lIns="0" tIns="0" rIns="0" bIns="0" rtlCol="0">
              <a:spAutoFit/>
            </a:bodyPr>
            <a:lstStyle/>
            <a:p>
              <a:pPr marR="0" algn="ctr" defTabSz="951230" fontAlgn="auto">
                <a:spcBef>
                  <a:spcPts val="0"/>
                </a:spcBef>
                <a:spcAft>
                  <a:spcPts val="0"/>
                </a:spcAft>
                <a:buClrTx/>
                <a:buSzTx/>
                <a:buFontTx/>
                <a:buNone/>
                <a:defRPr/>
              </a:pPr>
              <a:r>
                <a:rPr kumimoji="0" lang="zh-CN" altLang="en-US" sz="2520" b="1"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验收不通过</a:t>
              </a:r>
              <a:endParaRPr kumimoji="0" lang="zh-CN" altLang="en-US" sz="2520" b="1"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endParaRPr>
            </a:p>
          </p:txBody>
        </p:sp>
        <p:sp>
          <p:nvSpPr>
            <p:cNvPr id="28" name="TextBox 24"/>
            <p:cNvSpPr txBox="1"/>
            <p:nvPr/>
          </p:nvSpPr>
          <p:spPr>
            <a:xfrm>
              <a:off x="13388" y="2028"/>
              <a:ext cx="1409" cy="1219"/>
            </a:xfrm>
            <a:prstGeom prst="rect">
              <a:avLst/>
            </a:prstGeom>
            <a:noFill/>
          </p:spPr>
          <p:txBody>
            <a:bodyPr wrap="square" lIns="0" tIns="0" rIns="0" bIns="0" rtlCol="0">
              <a:spAutoFit/>
            </a:bodyPr>
            <a:p>
              <a:pPr marR="0" algn="ctr" defTabSz="951230" fontAlgn="auto">
                <a:spcBef>
                  <a:spcPts val="0"/>
                </a:spcBef>
                <a:spcAft>
                  <a:spcPts val="0"/>
                </a:spcAft>
                <a:buClrTx/>
                <a:buSzTx/>
                <a:buFontTx/>
                <a:buNone/>
                <a:defRPr/>
              </a:pPr>
              <a:r>
                <a:rPr kumimoji="0" lang="zh-CN" altLang="en-US" sz="2520" b="1"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验收通过</a:t>
              </a:r>
              <a:endParaRPr kumimoji="0" lang="zh-CN" altLang="en-US" sz="2520" b="1"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 name="TextBox 34"/>
          <p:cNvSpPr txBox="1"/>
          <p:nvPr/>
        </p:nvSpPr>
        <p:spPr>
          <a:xfrm>
            <a:off x="5916930" y="2323465"/>
            <a:ext cx="3671888" cy="1245235"/>
          </a:xfrm>
          <a:prstGeom prst="rect">
            <a:avLst/>
          </a:prstGeom>
          <a:noFill/>
          <a:ln w="9525">
            <a:noFill/>
          </a:ln>
        </p:spPr>
        <p:txBody>
          <a:bodyPr>
            <a:spAutoFit/>
          </a:bodyPr>
          <a:p>
            <a:pPr marL="342900" indent="-342900">
              <a:lnSpc>
                <a:spcPct val="150000"/>
              </a:lnSpc>
              <a:buFont typeface="Wingdings" panose="05000000000000000000" pitchFamily="2" charset="2"/>
              <a:buChar char="n"/>
            </a:pPr>
            <a:r>
              <a:rPr lang="zh-CN" altLang="zh-CN" sz="2500" b="1" dirty="0">
                <a:latin typeface="微软雅黑" panose="020B0503020204020204" pitchFamily="34" charset="-122"/>
                <a:ea typeface="微软雅黑" panose="020B0503020204020204" pitchFamily="34" charset="-122"/>
              </a:rPr>
              <a:t>资金配置方式</a:t>
            </a:r>
            <a:endParaRPr lang="zh-CN" altLang="zh-CN" sz="25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n"/>
            </a:pPr>
            <a:r>
              <a:rPr lang="zh-CN" altLang="zh-CN" sz="2500" b="1" dirty="0">
                <a:latin typeface="微软雅黑" panose="020B0503020204020204" pitchFamily="34" charset="-122"/>
                <a:ea typeface="微软雅黑" panose="020B0503020204020204" pitchFamily="34" charset="-122"/>
              </a:rPr>
              <a:t>项目资金组成</a:t>
            </a:r>
            <a:endParaRPr lang="zh-CN" altLang="zh-CN" sz="2500" b="1" dirty="0">
              <a:latin typeface="微软雅黑" panose="020B0503020204020204" pitchFamily="34" charset="-122"/>
              <a:ea typeface="微软雅黑" panose="020B0503020204020204" pitchFamily="34" charset="-122"/>
            </a:endParaRPr>
          </a:p>
        </p:txBody>
      </p:sp>
      <p:grpSp>
        <p:nvGrpSpPr>
          <p:cNvPr id="37" name="组合 24"/>
          <p:cNvGrpSpPr/>
          <p:nvPr/>
        </p:nvGrpSpPr>
        <p:grpSpPr>
          <a:xfrm>
            <a:off x="2498725" y="1773238"/>
            <a:ext cx="2517775" cy="2520950"/>
            <a:chOff x="2848131" y="1860029"/>
            <a:chExt cx="3807502" cy="3807502"/>
          </a:xfrm>
        </p:grpSpPr>
        <p:sp>
          <p:nvSpPr>
            <p:cNvPr id="38" name="椭圆 37"/>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sp>
          <p:nvSpPr>
            <p:cNvPr id="42" name="椭圆 41"/>
            <p:cNvSpPr/>
            <p:nvPr/>
          </p:nvSpPr>
          <p:spPr>
            <a:xfrm>
              <a:off x="2937682" y="1968815"/>
              <a:ext cx="3628400" cy="362854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sp>
        <p:nvSpPr>
          <p:cNvPr id="57" name="文本框 29"/>
          <p:cNvSpPr txBox="1"/>
          <p:nvPr/>
        </p:nvSpPr>
        <p:spPr>
          <a:xfrm>
            <a:off x="3017838" y="1982788"/>
            <a:ext cx="1352550" cy="1447800"/>
          </a:xfrm>
          <a:prstGeom prst="rect">
            <a:avLst/>
          </a:prstGeom>
          <a:noFill/>
          <a:ln w="9525">
            <a:noFill/>
          </a:ln>
        </p:spPr>
        <p:txBody>
          <a:bodyPr wrap="none">
            <a:spAutoFit/>
          </a:bodyPr>
          <a:p>
            <a:pPr algn="ctr" eaLnBrk="0" hangingPunct="0"/>
            <a:r>
              <a:rPr lang="en-US" altLang="zh-CN" sz="8800" dirty="0">
                <a:solidFill>
                  <a:srgbClr val="0066CC"/>
                </a:solidFill>
                <a:latin typeface="Impact" panose="020B0806030902050204" pitchFamily="34" charset="0"/>
                <a:ea typeface="微软雅黑" panose="020B0503020204020204" pitchFamily="34" charset="-122"/>
              </a:rPr>
              <a:t>04</a:t>
            </a:r>
            <a:endParaRPr lang="zh-CN" altLang="en-US" sz="8800" dirty="0">
              <a:solidFill>
                <a:srgbClr val="0066CC"/>
              </a:solidFill>
              <a:latin typeface="Impact" panose="020B0806030902050204" pitchFamily="34" charset="0"/>
              <a:ea typeface="微软雅黑" panose="020B0503020204020204" pitchFamily="34" charset="-122"/>
            </a:endParaRPr>
          </a:p>
        </p:txBody>
      </p:sp>
      <p:sp>
        <p:nvSpPr>
          <p:cNvPr id="63" name="文本框 33"/>
          <p:cNvSpPr txBox="1"/>
          <p:nvPr/>
        </p:nvSpPr>
        <p:spPr>
          <a:xfrm>
            <a:off x="2435225" y="3225800"/>
            <a:ext cx="2605088" cy="491490"/>
          </a:xfrm>
          <a:prstGeom prst="rect">
            <a:avLst/>
          </a:prstGeom>
          <a:noFill/>
          <a:ln w="9525">
            <a:noFill/>
          </a:ln>
        </p:spPr>
        <p:txBody>
          <a:bodyPr>
            <a:spAutoFit/>
          </a:bodyPr>
          <a:p>
            <a:pPr algn="ctr"/>
            <a:r>
              <a:rPr lang="zh-CN" altLang="en-US" sz="2600" dirty="0">
                <a:solidFill>
                  <a:srgbClr val="0066CC"/>
                </a:solidFill>
                <a:latin typeface="微软雅黑" panose="020B0503020204020204" pitchFamily="34" charset="-122"/>
                <a:ea typeface="微软雅黑" panose="020B0503020204020204" pitchFamily="34" charset="-122"/>
              </a:rPr>
              <a:t>资金配置</a:t>
            </a:r>
            <a:endParaRPr lang="zh-CN" altLang="en-US" sz="2600" dirty="0">
              <a:solidFill>
                <a:srgbClr val="0066CC"/>
              </a:solidFill>
              <a:latin typeface="微软雅黑" panose="020B0503020204020204" pitchFamily="34" charset="-122"/>
              <a:ea typeface="微软雅黑" panose="020B0503020204020204" pitchFamily="34" charset="-122"/>
            </a:endParaRPr>
          </a:p>
        </p:txBody>
      </p:sp>
      <p:cxnSp>
        <p:nvCxnSpPr>
          <p:cNvPr id="70" name="直接连接符 69"/>
          <p:cNvCxnSpPr/>
          <p:nvPr/>
        </p:nvCxnSpPr>
        <p:spPr>
          <a:xfrm>
            <a:off x="5473700" y="1630363"/>
            <a:ext cx="0" cy="2808288"/>
          </a:xfrm>
          <a:prstGeom prst="line">
            <a:avLst/>
          </a:prstGeom>
          <a:ln w="19050">
            <a:solidFill>
              <a:srgbClr val="0066CC"/>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矩形 11"/>
          <p:cNvSpPr/>
          <p:nvPr/>
        </p:nvSpPr>
        <p:spPr>
          <a:xfrm>
            <a:off x="1080770" y="850900"/>
            <a:ext cx="9157970" cy="5327650"/>
          </a:xfrm>
          <a:prstGeom prst="rect">
            <a:avLst/>
          </a:prstGeom>
        </p:spPr>
        <p:txBody>
          <a:bodyPr wrap="square">
            <a:spAutoFit/>
          </a:bodyPr>
          <a:lstStyle/>
          <a:p>
            <a:pPr algn="l">
              <a:lnSpc>
                <a:spcPct val="150000"/>
              </a:lnSpc>
              <a:spcAft>
                <a:spcPts val="2200"/>
              </a:spcAft>
              <a:buFont typeface="Wingdings" panose="05000000000000000000" pitchFamily="2" charset="2"/>
            </a:pPr>
            <a:r>
              <a:rPr lang="zh-CN" altLang="zh-CN" sz="2520" b="1" dirty="0">
                <a:latin typeface="微软雅黑" panose="020B0503020204020204" pitchFamily="34" charset="-122"/>
                <a:ea typeface="微软雅黑" panose="020B0503020204020204" pitchFamily="34" charset="-122"/>
                <a:sym typeface="+mn-ea"/>
              </a:rPr>
              <a:t>资金配置方式</a:t>
            </a:r>
            <a:endParaRPr lang="zh-CN" altLang="zh-CN" sz="2520" b="1" dirty="0">
              <a:latin typeface="微软雅黑" panose="020B0503020204020204" pitchFamily="34" charset="-122"/>
              <a:ea typeface="微软雅黑" panose="020B0503020204020204" pitchFamily="34" charset="-122"/>
              <a:sym typeface="+mn-ea"/>
            </a:endParaRPr>
          </a:p>
          <a:p>
            <a:pPr indent="508000" algn="l">
              <a:lnSpc>
                <a:spcPct val="150000"/>
              </a:lnSpc>
              <a:buFont typeface="Wingdings" panose="05000000000000000000" pitchFamily="2" charset="2"/>
              <a:extLst>
                <a:ext uri="{35155182-B16C-46BC-9424-99874614C6A1}">
                  <wpsdc:indentchars xmlns:wpsdc="http://www.wps.cn/officeDocument/2017/drawingmlCustomData" val="200" checksum="282533468"/>
                </a:ext>
              </a:extLst>
            </a:pPr>
            <a:r>
              <a:rPr lang="zh-CN" altLang="zh-CN" sz="2000" noProof="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市科技计划主管部门根据市政府核准的立项项目，分别通过事前资助、奖励性后补助等方式分配财政专项资金。</a:t>
            </a:r>
            <a:endParaRPr lang="zh-CN" altLang="zh-CN" sz="2000" noProof="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l">
              <a:lnSpc>
                <a:spcPct val="150000"/>
              </a:lnSpc>
              <a:buFont typeface="Wingdings" panose="05000000000000000000" pitchFamily="2" charset="2"/>
            </a:pPr>
            <a:endParaRPr lang="zh-CN" altLang="zh-CN" sz="2000" b="1" dirty="0">
              <a:latin typeface="微软雅黑" panose="020B0503020204020204" pitchFamily="34" charset="-122"/>
              <a:ea typeface="微软雅黑" panose="020B0503020204020204" pitchFamily="34" charset="-122"/>
            </a:endParaRPr>
          </a:p>
          <a:p>
            <a:pPr algn="l">
              <a:lnSpc>
                <a:spcPct val="150000"/>
              </a:lnSpc>
              <a:spcAft>
                <a:spcPts val="2200"/>
              </a:spcAft>
              <a:buFont typeface="Wingdings" panose="05000000000000000000" pitchFamily="2" charset="2"/>
            </a:pPr>
            <a:r>
              <a:rPr lang="zh-CN" altLang="zh-CN" sz="2520" b="1" dirty="0">
                <a:latin typeface="微软雅黑" panose="020B0503020204020204" pitchFamily="34" charset="-122"/>
                <a:ea typeface="微软雅黑" panose="020B0503020204020204" pitchFamily="34" charset="-122"/>
                <a:sym typeface="+mn-ea"/>
              </a:rPr>
              <a:t>项目资金组成</a:t>
            </a:r>
            <a:endParaRPr lang="zh-CN" altLang="zh-CN" sz="2520" b="1" dirty="0">
              <a:latin typeface="微软雅黑" panose="020B0503020204020204" pitchFamily="34" charset="-122"/>
              <a:ea typeface="微软雅黑" panose="020B0503020204020204" pitchFamily="34" charset="-122"/>
              <a:sym typeface="+mn-ea"/>
            </a:endParaRPr>
          </a:p>
          <a:p>
            <a:pPr indent="508000" algn="l">
              <a:lnSpc>
                <a:spcPct val="150000"/>
              </a:lnSpc>
              <a:buFont typeface="Wingdings" panose="05000000000000000000" pitchFamily="2" charset="2"/>
              <a:extLst>
                <a:ext uri="{35155182-B16C-46BC-9424-99874614C6A1}">
                  <wpsdc:indentchars xmlns:wpsdc="http://www.wps.cn/officeDocument/2017/drawingmlCustomData" val="200" checksum="282533468"/>
                </a:ext>
              </a:extLst>
            </a:pPr>
            <a:r>
              <a:rPr lang="zh-CN" altLang="zh-CN" sz="2000" noProof="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项目资金由市级财政专项资金和项目承担单位自筹资金组成。项目承担单位应当根据计划任务书约定，确保自筹资金及时足额到位。承担单位为企业的，原则上重点研发计划、科技成果转化与应用计划、科技创新载体与平台建设计划配套资金不低于总投资的50%。</a:t>
            </a:r>
            <a:r>
              <a:rPr lang="zh-CN" altLang="zh-CN" sz="1800" noProof="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  </a:t>
            </a:r>
            <a:endParaRPr lang="zh-CN" altLang="zh-CN" sz="1800" noProof="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68045" y="758825"/>
            <a:ext cx="9785985" cy="4925695"/>
          </a:xfrm>
          <a:prstGeom prst="rect">
            <a:avLst/>
          </a:prstGeom>
          <a:noFill/>
        </p:spPr>
        <p:txBody>
          <a:bodyPr wrap="square" rtlCol="0">
            <a:spAutoFit/>
          </a:bodyPr>
          <a:p>
            <a:r>
              <a:rPr lang="zh-CN" altLang="zh-CN" sz="2520" b="1" dirty="0">
                <a:latin typeface="微软雅黑" panose="020B0503020204020204" pitchFamily="34" charset="-122"/>
                <a:ea typeface="微软雅黑" panose="020B0503020204020204" pitchFamily="34" charset="-122"/>
              </a:rPr>
              <a:t>奖励性后补助</a:t>
            </a:r>
            <a:endParaRPr lang="zh-CN" altLang="en-US"/>
          </a:p>
          <a:p>
            <a:endParaRPr lang="zh-CN" altLang="en-US"/>
          </a:p>
          <a:p>
            <a:pPr indent="508000">
              <a:lnSpc>
                <a:spcPct val="150000"/>
              </a:lnSpc>
              <a:extLst>
                <a:ext uri="{35155182-B16C-46BC-9424-99874614C6A1}">
                  <wpsdc:indentchars xmlns:wpsdc="http://www.wps.cn/officeDocument/2017/drawingmlCustomData" val="200" checksum="282533468"/>
                </a:ext>
              </a:extLst>
            </a:pPr>
            <a:r>
              <a:rPr lang="zh-CN" altLang="zh-CN" sz="2000" noProof="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奖励性后补助是指在申报前有偿引进或者自主研发产生的专利、技术、新产品，并已投入应用和生产的项目或是在申报前已经完成转化推广的，并取得显著经济社会效益、具有良好示范带动效应的项目。</a:t>
            </a:r>
            <a:endParaRPr lang="zh-CN" altLang="zh-CN" sz="2000" noProof="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508000">
              <a:lnSpc>
                <a:spcPct val="150000"/>
              </a:lnSpc>
              <a:extLst>
                <a:ext uri="{35155182-B16C-46BC-9424-99874614C6A1}">
                  <wpsdc:indentchars xmlns:wpsdc="http://www.wps.cn/officeDocument/2017/drawingmlCustomData" val="200" checksum="282533468"/>
                </a:ext>
              </a:extLst>
            </a:pPr>
            <a:r>
              <a:rPr lang="zh-CN" altLang="zh-CN" sz="2000" noProof="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奖励性后补助的灵活性体现在：不受两年项目期的限制；实地考察与项目验收同时进行，验收合格后下发验收证书，后期本项目不再进行中期检查和完结验收；项目单位在项目下达后1个月内与市科技计划主管部门签订《资金拨付协议》，同时提供本单位的《财政科研项目经费内控制度》，项目单位可自主安排后补助经费用于本单位科研活动的支出，两年内使用完毕，每年提交经费年度使用情况报告及《年度奖励性后补助经费使用情况表》，并附资金使用证明。</a:t>
            </a:r>
            <a:r>
              <a:rPr lang="zh-CN" altLang="zh-CN" sz="1800" noProof="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 name="TextBox 34"/>
          <p:cNvSpPr txBox="1"/>
          <p:nvPr/>
        </p:nvSpPr>
        <p:spPr>
          <a:xfrm>
            <a:off x="5767705" y="2557780"/>
            <a:ext cx="3879850" cy="668020"/>
          </a:xfrm>
          <a:prstGeom prst="rect">
            <a:avLst/>
          </a:prstGeom>
          <a:noFill/>
          <a:ln w="9525">
            <a:noFill/>
          </a:ln>
        </p:spPr>
        <p:txBody>
          <a:bodyPr wrap="square">
            <a:spAutoFit/>
          </a:bodyPr>
          <a:p>
            <a:pPr marL="457200" indent="-457200">
              <a:lnSpc>
                <a:spcPct val="150000"/>
              </a:lnSpc>
              <a:buFont typeface="Wingdings" panose="05000000000000000000" pitchFamily="2" charset="2"/>
              <a:buChar char="n"/>
            </a:pPr>
            <a:r>
              <a:rPr lang="zh-CN" altLang="zh-CN" sz="2500" b="1" dirty="0">
                <a:latin typeface="微软雅黑" panose="020B0503020204020204" pitchFamily="34" charset="-122"/>
                <a:ea typeface="微软雅黑" panose="020B0503020204020204" pitchFamily="34" charset="-122"/>
                <a:sym typeface="+mn-ea"/>
              </a:rPr>
              <a:t>完善科研信用管理制度</a:t>
            </a:r>
            <a:endParaRPr lang="zh-CN" altLang="zh-CN" sz="2500" b="1" dirty="0">
              <a:latin typeface="微软雅黑" panose="020B0503020204020204" pitchFamily="34" charset="-122"/>
              <a:ea typeface="微软雅黑" panose="020B0503020204020204" pitchFamily="34" charset="-122"/>
            </a:endParaRPr>
          </a:p>
        </p:txBody>
      </p:sp>
      <p:grpSp>
        <p:nvGrpSpPr>
          <p:cNvPr id="37" name="组合 24"/>
          <p:cNvGrpSpPr/>
          <p:nvPr/>
        </p:nvGrpSpPr>
        <p:grpSpPr>
          <a:xfrm>
            <a:off x="2498725" y="1773238"/>
            <a:ext cx="2517775" cy="2520950"/>
            <a:chOff x="2848131" y="1860029"/>
            <a:chExt cx="3807502" cy="3807502"/>
          </a:xfrm>
        </p:grpSpPr>
        <p:sp>
          <p:nvSpPr>
            <p:cNvPr id="38" name="椭圆 37"/>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sp>
          <p:nvSpPr>
            <p:cNvPr id="42" name="椭圆 41"/>
            <p:cNvSpPr/>
            <p:nvPr/>
          </p:nvSpPr>
          <p:spPr>
            <a:xfrm>
              <a:off x="2937682" y="1968815"/>
              <a:ext cx="3628400" cy="362854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sp>
        <p:nvSpPr>
          <p:cNvPr id="57" name="文本框 29"/>
          <p:cNvSpPr txBox="1"/>
          <p:nvPr/>
        </p:nvSpPr>
        <p:spPr>
          <a:xfrm>
            <a:off x="2997200" y="1982788"/>
            <a:ext cx="1393825" cy="1447800"/>
          </a:xfrm>
          <a:prstGeom prst="rect">
            <a:avLst/>
          </a:prstGeom>
          <a:noFill/>
          <a:ln w="9525">
            <a:noFill/>
          </a:ln>
        </p:spPr>
        <p:txBody>
          <a:bodyPr wrap="none">
            <a:spAutoFit/>
          </a:bodyPr>
          <a:p>
            <a:pPr algn="ctr" eaLnBrk="0" hangingPunct="0"/>
            <a:r>
              <a:rPr lang="en-US" altLang="zh-CN" sz="8800" dirty="0">
                <a:solidFill>
                  <a:srgbClr val="0066CC"/>
                </a:solidFill>
                <a:latin typeface="Impact" panose="020B0806030902050204" pitchFamily="34" charset="0"/>
                <a:ea typeface="微软雅黑" panose="020B0503020204020204" pitchFamily="34" charset="-122"/>
              </a:rPr>
              <a:t>05</a:t>
            </a:r>
            <a:endParaRPr lang="zh-CN" altLang="en-US" sz="8800" dirty="0">
              <a:solidFill>
                <a:srgbClr val="0066CC"/>
              </a:solidFill>
              <a:latin typeface="Impact" panose="020B0806030902050204" pitchFamily="34" charset="0"/>
              <a:ea typeface="微软雅黑" panose="020B0503020204020204" pitchFamily="34" charset="-122"/>
            </a:endParaRPr>
          </a:p>
        </p:txBody>
      </p:sp>
      <p:sp>
        <p:nvSpPr>
          <p:cNvPr id="63" name="文本框 33"/>
          <p:cNvSpPr txBox="1"/>
          <p:nvPr/>
        </p:nvSpPr>
        <p:spPr>
          <a:xfrm>
            <a:off x="2435225" y="3225800"/>
            <a:ext cx="2605088" cy="491490"/>
          </a:xfrm>
          <a:prstGeom prst="rect">
            <a:avLst/>
          </a:prstGeom>
          <a:noFill/>
          <a:ln w="9525">
            <a:noFill/>
          </a:ln>
        </p:spPr>
        <p:txBody>
          <a:bodyPr>
            <a:spAutoFit/>
          </a:bodyPr>
          <a:p>
            <a:pPr algn="ctr"/>
            <a:r>
              <a:rPr lang="zh-CN" altLang="en-US" sz="2600" dirty="0">
                <a:solidFill>
                  <a:srgbClr val="0066CC"/>
                </a:solidFill>
                <a:latin typeface="微软雅黑" panose="020B0503020204020204" pitchFamily="34" charset="-122"/>
                <a:ea typeface="微软雅黑" panose="020B0503020204020204" pitchFamily="34" charset="-122"/>
              </a:rPr>
              <a:t>监督</a:t>
            </a:r>
            <a:endParaRPr lang="zh-CN" altLang="en-US" sz="2600" dirty="0">
              <a:solidFill>
                <a:srgbClr val="0066CC"/>
              </a:solidFill>
              <a:latin typeface="微软雅黑" panose="020B0503020204020204" pitchFamily="34" charset="-122"/>
              <a:ea typeface="微软雅黑" panose="020B0503020204020204" pitchFamily="34" charset="-122"/>
            </a:endParaRPr>
          </a:p>
        </p:txBody>
      </p:sp>
      <p:cxnSp>
        <p:nvCxnSpPr>
          <p:cNvPr id="70" name="直接连接符 69"/>
          <p:cNvCxnSpPr/>
          <p:nvPr/>
        </p:nvCxnSpPr>
        <p:spPr>
          <a:xfrm>
            <a:off x="5473700" y="1630363"/>
            <a:ext cx="0" cy="2808288"/>
          </a:xfrm>
          <a:prstGeom prst="line">
            <a:avLst/>
          </a:prstGeom>
          <a:ln w="19050">
            <a:solidFill>
              <a:srgbClr val="0066CC"/>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矩形 11"/>
          <p:cNvSpPr/>
          <p:nvPr/>
        </p:nvSpPr>
        <p:spPr>
          <a:xfrm>
            <a:off x="1249680" y="747395"/>
            <a:ext cx="3383280" cy="478155"/>
          </a:xfrm>
          <a:prstGeom prst="rect">
            <a:avLst/>
          </a:prstGeom>
        </p:spPr>
        <p:txBody>
          <a:bodyPr wrap="none">
            <a:spAutoFit/>
          </a:bodyPr>
          <a:lstStyle/>
          <a:p>
            <a:pPr marL="0" marR="0" lvl="0" indent="0" algn="l" defTabSz="951230" rtl="0" eaLnBrk="1" fontAlgn="auto" latinLnBrk="0" hangingPunct="1">
              <a:lnSpc>
                <a:spcPct val="100000"/>
              </a:lnSpc>
              <a:spcBef>
                <a:spcPts val="0"/>
              </a:spcBef>
              <a:spcAft>
                <a:spcPts val="0"/>
              </a:spcAft>
              <a:buClrTx/>
              <a:buSzTx/>
              <a:buFontTx/>
              <a:buNone/>
              <a:defRPr/>
            </a:pPr>
            <a:r>
              <a:rPr lang="zh-CN" altLang="zh-CN" sz="2520" b="1" dirty="0">
                <a:latin typeface="微软雅黑" panose="020B0503020204020204" pitchFamily="34" charset="-122"/>
                <a:ea typeface="微软雅黑" panose="020B0503020204020204" pitchFamily="34" charset="-122"/>
                <a:sym typeface="+mn-ea"/>
              </a:rPr>
              <a:t>完善科研信用管理制度</a:t>
            </a:r>
            <a:endParaRPr kumimoji="0" lang="zh-CN" altLang="en-US" sz="252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8" name="矩形 1"/>
          <p:cNvSpPr>
            <a:spLocks noChangeArrowheads="1"/>
          </p:cNvSpPr>
          <p:nvPr/>
        </p:nvSpPr>
        <p:spPr bwMode="auto">
          <a:xfrm>
            <a:off x="1008380" y="3937000"/>
            <a:ext cx="959993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508000" algn="l" defTabSz="951230" rtl="0" fontAlgn="auto">
              <a:lnSpc>
                <a:spcPct val="150000"/>
              </a:lnSpc>
              <a:spcBef>
                <a:spcPts val="0"/>
              </a:spcBef>
              <a:spcAft>
                <a:spcPts val="0"/>
              </a:spcAft>
              <a:buClrTx/>
              <a:buSzTx/>
              <a:buFontTx/>
              <a:buNone/>
              <a:defRPr/>
              <a:extLst>
                <a:ext uri="{35155182-B16C-46BC-9424-99874614C6A1}">
                  <wpsdc:indentchars xmlns:wpsdc="http://www.wps.cn/officeDocument/2017/drawingmlCustomData" val="200" checksum="282533468"/>
                </a:ext>
              </a:extLst>
            </a:pPr>
            <a:r>
              <a:rPr lang="zh-CN" altLang="zh-CN" sz="2000" noProof="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科技计划项目未能正常实施或经费使用不合理的，市科技主管部门应当责令整改，对有严重过错并且整改不力的，可停止其项目实施，追回已拨财政经费，降低项目承担单位和项目负责人的信用等级，取消其3至5年申报项目资格。</a:t>
            </a:r>
            <a:endParaRPr kumimoji="0" lang="zh-CN" altLang="en-US" sz="20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100" name="文本框 99"/>
          <p:cNvSpPr txBox="1"/>
          <p:nvPr/>
        </p:nvSpPr>
        <p:spPr>
          <a:xfrm>
            <a:off x="935355" y="1612900"/>
            <a:ext cx="9673590" cy="2399665"/>
          </a:xfrm>
          <a:prstGeom prst="rect">
            <a:avLst/>
          </a:prstGeom>
          <a:noFill/>
          <a:ln w="9525">
            <a:noFill/>
          </a:ln>
        </p:spPr>
        <p:txBody>
          <a:bodyPr wrap="square">
            <a:spAutoFit/>
          </a:bodyPr>
          <a:p>
            <a:pPr indent="508000" algn="l">
              <a:lnSpc>
                <a:spcPct val="150000"/>
              </a:lnSpc>
              <a:buClrTx/>
              <a:buSzTx/>
              <a:buNone/>
              <a:defRPr/>
              <a:extLst>
                <a:ext uri="{35155182-B16C-46BC-9424-99874614C6A1}">
                  <wpsdc:indentchars xmlns:wpsdc="http://www.wps.cn/officeDocument/2017/drawingmlCustomData" val="200" checksum="282533468"/>
                </a:ext>
              </a:extLst>
            </a:pPr>
            <a:r>
              <a:rPr lang="zh-CN" altLang="zh-CN" sz="2000" noProof="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完善科研信用管理制度。逐步建立健全覆盖指南编制、项目申报、评审立项、组织实施、验收评估等全过程的科研信用记录制度，对项目承担单位和科研人员、评审评估专家、专业机构等参与主体进行信用评级，并按信用评级实行分类管理。建立“黑名单”制度，将严重不良信用记录者记入“黑名单”，阶段性或永久取消其申请财政资助项目或参与项目评审、项目管理的资格。其他有关部门共享信用评价信息。</a:t>
            </a:r>
            <a:endParaRPr lang="zh-CN" altLang="zh-CN" sz="2000" noProof="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矩形 19"/>
          <p:cNvSpPr/>
          <p:nvPr/>
        </p:nvSpPr>
        <p:spPr>
          <a:xfrm>
            <a:off x="601345" y="1089025"/>
            <a:ext cx="10274300" cy="52520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l" defTabSz="951230" rtl="0" fontAlgn="auto">
              <a:lnSpc>
                <a:spcPct val="150000"/>
              </a:lnSpc>
              <a:spcBef>
                <a:spcPts val="0"/>
              </a:spcBef>
              <a:spcAft>
                <a:spcPts val="0"/>
              </a:spcAft>
              <a:buClrTx/>
              <a:buSzTx/>
              <a:buFontTx/>
              <a:buNone/>
              <a:defRPr/>
            </a:pPr>
            <a:r>
              <a:rPr lang="zh-CN" altLang="en-US" sz="2400" noProof="0">
                <a:ln/>
                <a:solidFill>
                  <a:schemeClr val="tx1"/>
                </a:solidFill>
                <a:effectLst>
                  <a:outerShdw blurRad="38100" dist="19050" dir="2700000" algn="tl" rotWithShape="0">
                    <a:schemeClr val="dk1">
                      <a:alpha val="40000"/>
                    </a:schemeClr>
                  </a:outerShdw>
                </a:effectLst>
                <a:uLnTx/>
                <a:uFillTx/>
                <a:sym typeface="+mn-ea"/>
              </a:rPr>
              <a:t>发布</a:t>
            </a:r>
            <a:r>
              <a:rPr kumimoji="0" lang="zh-CN" altLang="en-US" sz="2400" i="0" u="none" strike="noStrike" kern="1200" cap="none" spc="0" normalizeH="0" baseline="0" noProof="0">
                <a:ln/>
                <a:solidFill>
                  <a:schemeClr val="tx1"/>
                </a:solidFill>
                <a:effectLst>
                  <a:outerShdw blurRad="38100" dist="19050" dir="2700000" algn="tl" rotWithShape="0">
                    <a:schemeClr val="dk1">
                      <a:alpha val="40000"/>
                    </a:schemeClr>
                  </a:outerShdw>
                </a:effectLst>
                <a:uLnTx/>
                <a:uFillTx/>
                <a:latin typeface="+mn-lt"/>
                <a:ea typeface="+mn-ea"/>
                <a:cs typeface="+mn-cs"/>
              </a:rPr>
              <a:t>项目申报指南一般在</a:t>
            </a:r>
            <a:r>
              <a:rPr kumimoji="0" lang="en-US" altLang="zh-CN" sz="2400" i="0" u="none" strike="noStrike" kern="1200" cap="none" spc="0" normalizeH="0" baseline="0" noProof="0">
                <a:ln/>
                <a:solidFill>
                  <a:srgbClr val="FF0000"/>
                </a:solidFill>
                <a:effectLst>
                  <a:outerShdw blurRad="38100" dist="19050" dir="2700000" algn="tl" rotWithShape="0">
                    <a:schemeClr val="dk1">
                      <a:alpha val="40000"/>
                    </a:schemeClr>
                  </a:outerShdw>
                </a:effectLst>
                <a:uLnTx/>
                <a:uFillTx/>
                <a:latin typeface="+mn-lt"/>
                <a:ea typeface="+mn-ea"/>
                <a:cs typeface="+mn-cs"/>
              </a:rPr>
              <a:t>1</a:t>
            </a:r>
            <a:r>
              <a:rPr kumimoji="0" lang="zh-CN" altLang="en-US" sz="2400" i="0" u="none" strike="noStrike" kern="1200" cap="none" spc="0" normalizeH="0" baseline="0" noProof="0">
                <a:ln/>
                <a:solidFill>
                  <a:srgbClr val="FF0000"/>
                </a:solidFill>
                <a:effectLst>
                  <a:outerShdw blurRad="38100" dist="19050" dir="2700000" algn="tl" rotWithShape="0">
                    <a:schemeClr val="dk1">
                      <a:alpha val="40000"/>
                    </a:schemeClr>
                  </a:outerShdw>
                </a:effectLst>
                <a:uLnTx/>
                <a:uFillTx/>
                <a:latin typeface="+mn-lt"/>
                <a:ea typeface="+mn-ea"/>
                <a:cs typeface="+mn-cs"/>
              </a:rPr>
              <a:t>月份</a:t>
            </a:r>
            <a:endParaRPr kumimoji="0" lang="zh-CN" altLang="en-US" sz="2400" i="0" u="none" strike="noStrike" kern="1200" cap="none" spc="0" normalizeH="0" baseline="0" noProof="0">
              <a:ln/>
              <a:solidFill>
                <a:schemeClr val="tx1"/>
              </a:solidFill>
              <a:effectLst>
                <a:outerShdw blurRad="38100" dist="19050" dir="2700000" algn="tl" rotWithShape="0">
                  <a:schemeClr val="dk1">
                    <a:alpha val="40000"/>
                  </a:schemeClr>
                </a:outerShdw>
              </a:effectLst>
              <a:uLnTx/>
              <a:uFillTx/>
              <a:latin typeface="+mn-lt"/>
              <a:ea typeface="+mn-ea"/>
              <a:cs typeface="+mn-cs"/>
            </a:endParaRPr>
          </a:p>
          <a:p>
            <a:pPr marL="0" marR="0" lvl="0" indent="457200" algn="l" defTabSz="951230" rtl="0" fontAlgn="auto">
              <a:lnSpc>
                <a:spcPct val="150000"/>
              </a:lnSpc>
              <a:spcBef>
                <a:spcPts val="0"/>
              </a:spcBef>
              <a:spcAft>
                <a:spcPts val="0"/>
              </a:spcAft>
              <a:buClrTx/>
              <a:buSzTx/>
              <a:buFontTx/>
              <a:buNone/>
              <a:defRPr/>
            </a:pPr>
            <a:r>
              <a:rPr kumimoji="0" lang="zh-CN" altLang="en-US" sz="2400" i="0" u="none" strike="noStrike" kern="1200" cap="none" spc="0" normalizeH="0" baseline="0" noProof="0">
                <a:ln/>
                <a:solidFill>
                  <a:schemeClr val="tx1"/>
                </a:solidFill>
                <a:effectLst>
                  <a:outerShdw blurRad="38100" dist="19050" dir="2700000" algn="tl" rotWithShape="0">
                    <a:schemeClr val="dk1">
                      <a:alpha val="40000"/>
                    </a:schemeClr>
                  </a:outerShdw>
                </a:effectLst>
                <a:uLnTx/>
                <a:uFillTx/>
                <a:latin typeface="+mn-lt"/>
                <a:ea typeface="+mn-ea"/>
                <a:cs typeface="+mn-cs"/>
              </a:rPr>
              <a:t>项目实行网上申报，自指南发布日至受理截止日，原则上不少于</a:t>
            </a:r>
            <a:r>
              <a:rPr kumimoji="0" lang="zh-CN" altLang="en-US" sz="2400" i="0" u="none" strike="noStrike" kern="1200" cap="none" spc="0" normalizeH="0" baseline="0" noProof="0">
                <a:ln/>
                <a:solidFill>
                  <a:srgbClr val="FF0000"/>
                </a:solidFill>
                <a:effectLst>
                  <a:outerShdw blurRad="38100" dist="19050" dir="2700000" algn="tl" rotWithShape="0">
                    <a:schemeClr val="dk1">
                      <a:alpha val="40000"/>
                    </a:schemeClr>
                  </a:outerShdw>
                </a:effectLst>
                <a:uLnTx/>
                <a:uFillTx/>
                <a:latin typeface="+mn-lt"/>
                <a:ea typeface="+mn-ea"/>
                <a:cs typeface="+mn-cs"/>
              </a:rPr>
              <a:t>50天</a:t>
            </a:r>
            <a:endParaRPr kumimoji="0" lang="zh-CN" altLang="en-US" sz="2400" i="0" u="none" strike="noStrike" kern="1200" cap="none" spc="0" normalizeH="0" baseline="0" noProof="0">
              <a:ln/>
              <a:solidFill>
                <a:schemeClr val="tx1"/>
              </a:solidFill>
              <a:effectLst>
                <a:outerShdw blurRad="38100" dist="19050" dir="2700000" algn="tl" rotWithShape="0">
                  <a:schemeClr val="dk1">
                    <a:alpha val="40000"/>
                  </a:schemeClr>
                </a:outerShdw>
              </a:effectLst>
              <a:uLnTx/>
              <a:uFillTx/>
              <a:latin typeface="+mn-lt"/>
              <a:ea typeface="+mn-ea"/>
              <a:cs typeface="+mn-cs"/>
            </a:endParaRPr>
          </a:p>
          <a:p>
            <a:pPr marL="0" marR="0" lvl="0" indent="457200" algn="l" defTabSz="951230" rtl="0" fontAlgn="auto">
              <a:lnSpc>
                <a:spcPct val="150000"/>
              </a:lnSpc>
              <a:spcBef>
                <a:spcPts val="0"/>
              </a:spcBef>
              <a:spcAft>
                <a:spcPts val="0"/>
              </a:spcAft>
              <a:buClrTx/>
              <a:buSzTx/>
              <a:buFontTx/>
              <a:buNone/>
              <a:defRPr/>
            </a:pPr>
            <a:r>
              <a:rPr kumimoji="0" lang="zh-CN" altLang="en-US" sz="2400" i="0" u="none" strike="noStrike" kern="1200" cap="none" spc="0" normalizeH="0" baseline="0" noProof="0">
                <a:ln/>
                <a:solidFill>
                  <a:schemeClr val="tx1"/>
                </a:solidFill>
                <a:effectLst>
                  <a:outerShdw blurRad="38100" dist="19050" dir="2700000" algn="tl" rotWithShape="0">
                    <a:schemeClr val="dk1">
                      <a:alpha val="40000"/>
                    </a:schemeClr>
                  </a:outerShdw>
                </a:effectLst>
                <a:uLnTx/>
                <a:uFillTx/>
                <a:latin typeface="+mn-lt"/>
                <a:ea typeface="+mn-ea"/>
                <a:cs typeface="+mn-cs"/>
              </a:rPr>
              <a:t>形式审查结果通过市科技局网站予以公示，公示期为为</a:t>
            </a:r>
            <a:r>
              <a:rPr kumimoji="0" lang="zh-CN" altLang="en-US" sz="2400" i="0" u="none" strike="noStrike" kern="1200" cap="none" spc="0" normalizeH="0" baseline="0" noProof="0">
                <a:ln/>
                <a:solidFill>
                  <a:srgbClr val="FF0000"/>
                </a:solidFill>
                <a:effectLst>
                  <a:outerShdw blurRad="38100" dist="19050" dir="2700000" algn="tl" rotWithShape="0">
                    <a:schemeClr val="dk1">
                      <a:alpha val="40000"/>
                    </a:schemeClr>
                  </a:outerShdw>
                </a:effectLst>
                <a:uLnTx/>
                <a:uFillTx/>
                <a:latin typeface="+mn-lt"/>
                <a:ea typeface="+mn-ea"/>
                <a:cs typeface="+mn-cs"/>
              </a:rPr>
              <a:t>7天</a:t>
            </a:r>
            <a:endParaRPr kumimoji="0" lang="zh-CN" altLang="en-US" sz="2400" i="0" u="none" strike="noStrike" kern="1200" cap="none" spc="0" normalizeH="0" baseline="0" noProof="0">
              <a:ln/>
              <a:solidFill>
                <a:srgbClr val="FF0000"/>
              </a:solidFill>
              <a:effectLst>
                <a:outerShdw blurRad="38100" dist="19050" dir="2700000" algn="tl" rotWithShape="0">
                  <a:schemeClr val="dk1">
                    <a:alpha val="40000"/>
                  </a:schemeClr>
                </a:outerShdw>
              </a:effectLst>
              <a:uLnTx/>
              <a:uFillTx/>
              <a:latin typeface="+mn-lt"/>
              <a:ea typeface="+mn-ea"/>
              <a:cs typeface="+mn-cs"/>
            </a:endParaRPr>
          </a:p>
          <a:p>
            <a:pPr marL="0" marR="0" lvl="0" indent="457200" algn="l" defTabSz="951230" rtl="0" fontAlgn="auto">
              <a:lnSpc>
                <a:spcPct val="150000"/>
              </a:lnSpc>
              <a:spcBef>
                <a:spcPts val="0"/>
              </a:spcBef>
              <a:spcAft>
                <a:spcPts val="0"/>
              </a:spcAft>
              <a:buClrTx/>
              <a:buSzTx/>
              <a:buFontTx/>
              <a:buNone/>
              <a:defRPr/>
            </a:pPr>
            <a:r>
              <a:rPr kumimoji="0" lang="zh-CN" altLang="en-US" sz="2400" i="0" u="none" strike="noStrike" kern="1200" cap="none" spc="0" normalizeH="0" baseline="0" noProof="0">
                <a:ln/>
                <a:solidFill>
                  <a:schemeClr val="tx1"/>
                </a:solidFill>
                <a:effectLst>
                  <a:outerShdw blurRad="38100" dist="19050" dir="2700000" algn="tl" rotWithShape="0">
                    <a:schemeClr val="dk1">
                      <a:alpha val="40000"/>
                    </a:schemeClr>
                  </a:outerShdw>
                </a:effectLst>
                <a:uLnTx/>
                <a:uFillTx/>
                <a:latin typeface="+mn-lt"/>
                <a:ea typeface="+mn-ea"/>
                <a:cs typeface="+mn-cs"/>
              </a:rPr>
              <a:t>拟立项项目名单</a:t>
            </a:r>
            <a:r>
              <a:rPr lang="zh-CN" altLang="en-US" sz="2400" noProof="0">
                <a:ln/>
                <a:solidFill>
                  <a:schemeClr val="tx1"/>
                </a:solidFill>
                <a:effectLst>
                  <a:outerShdw blurRad="38100" dist="19050" dir="2700000" algn="tl" rotWithShape="0">
                    <a:schemeClr val="dk1">
                      <a:alpha val="40000"/>
                    </a:schemeClr>
                  </a:outerShdw>
                </a:effectLst>
                <a:uLnTx/>
                <a:uFillTx/>
                <a:sym typeface="+mn-ea"/>
              </a:rPr>
              <a:t>通过市科技局网站予以公示</a:t>
            </a:r>
            <a:r>
              <a:rPr kumimoji="0" lang="zh-CN" altLang="en-US" sz="2400" i="0" u="none" strike="noStrike" kern="1200" cap="none" spc="0" normalizeH="0" baseline="0" noProof="0">
                <a:ln/>
                <a:solidFill>
                  <a:schemeClr val="tx1"/>
                </a:solidFill>
                <a:effectLst>
                  <a:outerShdw blurRad="38100" dist="19050" dir="2700000" algn="tl" rotWithShape="0">
                    <a:schemeClr val="dk1">
                      <a:alpha val="40000"/>
                    </a:schemeClr>
                  </a:outerShdw>
                </a:effectLst>
                <a:uLnTx/>
                <a:uFillTx/>
                <a:latin typeface="+mn-lt"/>
                <a:ea typeface="+mn-ea"/>
                <a:cs typeface="+mn-cs"/>
              </a:rPr>
              <a:t>，公示期为</a:t>
            </a:r>
            <a:r>
              <a:rPr kumimoji="0" lang="zh-CN" altLang="en-US" sz="2400" i="0" u="none" strike="noStrike" kern="1200" cap="none" spc="0" normalizeH="0" baseline="0" noProof="0">
                <a:ln/>
                <a:solidFill>
                  <a:srgbClr val="FF0000"/>
                </a:solidFill>
                <a:effectLst>
                  <a:outerShdw blurRad="38100" dist="19050" dir="2700000" algn="tl" rotWithShape="0">
                    <a:schemeClr val="dk1">
                      <a:alpha val="40000"/>
                    </a:schemeClr>
                  </a:outerShdw>
                </a:effectLst>
                <a:uLnTx/>
                <a:uFillTx/>
                <a:latin typeface="+mn-lt"/>
                <a:ea typeface="+mn-ea"/>
                <a:cs typeface="+mn-cs"/>
              </a:rPr>
              <a:t>7天</a:t>
            </a:r>
            <a:endParaRPr kumimoji="0" lang="zh-CN" altLang="en-US" sz="2400" i="0" u="none" strike="noStrike" kern="1200" cap="none" spc="0" normalizeH="0" baseline="0" noProof="0">
              <a:ln/>
              <a:solidFill>
                <a:srgbClr val="FF0000"/>
              </a:solidFill>
              <a:effectLst>
                <a:outerShdw blurRad="38100" dist="19050" dir="2700000" algn="tl" rotWithShape="0">
                  <a:schemeClr val="dk1">
                    <a:alpha val="40000"/>
                  </a:schemeClr>
                </a:outerShdw>
              </a:effectLst>
              <a:uLnTx/>
              <a:uFillTx/>
              <a:latin typeface="+mn-lt"/>
              <a:ea typeface="+mn-ea"/>
              <a:cs typeface="+mn-cs"/>
            </a:endParaRPr>
          </a:p>
          <a:p>
            <a:pPr marL="0" marR="0" lvl="0" indent="457200" algn="l" defTabSz="951230" rtl="0" fontAlgn="auto">
              <a:lnSpc>
                <a:spcPct val="150000"/>
              </a:lnSpc>
              <a:spcBef>
                <a:spcPts val="0"/>
              </a:spcBef>
              <a:spcAft>
                <a:spcPts val="0"/>
              </a:spcAft>
              <a:buClrTx/>
              <a:buSzTx/>
              <a:buFontTx/>
              <a:buNone/>
              <a:defRPr/>
            </a:pPr>
            <a:r>
              <a:rPr kumimoji="0" lang="zh-CN" altLang="en-US" sz="2400" i="0" u="none" strike="noStrike" kern="1200" cap="none" spc="0" normalizeH="0" baseline="0" noProof="0">
                <a:ln/>
                <a:solidFill>
                  <a:schemeClr val="tx1"/>
                </a:solidFill>
                <a:effectLst>
                  <a:outerShdw blurRad="38100" dist="19050" dir="2700000" algn="tl" rotWithShape="0">
                    <a:schemeClr val="dk1">
                      <a:alpha val="40000"/>
                    </a:schemeClr>
                  </a:outerShdw>
                </a:effectLst>
                <a:uLnTx/>
                <a:uFillTx/>
                <a:latin typeface="+mn-lt"/>
                <a:ea typeface="+mn-ea"/>
                <a:cs typeface="+mn-cs"/>
              </a:rPr>
              <a:t>项目从受理申请到反馈立项结果原则上不超过</a:t>
            </a:r>
            <a:r>
              <a:rPr kumimoji="0" lang="zh-CN" altLang="en-US" sz="2400" i="0" u="none" strike="noStrike" kern="1200" cap="none" spc="0" normalizeH="0" baseline="0" noProof="0">
                <a:ln/>
                <a:solidFill>
                  <a:srgbClr val="FF0000"/>
                </a:solidFill>
                <a:effectLst>
                  <a:outerShdw blurRad="38100" dist="19050" dir="2700000" algn="tl" rotWithShape="0">
                    <a:schemeClr val="dk1">
                      <a:alpha val="40000"/>
                    </a:schemeClr>
                  </a:outerShdw>
                </a:effectLst>
                <a:uLnTx/>
                <a:uFillTx/>
                <a:latin typeface="+mn-lt"/>
                <a:ea typeface="+mn-ea"/>
                <a:cs typeface="+mn-cs"/>
              </a:rPr>
              <a:t>120个工作日</a:t>
            </a:r>
            <a:endParaRPr kumimoji="0" lang="zh-CN" altLang="en-US" sz="2400" i="0" u="none" strike="noStrike" kern="1200" cap="none" spc="0" normalizeH="0" baseline="0" noProof="0">
              <a:ln/>
              <a:solidFill>
                <a:srgbClr val="FF0000"/>
              </a:solidFill>
              <a:effectLst>
                <a:outerShdw blurRad="38100" dist="19050" dir="2700000" algn="tl" rotWithShape="0">
                  <a:schemeClr val="dk1">
                    <a:alpha val="40000"/>
                  </a:schemeClr>
                </a:outerShdw>
              </a:effectLst>
              <a:uLnTx/>
              <a:uFillTx/>
              <a:latin typeface="+mn-lt"/>
              <a:ea typeface="+mn-ea"/>
              <a:cs typeface="+mn-cs"/>
            </a:endParaRPr>
          </a:p>
          <a:p>
            <a:pPr marL="0" marR="0" lvl="0" indent="457200" algn="l" defTabSz="951230" rtl="0" fontAlgn="auto">
              <a:lnSpc>
                <a:spcPct val="150000"/>
              </a:lnSpc>
              <a:spcBef>
                <a:spcPts val="0"/>
              </a:spcBef>
              <a:spcAft>
                <a:spcPts val="0"/>
              </a:spcAft>
              <a:buClrTx/>
              <a:buSzTx/>
              <a:buFontTx/>
              <a:buNone/>
              <a:defRPr/>
            </a:pPr>
            <a:r>
              <a:rPr kumimoji="0" lang="zh-CN" altLang="en-US" sz="2400" i="0" u="none" strike="noStrike" kern="1200" cap="none" spc="0" normalizeH="0" baseline="0" noProof="0">
                <a:ln/>
                <a:solidFill>
                  <a:schemeClr val="tx1"/>
                </a:solidFill>
                <a:effectLst>
                  <a:outerShdw blurRad="38100" dist="19050" dir="2700000" algn="tl" rotWithShape="0">
                    <a:schemeClr val="dk1">
                      <a:alpha val="40000"/>
                    </a:schemeClr>
                  </a:outerShdw>
                </a:effectLst>
                <a:uLnTx/>
                <a:uFillTx/>
                <a:latin typeface="+mn-lt"/>
                <a:ea typeface="+mn-ea"/>
                <a:cs typeface="+mn-cs"/>
              </a:rPr>
              <a:t>项目下达后</a:t>
            </a:r>
            <a:r>
              <a:rPr kumimoji="0" lang="zh-CN" altLang="en-US" sz="2400" i="0" u="none" strike="noStrike" kern="1200" cap="none" spc="0" normalizeH="0" baseline="0" noProof="0">
                <a:ln/>
                <a:solidFill>
                  <a:srgbClr val="FF0000"/>
                </a:solidFill>
                <a:effectLst>
                  <a:outerShdw blurRad="38100" dist="19050" dir="2700000" algn="tl" rotWithShape="0">
                    <a:schemeClr val="dk1">
                      <a:alpha val="40000"/>
                    </a:schemeClr>
                  </a:outerShdw>
                </a:effectLst>
                <a:uLnTx/>
                <a:uFillTx/>
                <a:latin typeface="+mn-lt"/>
                <a:ea typeface="+mn-ea"/>
                <a:cs typeface="+mn-cs"/>
              </a:rPr>
              <a:t>1个月</a:t>
            </a:r>
            <a:r>
              <a:rPr kumimoji="0" lang="zh-CN" altLang="en-US" sz="2400" i="0" u="none" strike="noStrike" kern="1200" cap="none" spc="0" normalizeH="0" baseline="0" noProof="0">
                <a:ln/>
                <a:solidFill>
                  <a:schemeClr val="tx1"/>
                </a:solidFill>
                <a:effectLst>
                  <a:outerShdw blurRad="38100" dist="19050" dir="2700000" algn="tl" rotWithShape="0">
                    <a:schemeClr val="dk1">
                      <a:alpha val="40000"/>
                    </a:schemeClr>
                  </a:outerShdw>
                </a:effectLst>
                <a:uLnTx/>
                <a:uFillTx/>
                <a:latin typeface="+mn-lt"/>
                <a:ea typeface="+mn-ea"/>
                <a:cs typeface="+mn-cs"/>
              </a:rPr>
              <a:t>内与市科技计划主管部门签订科技计划项目任务书</a:t>
            </a:r>
            <a:endParaRPr kumimoji="0" lang="zh-CN" altLang="en-US" sz="2400" i="0" u="none" strike="noStrike" kern="1200" cap="none" spc="0" normalizeH="0" baseline="0" noProof="0">
              <a:ln/>
              <a:solidFill>
                <a:schemeClr val="tx1"/>
              </a:solidFill>
              <a:effectLst>
                <a:outerShdw blurRad="38100" dist="19050" dir="2700000" algn="tl" rotWithShape="0">
                  <a:schemeClr val="dk1">
                    <a:alpha val="40000"/>
                  </a:schemeClr>
                </a:outerShdw>
              </a:effectLst>
              <a:uLnTx/>
              <a:uFillTx/>
              <a:latin typeface="+mn-lt"/>
              <a:ea typeface="+mn-ea"/>
              <a:cs typeface="+mn-cs"/>
            </a:endParaRPr>
          </a:p>
          <a:p>
            <a:pPr marL="0" marR="0" lvl="0" indent="457200" algn="l" defTabSz="951230" rtl="0" fontAlgn="auto">
              <a:lnSpc>
                <a:spcPct val="150000"/>
              </a:lnSpc>
              <a:spcBef>
                <a:spcPts val="0"/>
              </a:spcBef>
              <a:spcAft>
                <a:spcPts val="0"/>
              </a:spcAft>
              <a:buClrTx/>
              <a:buSzTx/>
              <a:buFontTx/>
              <a:buNone/>
              <a:defRPr/>
            </a:pPr>
            <a:r>
              <a:rPr kumimoji="0" lang="zh-CN" altLang="en-US" sz="2400" i="0" u="none" strike="noStrike" kern="1200" cap="none" spc="0" normalizeH="0" baseline="0" noProof="0">
                <a:ln/>
                <a:solidFill>
                  <a:schemeClr val="tx1"/>
                </a:solidFill>
                <a:effectLst>
                  <a:outerShdw blurRad="38100" dist="19050" dir="2700000" algn="tl" rotWithShape="0">
                    <a:schemeClr val="dk1">
                      <a:alpha val="40000"/>
                    </a:schemeClr>
                  </a:outerShdw>
                </a:effectLst>
                <a:uLnTx/>
                <a:uFillTx/>
                <a:latin typeface="+mn-lt"/>
                <a:ea typeface="+mn-ea"/>
                <a:cs typeface="+mn-cs"/>
              </a:rPr>
              <a:t>延期申请应在项目周期截止</a:t>
            </a:r>
            <a:r>
              <a:rPr kumimoji="0" lang="zh-CN" altLang="en-US" sz="2400" i="0" u="none" strike="noStrike" kern="1200" cap="none" spc="0" normalizeH="0" baseline="0" noProof="0">
                <a:ln/>
                <a:solidFill>
                  <a:srgbClr val="FF0000"/>
                </a:solidFill>
                <a:effectLst>
                  <a:outerShdw blurRad="38100" dist="19050" dir="2700000" algn="tl" rotWithShape="0">
                    <a:schemeClr val="dk1">
                      <a:alpha val="40000"/>
                    </a:schemeClr>
                  </a:outerShdw>
                </a:effectLst>
                <a:uLnTx/>
                <a:uFillTx/>
                <a:latin typeface="+mn-lt"/>
                <a:ea typeface="+mn-ea"/>
                <a:cs typeface="+mn-cs"/>
              </a:rPr>
              <a:t>30天前</a:t>
            </a:r>
            <a:r>
              <a:rPr kumimoji="0" lang="zh-CN" altLang="en-US" sz="2400" i="0" u="none" strike="noStrike" kern="1200" cap="none" spc="0" normalizeH="0" baseline="0" noProof="0">
                <a:ln/>
                <a:solidFill>
                  <a:schemeClr val="tx1"/>
                </a:solidFill>
                <a:effectLst>
                  <a:outerShdw blurRad="38100" dist="19050" dir="2700000" algn="tl" rotWithShape="0">
                    <a:schemeClr val="dk1">
                      <a:alpha val="40000"/>
                    </a:schemeClr>
                  </a:outerShdw>
                </a:effectLst>
                <a:uLnTx/>
                <a:uFillTx/>
                <a:latin typeface="+mn-lt"/>
                <a:ea typeface="+mn-ea"/>
                <a:cs typeface="+mn-cs"/>
              </a:rPr>
              <a:t>提出，延期时限最长</a:t>
            </a:r>
            <a:r>
              <a:rPr kumimoji="0" lang="zh-CN" altLang="en-US" sz="2400" i="0" u="none" strike="noStrike" kern="1200" cap="none" spc="0" normalizeH="0" baseline="0" noProof="0">
                <a:ln/>
                <a:solidFill>
                  <a:srgbClr val="FF0000"/>
                </a:solidFill>
                <a:effectLst>
                  <a:outerShdw blurRad="38100" dist="19050" dir="2700000" algn="tl" rotWithShape="0">
                    <a:schemeClr val="dk1">
                      <a:alpha val="40000"/>
                    </a:schemeClr>
                  </a:outerShdw>
                </a:effectLst>
                <a:uLnTx/>
                <a:uFillTx/>
                <a:latin typeface="+mn-lt"/>
                <a:ea typeface="+mn-ea"/>
                <a:cs typeface="+mn-cs"/>
              </a:rPr>
              <a:t>不超过1年</a:t>
            </a:r>
            <a:endParaRPr kumimoji="0" lang="zh-CN" altLang="en-US" sz="2400" i="0" u="none" strike="noStrike" kern="1200" cap="none" spc="0" normalizeH="0" baseline="0" noProof="0">
              <a:ln/>
              <a:solidFill>
                <a:schemeClr val="tx1"/>
              </a:solidFill>
              <a:effectLst>
                <a:outerShdw blurRad="38100" dist="19050" dir="2700000" algn="tl" rotWithShape="0">
                  <a:schemeClr val="dk1">
                    <a:alpha val="40000"/>
                  </a:schemeClr>
                </a:outerShdw>
              </a:effectLst>
              <a:uLnTx/>
              <a:uFillTx/>
              <a:latin typeface="+mn-lt"/>
              <a:ea typeface="+mn-ea"/>
              <a:cs typeface="+mn-cs"/>
            </a:endParaRPr>
          </a:p>
          <a:p>
            <a:pPr marL="0" marR="0" lvl="0" indent="457200" algn="l" defTabSz="951230" rtl="0" fontAlgn="auto">
              <a:lnSpc>
                <a:spcPct val="150000"/>
              </a:lnSpc>
              <a:spcBef>
                <a:spcPts val="0"/>
              </a:spcBef>
              <a:spcAft>
                <a:spcPts val="0"/>
              </a:spcAft>
              <a:buClrTx/>
              <a:buSzTx/>
              <a:buFontTx/>
              <a:buNone/>
              <a:defRPr/>
            </a:pPr>
            <a:r>
              <a:rPr kumimoji="0" lang="zh-CN" altLang="en-US" sz="2400" i="0" u="none" strike="noStrike" kern="1200" cap="none" spc="0" normalizeH="0" baseline="0" noProof="0">
                <a:ln/>
                <a:solidFill>
                  <a:schemeClr val="tx1"/>
                </a:solidFill>
                <a:effectLst>
                  <a:outerShdw blurRad="38100" dist="19050" dir="2700000" algn="tl" rotWithShape="0">
                    <a:schemeClr val="dk1">
                      <a:alpha val="40000"/>
                    </a:schemeClr>
                  </a:outerShdw>
                </a:effectLst>
                <a:uLnTx/>
                <a:uFillTx/>
                <a:latin typeface="+mn-lt"/>
                <a:ea typeface="+mn-ea"/>
                <a:cs typeface="+mn-cs"/>
              </a:rPr>
              <a:t>项目完成后应当在</a:t>
            </a:r>
            <a:r>
              <a:rPr kumimoji="0" lang="zh-CN" altLang="en-US" sz="2400" i="0" u="none" strike="noStrike" kern="1200" cap="none" spc="0" normalizeH="0" baseline="0" noProof="0">
                <a:ln/>
                <a:solidFill>
                  <a:srgbClr val="FF0000"/>
                </a:solidFill>
                <a:effectLst>
                  <a:outerShdw blurRad="38100" dist="19050" dir="2700000" algn="tl" rotWithShape="0">
                    <a:schemeClr val="dk1">
                      <a:alpha val="40000"/>
                    </a:schemeClr>
                  </a:outerShdw>
                </a:effectLst>
                <a:uLnTx/>
                <a:uFillTx/>
                <a:latin typeface="+mn-lt"/>
                <a:ea typeface="+mn-ea"/>
                <a:cs typeface="+mn-cs"/>
              </a:rPr>
              <a:t>3个月内</a:t>
            </a:r>
            <a:r>
              <a:rPr kumimoji="0" lang="zh-CN" altLang="en-US" sz="2400" i="0" u="none" strike="noStrike" kern="1200" cap="none" spc="0" normalizeH="0" baseline="0" noProof="0">
                <a:ln/>
                <a:solidFill>
                  <a:schemeClr val="tx1"/>
                </a:solidFill>
                <a:effectLst>
                  <a:outerShdw blurRad="38100" dist="19050" dir="2700000" algn="tl" rotWithShape="0">
                    <a:schemeClr val="dk1">
                      <a:alpha val="40000"/>
                    </a:schemeClr>
                  </a:outerShdw>
                </a:effectLst>
                <a:uLnTx/>
                <a:uFillTx/>
                <a:latin typeface="+mn-lt"/>
                <a:ea typeface="+mn-ea"/>
                <a:cs typeface="+mn-cs"/>
              </a:rPr>
              <a:t>提交完结材料</a:t>
            </a:r>
            <a:endParaRPr kumimoji="0" lang="zh-CN" altLang="en-US" sz="2400" i="0" u="none" strike="noStrike" kern="1200" cap="none" spc="0" normalizeH="0" baseline="0" noProof="0">
              <a:ln/>
              <a:solidFill>
                <a:schemeClr val="tx1"/>
              </a:solidFill>
              <a:effectLst>
                <a:outerShdw blurRad="38100" dist="19050" dir="2700000" algn="tl" rotWithShape="0">
                  <a:schemeClr val="dk1">
                    <a:alpha val="40000"/>
                  </a:schemeClr>
                </a:outerShdw>
              </a:effectLst>
              <a:uLnTx/>
              <a:uFillTx/>
              <a:latin typeface="+mn-lt"/>
              <a:ea typeface="+mn-ea"/>
              <a:cs typeface="+mn-cs"/>
            </a:endParaRPr>
          </a:p>
        </p:txBody>
      </p:sp>
      <p:grpSp>
        <p:nvGrpSpPr>
          <p:cNvPr id="30" name="组合 29"/>
          <p:cNvGrpSpPr/>
          <p:nvPr/>
        </p:nvGrpSpPr>
        <p:grpSpPr>
          <a:xfrm>
            <a:off x="8943975" y="5315585"/>
            <a:ext cx="1169670" cy="711200"/>
            <a:chOff x="-1697769" y="10550768"/>
            <a:chExt cx="1031096" cy="711796"/>
          </a:xfrm>
        </p:grpSpPr>
        <p:sp>
          <p:nvSpPr>
            <p:cNvPr id="31" name="Oval 16"/>
            <p:cNvSpPr>
              <a:spLocks noChangeArrowheads="1"/>
            </p:cNvSpPr>
            <p:nvPr/>
          </p:nvSpPr>
          <p:spPr bwMode="auto">
            <a:xfrm>
              <a:off x="-1697769" y="10550768"/>
              <a:ext cx="295999" cy="295999"/>
            </a:xfrm>
            <a:prstGeom prst="frame">
              <a:avLst/>
            </a:prstGeom>
            <a:solidFill>
              <a:schemeClr val="tx2">
                <a:lumMod val="20000"/>
                <a:lumOff val="80000"/>
              </a:schemeClr>
            </a:solidFill>
            <a:ln>
              <a:noFill/>
            </a:ln>
            <a:effectLst/>
          </p:spPr>
          <p:txBody>
            <a:bodyPr wrap="none"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汉仪菱心体简" panose="02010609000101010101" pitchFamily="49" charset="-122"/>
                <a:ea typeface="汉仪菱心体简" panose="02010609000101010101" pitchFamily="49" charset="-122"/>
                <a:cs typeface="+mn-cs"/>
              </a:endParaRPr>
            </a:p>
          </p:txBody>
        </p:sp>
        <p:sp>
          <p:nvSpPr>
            <p:cNvPr id="32" name="Oval 17"/>
            <p:cNvSpPr>
              <a:spLocks noChangeArrowheads="1"/>
            </p:cNvSpPr>
            <p:nvPr/>
          </p:nvSpPr>
          <p:spPr bwMode="auto">
            <a:xfrm>
              <a:off x="-1277721" y="10808483"/>
              <a:ext cx="454081" cy="454081"/>
            </a:xfrm>
            <a:prstGeom prst="frame">
              <a:avLst/>
            </a:prstGeom>
            <a:solidFill>
              <a:schemeClr val="tx2">
                <a:lumMod val="20000"/>
                <a:lumOff val="80000"/>
              </a:schemeClr>
            </a:solidFill>
            <a:ln>
              <a:noFill/>
            </a:ln>
            <a:effectLst/>
          </p:spPr>
          <p:txBody>
            <a:bodyPr wrap="none"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汉仪菱心体简" panose="02010609000101010101" pitchFamily="49" charset="-122"/>
                <a:ea typeface="汉仪菱心体简" panose="02010609000101010101" pitchFamily="49" charset="-122"/>
                <a:cs typeface="+mn-cs"/>
              </a:endParaRPr>
            </a:p>
          </p:txBody>
        </p:sp>
        <p:sp>
          <p:nvSpPr>
            <p:cNvPr id="33" name="Oval 3"/>
            <p:cNvSpPr>
              <a:spLocks noChangeArrowheads="1"/>
            </p:cNvSpPr>
            <p:nvPr/>
          </p:nvSpPr>
          <p:spPr bwMode="auto">
            <a:xfrm>
              <a:off x="-987309" y="10632858"/>
              <a:ext cx="320636" cy="320636"/>
            </a:xfrm>
            <a:prstGeom prst="frame">
              <a:avLst/>
            </a:prstGeom>
            <a:solidFill>
              <a:schemeClr val="tx2">
                <a:lumMod val="20000"/>
                <a:lumOff val="80000"/>
              </a:schemeClr>
            </a:solidFill>
            <a:ln>
              <a:noFill/>
            </a:ln>
            <a:effectLst/>
          </p:spPr>
          <p:txBody>
            <a:bodyPr wrap="none"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汉仪菱心体简" panose="02010609000101010101" pitchFamily="49" charset="-122"/>
                <a:ea typeface="汉仪菱心体简" panose="02010609000101010101" pitchFamily="49" charset="-122"/>
                <a:cs typeface="+mn-cs"/>
              </a:endParaRPr>
            </a:p>
          </p:txBody>
        </p:sp>
      </p:grpSp>
      <p:sp>
        <p:nvSpPr>
          <p:cNvPr id="2" name="文本框 1"/>
          <p:cNvSpPr txBox="1"/>
          <p:nvPr/>
        </p:nvSpPr>
        <p:spPr>
          <a:xfrm>
            <a:off x="3255010" y="382270"/>
            <a:ext cx="3870325" cy="706755"/>
          </a:xfrm>
          <a:prstGeom prst="rect">
            <a:avLst/>
          </a:prstGeom>
          <a:noFill/>
        </p:spPr>
        <p:txBody>
          <a:bodyPr wrap="square" rtlCol="0">
            <a:spAutoFit/>
          </a:bodyPr>
          <a:p>
            <a:pPr algn="ctr"/>
            <a:r>
              <a:rPr lang="zh-CN" altLang="en-US" sz="4000" b="1" dirty="0">
                <a:latin typeface="微软雅黑" panose="020B0503020204020204" pitchFamily="34" charset="-122"/>
                <a:ea typeface="微软雅黑" panose="020B0503020204020204" pitchFamily="34" charset="-122"/>
              </a:rPr>
              <a:t>关键时间节点</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 name="文本框 33"/>
          <p:cNvSpPr txBox="1"/>
          <p:nvPr/>
        </p:nvSpPr>
        <p:spPr>
          <a:xfrm>
            <a:off x="2311400" y="2073910"/>
            <a:ext cx="6557645" cy="1322070"/>
          </a:xfrm>
          <a:prstGeom prst="rect">
            <a:avLst/>
          </a:prstGeom>
          <a:noFill/>
          <a:ln w="9525">
            <a:noFill/>
          </a:ln>
        </p:spPr>
        <p:txBody>
          <a:bodyPr wrap="square">
            <a:spAutoFit/>
          </a:bodyPr>
          <a:p>
            <a:pPr algn="ctr"/>
            <a:r>
              <a:rPr lang="zh-CN" altLang="en-US" sz="8000" dirty="0">
                <a:solidFill>
                  <a:srgbClr val="0066CC"/>
                </a:solidFill>
                <a:latin typeface="微软雅黑" panose="020B0503020204020204" pitchFamily="34" charset="-122"/>
                <a:ea typeface="微软雅黑" panose="020B0503020204020204" pitchFamily="34" charset="-122"/>
              </a:rPr>
              <a:t>谢 谢 大 家</a:t>
            </a:r>
            <a:endParaRPr lang="zh-CN" altLang="zh-CN" sz="8000" dirty="0">
              <a:solidFill>
                <a:srgbClr val="0066CC"/>
              </a:solidFill>
              <a:latin typeface="微软雅黑" panose="020B0503020204020204" pitchFamily="34" charset="-122"/>
              <a:ea typeface="微软雅黑" panose="020B0503020204020204" pitchFamily="34" charset="-122"/>
            </a:endParaRPr>
          </a:p>
        </p:txBody>
      </p:sp>
      <p:sp>
        <p:nvSpPr>
          <p:cNvPr id="30" name="文本框 33"/>
          <p:cNvSpPr txBox="1"/>
          <p:nvPr/>
        </p:nvSpPr>
        <p:spPr>
          <a:xfrm>
            <a:off x="2847975" y="3827780"/>
            <a:ext cx="5643245" cy="475615"/>
          </a:xfrm>
          <a:prstGeom prst="rect">
            <a:avLst/>
          </a:prstGeom>
          <a:noFill/>
        </p:spPr>
        <p:txBody>
          <a:bodyPr wrap="square" rtlCol="0">
            <a:spAutoFit/>
          </a:bodyPr>
          <a:lstStyle>
            <a:defPPr>
              <a:defRPr lang="zh-CN"/>
            </a:defPPr>
            <a:lvl1pPr algn="ctr">
              <a:defRPr sz="2600">
                <a:solidFill>
                  <a:srgbClr val="FF0000"/>
                </a:solidFill>
                <a:latin typeface="微软雅黑" panose="020B0503020204020204" pitchFamily="34" charset="-122"/>
                <a:ea typeface="微软雅黑" panose="020B0503020204020204" pitchFamily="34" charset="-122"/>
              </a:defRPr>
            </a:lvl1pPr>
          </a:lstStyle>
          <a:p>
            <a:pPr marL="0" marR="0" lvl="0" indent="0" algn="dist" defTabSz="951230" rtl="0" eaLnBrk="1" fontAlgn="auto" latinLnBrk="0" hangingPunct="1">
              <a:lnSpc>
                <a:spcPct val="100000"/>
              </a:lnSpc>
              <a:spcBef>
                <a:spcPts val="0"/>
              </a:spcBef>
              <a:spcAft>
                <a:spcPts val="0"/>
              </a:spcAft>
              <a:buClrTx/>
              <a:buSzTx/>
              <a:buFontTx/>
              <a:buNone/>
              <a:defRPr/>
            </a:pPr>
            <a:r>
              <a:rPr kumimoji="0" lang="en-US" altLang="zh-CN" sz="2500" b="0" i="0" u="none" strike="noStrike" kern="1200" cap="none" spc="0" normalizeH="0" baseline="0" noProof="0" dirty="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THANKS</a:t>
            </a:r>
            <a:endParaRPr kumimoji="0" lang="zh-CN" altLang="zh-CN" sz="2500" b="0"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矩形 19"/>
          <p:cNvSpPr/>
          <p:nvPr/>
        </p:nvSpPr>
        <p:spPr>
          <a:xfrm>
            <a:off x="833755" y="765175"/>
            <a:ext cx="9854565" cy="52584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sp>
        <p:nvSpPr>
          <p:cNvPr id="21" name="矩形 20"/>
          <p:cNvSpPr/>
          <p:nvPr/>
        </p:nvSpPr>
        <p:spPr>
          <a:xfrm>
            <a:off x="1657350" y="762000"/>
            <a:ext cx="1871663" cy="773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sp>
        <p:nvSpPr>
          <p:cNvPr id="22" name="文本框 5"/>
          <p:cNvSpPr txBox="1"/>
          <p:nvPr/>
        </p:nvSpPr>
        <p:spPr>
          <a:xfrm>
            <a:off x="1803400" y="765175"/>
            <a:ext cx="1592263" cy="706755"/>
          </a:xfrm>
          <a:prstGeom prst="rect">
            <a:avLst/>
          </a:prstGeom>
          <a:noFill/>
          <a:ln w="9525">
            <a:noFill/>
          </a:ln>
        </p:spPr>
        <p:txBody>
          <a:bodyPr>
            <a:spAutoFit/>
          </a:bodyPr>
          <a:p>
            <a:pPr algn="ctr"/>
            <a:r>
              <a:rPr lang="zh-CN" altLang="en-US" sz="4000" b="1" dirty="0">
                <a:solidFill>
                  <a:schemeClr val="bg1"/>
                </a:solidFill>
                <a:latin typeface="微软雅黑" panose="020B0503020204020204" pitchFamily="34" charset="-122"/>
                <a:ea typeface="微软雅黑" panose="020B0503020204020204" pitchFamily="34" charset="-122"/>
              </a:rPr>
              <a:t>背景</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1367790" y="1722755"/>
            <a:ext cx="8734425" cy="3784600"/>
          </a:xfrm>
          <a:prstGeom prst="rect">
            <a:avLst/>
          </a:prstGeom>
          <a:noFill/>
        </p:spPr>
        <p:txBody>
          <a:bodyPr wrap="square" rtlCol="0">
            <a:spAutoFit/>
          </a:bodyPr>
          <a:lstStyle/>
          <a:p>
            <a:pPr marR="0" defTabSz="951230" fontAlgn="auto">
              <a:lnSpc>
                <a:spcPct val="150000"/>
              </a:lnSpc>
              <a:spcBef>
                <a:spcPts val="0"/>
              </a:spcBef>
              <a:spcAft>
                <a:spcPts val="0"/>
              </a:spcAft>
              <a:buClrTx/>
              <a:buSzTx/>
              <a:buFontTx/>
              <a:buNone/>
              <a:defRPr/>
            </a:pPr>
            <a:r>
              <a:rPr kumimoji="0" lang="en-US" altLang="zh-CN" sz="1800" kern="1200" cap="none" spc="0" normalizeH="0" baseline="0" noProof="0" dirty="0" smtClean="0">
                <a:solidFill>
                  <a:schemeClr val="tx1">
                    <a:lumMod val="50000"/>
                    <a:lumOff val="50000"/>
                  </a:schemeClr>
                </a:solidFill>
                <a:latin typeface="微软雅黑" panose="020B0503020204020204" pitchFamily="34" charset="-122"/>
                <a:ea typeface="微软雅黑" panose="020B0503020204020204" pitchFamily="34" charset="-122"/>
                <a:cs typeface="+mn-cs"/>
              </a:rPr>
              <a:t>     </a:t>
            </a:r>
            <a:r>
              <a:rPr kumimoji="0" lang="en-US" altLang="zh-CN" sz="2000" kern="1200" cap="none" spc="0" normalizeH="0" baseline="0" noProof="0" dirty="0" smtClean="0">
                <a:solidFill>
                  <a:schemeClr val="tx1">
                    <a:lumMod val="50000"/>
                    <a:lumOff val="50000"/>
                  </a:schemeClr>
                </a:solidFill>
                <a:latin typeface="微软雅黑" panose="020B0503020204020204" pitchFamily="34" charset="-122"/>
                <a:ea typeface="微软雅黑" panose="020B0503020204020204" pitchFamily="34" charset="-122"/>
                <a:cs typeface="+mn-cs"/>
              </a:rPr>
              <a:t> </a:t>
            </a:r>
            <a:r>
              <a:rPr kumimoji="0" lang="zh-CN" altLang="zh-CN" sz="2000" cap="none" spc="0" normalizeH="0" baseline="0" noProof="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为做好“两个办法”的起草工作，市科技局抽调专人，从2016年8月开始，通过调研摸底、起草初稿、征求意见、会议研究等多个环节步骤，形成了“两个办法”的讨论稿。经函询12家基层科技部门与13家联席会议成员单位意见、同市财政部门就关键性问题多次沟通、联席会议第二次全体会议讨论及市政府法制办审核后，进一步修改完善，提交市政府常务会议审议通过。</a:t>
            </a:r>
            <a:endParaRPr kumimoji="0" lang="zh-CN" altLang="zh-CN" sz="2000" cap="none" spc="0" normalizeH="0" baseline="0" noProof="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R="0" defTabSz="951230" fontAlgn="auto">
              <a:lnSpc>
                <a:spcPct val="150000"/>
              </a:lnSpc>
              <a:spcBef>
                <a:spcPts val="0"/>
              </a:spcBef>
              <a:spcAft>
                <a:spcPts val="0"/>
              </a:spcAft>
              <a:buClrTx/>
              <a:buSzTx/>
              <a:buFontTx/>
              <a:buNone/>
              <a:defRPr/>
            </a:pPr>
            <a:r>
              <a:rPr lang="en-US" altLang="zh-CN" sz="2000" noProof="0" dirty="0" smtClean="0">
                <a:solidFill>
                  <a:schemeClr val="tx1">
                    <a:lumMod val="50000"/>
                    <a:lumOff val="50000"/>
                  </a:schemeClr>
                </a:solidFill>
                <a:latin typeface="微软雅黑" panose="020B0503020204020204" pitchFamily="34" charset="-122"/>
                <a:ea typeface="微软雅黑" panose="020B0503020204020204" pitchFamily="34" charset="-122"/>
                <a:sym typeface="+mn-ea"/>
              </a:rPr>
              <a:t>       </a:t>
            </a:r>
            <a:r>
              <a:rPr lang="zh-CN" altLang="zh-CN" sz="2000" noProof="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晋中市政府办公厅于2018年5月出台了《晋中市科技计划管理办法（试行）》和《晋中市科研项目经费和科技活动经费管理办法（试行）》（以下简称“两个办法”）。“两个办法”自2018年6月15日起施行。</a:t>
            </a:r>
            <a:endParaRPr lang="zh-CN" altLang="zh-CN" sz="2000" noProof="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grpSp>
        <p:nvGrpSpPr>
          <p:cNvPr id="30" name="组合 29"/>
          <p:cNvGrpSpPr/>
          <p:nvPr/>
        </p:nvGrpSpPr>
        <p:grpSpPr>
          <a:xfrm>
            <a:off x="8996045" y="5249545"/>
            <a:ext cx="1169670" cy="711200"/>
            <a:chOff x="-1697769" y="10550768"/>
            <a:chExt cx="1031096" cy="711796"/>
          </a:xfrm>
        </p:grpSpPr>
        <p:sp>
          <p:nvSpPr>
            <p:cNvPr id="31" name="Oval 16"/>
            <p:cNvSpPr>
              <a:spLocks noChangeArrowheads="1"/>
            </p:cNvSpPr>
            <p:nvPr/>
          </p:nvSpPr>
          <p:spPr bwMode="auto">
            <a:xfrm>
              <a:off x="-1697769" y="10550768"/>
              <a:ext cx="295999" cy="295999"/>
            </a:xfrm>
            <a:prstGeom prst="frame">
              <a:avLst/>
            </a:prstGeom>
            <a:solidFill>
              <a:schemeClr val="tx2">
                <a:lumMod val="20000"/>
                <a:lumOff val="80000"/>
              </a:schemeClr>
            </a:solidFill>
            <a:ln>
              <a:noFill/>
            </a:ln>
            <a:effectLst/>
          </p:spPr>
          <p:txBody>
            <a:bodyPr wrap="none"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汉仪菱心体简" panose="02010609000101010101" pitchFamily="49" charset="-122"/>
                <a:ea typeface="汉仪菱心体简" panose="02010609000101010101" pitchFamily="49" charset="-122"/>
                <a:cs typeface="+mn-cs"/>
              </a:endParaRPr>
            </a:p>
          </p:txBody>
        </p:sp>
        <p:sp>
          <p:nvSpPr>
            <p:cNvPr id="32" name="Oval 17"/>
            <p:cNvSpPr>
              <a:spLocks noChangeArrowheads="1"/>
            </p:cNvSpPr>
            <p:nvPr/>
          </p:nvSpPr>
          <p:spPr bwMode="auto">
            <a:xfrm>
              <a:off x="-1277721" y="10808483"/>
              <a:ext cx="454081" cy="454081"/>
            </a:xfrm>
            <a:prstGeom prst="frame">
              <a:avLst/>
            </a:prstGeom>
            <a:solidFill>
              <a:schemeClr val="tx2">
                <a:lumMod val="20000"/>
                <a:lumOff val="80000"/>
              </a:schemeClr>
            </a:solidFill>
            <a:ln>
              <a:noFill/>
            </a:ln>
            <a:effectLst/>
          </p:spPr>
          <p:txBody>
            <a:bodyPr wrap="none"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汉仪菱心体简" panose="02010609000101010101" pitchFamily="49" charset="-122"/>
                <a:ea typeface="汉仪菱心体简" panose="02010609000101010101" pitchFamily="49" charset="-122"/>
                <a:cs typeface="+mn-cs"/>
              </a:endParaRPr>
            </a:p>
          </p:txBody>
        </p:sp>
        <p:sp>
          <p:nvSpPr>
            <p:cNvPr id="33" name="Oval 3"/>
            <p:cNvSpPr>
              <a:spLocks noChangeArrowheads="1"/>
            </p:cNvSpPr>
            <p:nvPr/>
          </p:nvSpPr>
          <p:spPr bwMode="auto">
            <a:xfrm>
              <a:off x="-987309" y="10632858"/>
              <a:ext cx="320636" cy="320636"/>
            </a:xfrm>
            <a:prstGeom prst="frame">
              <a:avLst/>
            </a:prstGeom>
            <a:solidFill>
              <a:schemeClr val="tx2">
                <a:lumMod val="20000"/>
                <a:lumOff val="80000"/>
              </a:schemeClr>
            </a:solidFill>
            <a:ln>
              <a:noFill/>
            </a:ln>
            <a:effectLst/>
          </p:spPr>
          <p:txBody>
            <a:bodyPr wrap="none"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汉仪菱心体简" panose="02010609000101010101" pitchFamily="49" charset="-122"/>
                <a:ea typeface="汉仪菱心体简" panose="02010609000101010101" pitchFamily="49" charset="-122"/>
                <a:cs typeface="+mn-cs"/>
              </a:endParaRPr>
            </a:p>
          </p:txBody>
        </p:sp>
      </p:gr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0" name="组合 29"/>
          <p:cNvGrpSpPr/>
          <p:nvPr/>
        </p:nvGrpSpPr>
        <p:grpSpPr>
          <a:xfrm>
            <a:off x="8943975" y="5315585"/>
            <a:ext cx="1169670" cy="711200"/>
            <a:chOff x="-1697769" y="10550768"/>
            <a:chExt cx="1031096" cy="711796"/>
          </a:xfrm>
        </p:grpSpPr>
        <p:sp>
          <p:nvSpPr>
            <p:cNvPr id="31" name="Oval 16"/>
            <p:cNvSpPr>
              <a:spLocks noChangeArrowheads="1"/>
            </p:cNvSpPr>
            <p:nvPr/>
          </p:nvSpPr>
          <p:spPr bwMode="auto">
            <a:xfrm>
              <a:off x="-1697769" y="10550768"/>
              <a:ext cx="295999" cy="295999"/>
            </a:xfrm>
            <a:prstGeom prst="frame">
              <a:avLst/>
            </a:prstGeom>
            <a:solidFill>
              <a:schemeClr val="tx2">
                <a:lumMod val="20000"/>
                <a:lumOff val="80000"/>
              </a:schemeClr>
            </a:solidFill>
            <a:ln>
              <a:noFill/>
            </a:ln>
            <a:effectLst/>
          </p:spPr>
          <p:txBody>
            <a:bodyPr wrap="none"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汉仪菱心体简" panose="02010609000101010101" pitchFamily="49" charset="-122"/>
                <a:ea typeface="汉仪菱心体简" panose="02010609000101010101" pitchFamily="49" charset="-122"/>
                <a:cs typeface="+mn-cs"/>
              </a:endParaRPr>
            </a:p>
          </p:txBody>
        </p:sp>
        <p:sp>
          <p:nvSpPr>
            <p:cNvPr id="32" name="Oval 17"/>
            <p:cNvSpPr>
              <a:spLocks noChangeArrowheads="1"/>
            </p:cNvSpPr>
            <p:nvPr/>
          </p:nvSpPr>
          <p:spPr bwMode="auto">
            <a:xfrm>
              <a:off x="-1277721" y="10808483"/>
              <a:ext cx="454081" cy="454081"/>
            </a:xfrm>
            <a:prstGeom prst="frame">
              <a:avLst/>
            </a:prstGeom>
            <a:solidFill>
              <a:schemeClr val="tx2">
                <a:lumMod val="20000"/>
                <a:lumOff val="80000"/>
              </a:schemeClr>
            </a:solidFill>
            <a:ln>
              <a:noFill/>
            </a:ln>
            <a:effectLst/>
          </p:spPr>
          <p:txBody>
            <a:bodyPr wrap="none"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汉仪菱心体简" panose="02010609000101010101" pitchFamily="49" charset="-122"/>
                <a:ea typeface="汉仪菱心体简" panose="02010609000101010101" pitchFamily="49" charset="-122"/>
                <a:cs typeface="+mn-cs"/>
              </a:endParaRPr>
            </a:p>
          </p:txBody>
        </p:sp>
        <p:sp>
          <p:nvSpPr>
            <p:cNvPr id="33" name="Oval 3"/>
            <p:cNvSpPr>
              <a:spLocks noChangeArrowheads="1"/>
            </p:cNvSpPr>
            <p:nvPr/>
          </p:nvSpPr>
          <p:spPr bwMode="auto">
            <a:xfrm>
              <a:off x="-987309" y="10632858"/>
              <a:ext cx="320636" cy="320636"/>
            </a:xfrm>
            <a:prstGeom prst="frame">
              <a:avLst/>
            </a:prstGeom>
            <a:solidFill>
              <a:schemeClr val="tx2">
                <a:lumMod val="20000"/>
                <a:lumOff val="80000"/>
              </a:schemeClr>
            </a:solidFill>
            <a:ln>
              <a:noFill/>
            </a:ln>
            <a:effectLst/>
          </p:spPr>
          <p:txBody>
            <a:bodyPr wrap="none"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汉仪菱心体简" panose="02010609000101010101" pitchFamily="49" charset="-122"/>
                <a:ea typeface="汉仪菱心体简" panose="02010609000101010101" pitchFamily="49" charset="-122"/>
                <a:cs typeface="+mn-cs"/>
              </a:endParaRPr>
            </a:p>
          </p:txBody>
        </p:sp>
      </p:grpSp>
      <p:sp>
        <p:nvSpPr>
          <p:cNvPr id="20" name="矩形 19"/>
          <p:cNvSpPr/>
          <p:nvPr/>
        </p:nvSpPr>
        <p:spPr>
          <a:xfrm>
            <a:off x="948055" y="1407160"/>
            <a:ext cx="9434830" cy="46272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l" defTabSz="951230" rtl="0" fontAlgn="auto">
              <a:lnSpc>
                <a:spcPct val="150000"/>
              </a:lnSpc>
              <a:spcBef>
                <a:spcPts val="0"/>
              </a:spcBef>
              <a:spcAft>
                <a:spcPts val="0"/>
              </a:spcAft>
              <a:buClrTx/>
              <a:buSzTx/>
              <a:buFontTx/>
              <a:buNone/>
              <a:defRPr/>
            </a:pPr>
            <a:r>
              <a:rPr kumimoji="0" lang="zh-CN" altLang="en-US" sz="2000" b="0"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mn-lt"/>
                <a:ea typeface="+mn-ea"/>
                <a:cs typeface="+mn-cs"/>
              </a:rPr>
              <a:t>《计划管理办法》）共10章、43条。主要包括：适用范围、管理机制及职责；主要程序；资金配置；监督四个部分的内容：</a:t>
            </a:r>
            <a:endParaRPr kumimoji="0" lang="zh-CN" altLang="en-US" sz="2000" b="0"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mn-lt"/>
              <a:ea typeface="+mn-ea"/>
              <a:cs typeface="+mn-cs"/>
            </a:endParaRPr>
          </a:p>
          <a:p>
            <a:pPr marL="0" marR="0" lvl="0" indent="457200" algn="l" defTabSz="951230" rtl="0" fontAlgn="auto">
              <a:lnSpc>
                <a:spcPct val="150000"/>
              </a:lnSpc>
              <a:spcBef>
                <a:spcPts val="0"/>
              </a:spcBef>
              <a:spcAft>
                <a:spcPts val="0"/>
              </a:spcAft>
              <a:buClrTx/>
              <a:buSzTx/>
              <a:buFontTx/>
              <a:buNone/>
              <a:defRPr/>
            </a:pPr>
            <a:r>
              <a:rPr kumimoji="0" lang="zh-CN" altLang="en-US" sz="2000" b="0"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mn-lt"/>
                <a:ea typeface="+mn-ea"/>
                <a:cs typeface="+mn-cs"/>
              </a:rPr>
              <a:t> 第一部分：适用范围、管理机制及职责（1-16条）。包括制定《计划管理办法》的目的、意义；科技计划的组织实施方式、分类和适用范围</a:t>
            </a:r>
            <a:r>
              <a:rPr kumimoji="0" lang="zh-CN" altLang="en-US" sz="20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mn-lt"/>
                <a:ea typeface="+mn-ea"/>
                <a:cs typeface="+mn-cs"/>
              </a:rPr>
              <a:t>（将原来的九类科技计划整合为四大类）</a:t>
            </a:r>
            <a:r>
              <a:rPr kumimoji="0" lang="zh-CN" altLang="en-US" sz="2000" b="0"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mn-lt"/>
                <a:ea typeface="+mn-ea"/>
                <a:cs typeface="+mn-cs"/>
              </a:rPr>
              <a:t>；</a:t>
            </a:r>
            <a:r>
              <a:rPr kumimoji="0" lang="zh-CN" altLang="en-US" sz="20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mn-lt"/>
                <a:ea typeface="+mn-ea"/>
                <a:cs typeface="+mn-cs"/>
              </a:rPr>
              <a:t>建立科技计划管理联席会议、项目管理咨评委咨询评议、信息公开、科技报告四项制度和科技计划动态调整机制。逐步委托专业机构管理科技计划项目，要求专业机构每年检查、汇总项目实施情况和经费使用情况</a:t>
            </a:r>
            <a:r>
              <a:rPr kumimoji="0" lang="zh-CN" altLang="en-US" sz="2000" b="0"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mn-lt"/>
                <a:ea typeface="+mn-ea"/>
                <a:cs typeface="+mn-cs"/>
              </a:rPr>
              <a:t>。对市科技计划主管部门、各县（区、市）科技（教科）部门、科技咨询专家、市级科技计划项目承担单位和项目负责人在科技计划项目实施全过程中各自的职责进行了具体规定。  </a:t>
            </a:r>
            <a:endParaRPr kumimoji="0" lang="zh-CN" altLang="en-US" sz="2000" b="0"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mn-lt"/>
              <a:ea typeface="+mn-ea"/>
              <a:cs typeface="+mn-cs"/>
            </a:endParaRPr>
          </a:p>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mn-lt"/>
              <a:ea typeface="+mn-ea"/>
              <a:cs typeface="+mn-cs"/>
            </a:endParaRPr>
          </a:p>
        </p:txBody>
      </p:sp>
      <p:sp>
        <p:nvSpPr>
          <p:cNvPr id="2" name="文本框 1"/>
          <p:cNvSpPr txBox="1"/>
          <p:nvPr/>
        </p:nvSpPr>
        <p:spPr>
          <a:xfrm>
            <a:off x="3265170" y="634365"/>
            <a:ext cx="3870325" cy="706755"/>
          </a:xfrm>
          <a:prstGeom prst="rect">
            <a:avLst/>
          </a:prstGeom>
          <a:noFill/>
        </p:spPr>
        <p:txBody>
          <a:bodyPr wrap="square" rtlCol="0">
            <a:spAutoFit/>
          </a:bodyPr>
          <a:p>
            <a:pPr algn="ctr"/>
            <a:r>
              <a:rPr lang="zh-CN" altLang="en-US" sz="4000" b="1" dirty="0">
                <a:latin typeface="微软雅黑" panose="020B0503020204020204" pitchFamily="34" charset="-122"/>
                <a:ea typeface="微软雅黑" panose="020B0503020204020204" pitchFamily="34" charset="-122"/>
              </a:rPr>
              <a:t>主要内容</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矩形 19"/>
          <p:cNvSpPr/>
          <p:nvPr/>
        </p:nvSpPr>
        <p:spPr>
          <a:xfrm>
            <a:off x="948055" y="1399540"/>
            <a:ext cx="9434830" cy="46272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l" defTabSz="951230" rtl="0" fontAlgn="auto">
              <a:lnSpc>
                <a:spcPct val="150000"/>
              </a:lnSpc>
              <a:spcBef>
                <a:spcPts val="0"/>
              </a:spcBef>
              <a:spcAft>
                <a:spcPts val="0"/>
              </a:spcAft>
              <a:buClrTx/>
              <a:buSzTx/>
              <a:buFontTx/>
              <a:buNone/>
              <a:defRPr/>
            </a:pPr>
            <a:r>
              <a:rPr kumimoji="0" lang="en-US" altLang="zh-CN" sz="2000" b="0"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mn-lt"/>
                <a:ea typeface="+mn-ea"/>
                <a:cs typeface="+mn-cs"/>
              </a:rPr>
              <a:t> </a:t>
            </a:r>
            <a:r>
              <a:rPr kumimoji="0" lang="zh-CN" altLang="en-US" sz="2000" b="0"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mn-lt"/>
                <a:ea typeface="+mn-ea"/>
                <a:cs typeface="+mn-cs"/>
              </a:rPr>
              <a:t>第二部分：主要程序（17-34条）。包括申报、立项、执行控制和结题验收四个方面的内容。主要有四点：</a:t>
            </a:r>
            <a:r>
              <a:rPr kumimoji="0" lang="zh-CN" altLang="en-US" sz="20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mn-lt"/>
                <a:ea typeface="+mn-ea"/>
                <a:cs typeface="+mn-cs"/>
              </a:rPr>
              <a:t>一是所有科技计划项目通过市级科技计划管理平台申报并实行全程留痕管理，确保公开透明。</a:t>
            </a:r>
            <a:r>
              <a:rPr kumimoji="0" lang="zh-CN" altLang="en-US" sz="2000" b="0"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mn-lt"/>
                <a:ea typeface="+mn-ea"/>
                <a:cs typeface="+mn-cs"/>
              </a:rPr>
              <a:t>二是明确项目立项要按照形式审查、实地考察、专家评审、联席会议审议、市政府审定的程序来进行</a:t>
            </a:r>
            <a:r>
              <a:rPr kumimoji="0" lang="zh-CN" altLang="en-US" sz="20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mn-lt"/>
                <a:ea typeface="+mn-ea"/>
                <a:cs typeface="+mn-cs"/>
              </a:rPr>
              <a:t>(新增了联席会议审议环节，增加了形式审查结果和拟立项项目两次公示)</a:t>
            </a:r>
            <a:r>
              <a:rPr kumimoji="0" lang="zh-CN" altLang="en-US" sz="2000" b="0"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mn-lt"/>
                <a:ea typeface="+mn-ea"/>
                <a:cs typeface="+mn-cs"/>
              </a:rPr>
              <a:t>。</a:t>
            </a:r>
            <a:r>
              <a:rPr kumimoji="0" lang="zh-CN" altLang="en-US" sz="20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mn-lt"/>
                <a:ea typeface="+mn-ea"/>
                <a:cs typeface="+mn-cs"/>
              </a:rPr>
              <a:t>三是建立项目进展情况跟踪制度，由专业机构定期对项目的实施情况和经费使用情况进行检查，</a:t>
            </a:r>
            <a:r>
              <a:rPr kumimoji="0" lang="zh-CN" altLang="en-US" sz="2000" b="0"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mn-lt"/>
                <a:ea typeface="+mn-ea"/>
                <a:cs typeface="+mn-cs"/>
              </a:rPr>
              <a:t>并对项目实施过程中出现的需要调整计划项目、预算总额等合同内容以及需要延期、终止或撤销项目的情况，分别规定了相应的处理办法。四是项目完成后3个月内完结验收。</a:t>
            </a:r>
            <a:endParaRPr kumimoji="0" lang="zh-CN" altLang="en-US" sz="2000" b="0"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mn-lt"/>
              <a:ea typeface="+mn-ea"/>
              <a:cs typeface="+mn-cs"/>
            </a:endParaRPr>
          </a:p>
        </p:txBody>
      </p:sp>
      <p:grpSp>
        <p:nvGrpSpPr>
          <p:cNvPr id="30" name="组合 29"/>
          <p:cNvGrpSpPr/>
          <p:nvPr/>
        </p:nvGrpSpPr>
        <p:grpSpPr>
          <a:xfrm>
            <a:off x="9133205" y="5294630"/>
            <a:ext cx="1169670" cy="711200"/>
            <a:chOff x="-1697769" y="10550768"/>
            <a:chExt cx="1031096" cy="711796"/>
          </a:xfrm>
        </p:grpSpPr>
        <p:sp>
          <p:nvSpPr>
            <p:cNvPr id="31" name="Oval 16"/>
            <p:cNvSpPr>
              <a:spLocks noChangeArrowheads="1"/>
            </p:cNvSpPr>
            <p:nvPr/>
          </p:nvSpPr>
          <p:spPr bwMode="auto">
            <a:xfrm>
              <a:off x="-1697769" y="10550768"/>
              <a:ext cx="295999" cy="295999"/>
            </a:xfrm>
            <a:prstGeom prst="frame">
              <a:avLst/>
            </a:prstGeom>
            <a:solidFill>
              <a:schemeClr val="tx2">
                <a:lumMod val="20000"/>
                <a:lumOff val="80000"/>
              </a:schemeClr>
            </a:solidFill>
            <a:ln>
              <a:noFill/>
            </a:ln>
            <a:effectLst/>
          </p:spPr>
          <p:txBody>
            <a:bodyPr wrap="none"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汉仪菱心体简" panose="02010609000101010101" pitchFamily="49" charset="-122"/>
                <a:ea typeface="汉仪菱心体简" panose="02010609000101010101" pitchFamily="49" charset="-122"/>
                <a:cs typeface="+mn-cs"/>
              </a:endParaRPr>
            </a:p>
          </p:txBody>
        </p:sp>
        <p:sp>
          <p:nvSpPr>
            <p:cNvPr id="32" name="Oval 17"/>
            <p:cNvSpPr>
              <a:spLocks noChangeArrowheads="1"/>
            </p:cNvSpPr>
            <p:nvPr/>
          </p:nvSpPr>
          <p:spPr bwMode="auto">
            <a:xfrm>
              <a:off x="-1277721" y="10808483"/>
              <a:ext cx="454081" cy="454081"/>
            </a:xfrm>
            <a:prstGeom prst="frame">
              <a:avLst/>
            </a:prstGeom>
            <a:solidFill>
              <a:schemeClr val="tx2">
                <a:lumMod val="20000"/>
                <a:lumOff val="80000"/>
              </a:schemeClr>
            </a:solidFill>
            <a:ln>
              <a:noFill/>
            </a:ln>
            <a:effectLst/>
          </p:spPr>
          <p:txBody>
            <a:bodyPr wrap="none"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汉仪菱心体简" panose="02010609000101010101" pitchFamily="49" charset="-122"/>
                <a:ea typeface="汉仪菱心体简" panose="02010609000101010101" pitchFamily="49" charset="-122"/>
                <a:cs typeface="+mn-cs"/>
              </a:endParaRPr>
            </a:p>
          </p:txBody>
        </p:sp>
        <p:sp>
          <p:nvSpPr>
            <p:cNvPr id="33" name="Oval 3"/>
            <p:cNvSpPr>
              <a:spLocks noChangeArrowheads="1"/>
            </p:cNvSpPr>
            <p:nvPr/>
          </p:nvSpPr>
          <p:spPr bwMode="auto">
            <a:xfrm>
              <a:off x="-987309" y="10632858"/>
              <a:ext cx="320636" cy="320636"/>
            </a:xfrm>
            <a:prstGeom prst="frame">
              <a:avLst/>
            </a:prstGeom>
            <a:solidFill>
              <a:schemeClr val="tx2">
                <a:lumMod val="20000"/>
                <a:lumOff val="80000"/>
              </a:schemeClr>
            </a:solidFill>
            <a:ln>
              <a:noFill/>
            </a:ln>
            <a:effectLst/>
          </p:spPr>
          <p:txBody>
            <a:bodyPr wrap="none"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汉仪菱心体简" panose="02010609000101010101" pitchFamily="49" charset="-122"/>
                <a:ea typeface="汉仪菱心体简" panose="02010609000101010101" pitchFamily="49" charset="-122"/>
                <a:cs typeface="+mn-cs"/>
              </a:endParaRPr>
            </a:p>
          </p:txBody>
        </p:sp>
      </p:grpSp>
      <p:sp>
        <p:nvSpPr>
          <p:cNvPr id="2" name="文本框 1"/>
          <p:cNvSpPr txBox="1"/>
          <p:nvPr/>
        </p:nvSpPr>
        <p:spPr>
          <a:xfrm>
            <a:off x="3265170" y="634365"/>
            <a:ext cx="3870325" cy="706755"/>
          </a:xfrm>
          <a:prstGeom prst="rect">
            <a:avLst/>
          </a:prstGeom>
          <a:noFill/>
        </p:spPr>
        <p:txBody>
          <a:bodyPr wrap="square" rtlCol="0">
            <a:spAutoFit/>
          </a:bodyPr>
          <a:p>
            <a:pPr algn="ctr"/>
            <a:r>
              <a:rPr lang="zh-CN" altLang="en-US" sz="4000" b="1" dirty="0">
                <a:latin typeface="微软雅黑" panose="020B0503020204020204" pitchFamily="34" charset="-122"/>
                <a:ea typeface="微软雅黑" panose="020B0503020204020204" pitchFamily="34" charset="-122"/>
              </a:rPr>
              <a:t>主要内容</a:t>
            </a:r>
            <a:endParaRPr lang="zh-CN" altLang="en-US" sz="4000" b="1"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矩形 19"/>
          <p:cNvSpPr/>
          <p:nvPr/>
        </p:nvSpPr>
        <p:spPr>
          <a:xfrm>
            <a:off x="948055" y="1399540"/>
            <a:ext cx="9434830" cy="46272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marL="0" marR="0" lvl="0" indent="457200" algn="l" defTabSz="951230" rtl="0" fontAlgn="auto">
              <a:lnSpc>
                <a:spcPct val="150000"/>
              </a:lnSpc>
              <a:spcBef>
                <a:spcPts val="0"/>
              </a:spcBef>
              <a:spcAft>
                <a:spcPts val="0"/>
              </a:spcAft>
              <a:buClrTx/>
              <a:buSzTx/>
              <a:buFontTx/>
              <a:buNone/>
              <a:defRPr/>
            </a:pPr>
            <a:r>
              <a:rPr kumimoji="0" lang="en-US" altLang="zh-CN" sz="2000"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noProof="0">
                <a:solidFill>
                  <a:schemeClr val="tx1"/>
                </a:solidFill>
                <a:effectLst>
                  <a:outerShdw blurRad="38100" dist="19050" dir="2700000" algn="tl" rotWithShape="0">
                    <a:schemeClr val="dk1">
                      <a:alpha val="40000"/>
                    </a:schemeClr>
                  </a:outerShdw>
                </a:effectLst>
                <a:uLnTx/>
                <a:uFillTx/>
                <a:latin typeface="+mn-ea"/>
                <a:cs typeface="+mn-ea"/>
                <a:sym typeface="+mn-ea"/>
              </a:rPr>
              <a:t>第三部分：资金配置（35-37条）。包括项目资金的组成、财政专项资金的分配方式以及项目资金的使用和管理等内容。</a:t>
            </a:r>
            <a:r>
              <a:rPr lang="zh-CN" altLang="en-US" sz="2000" b="1" noProof="0">
                <a:solidFill>
                  <a:srgbClr val="FF0000"/>
                </a:solidFill>
                <a:effectLst>
                  <a:outerShdw blurRad="38100" dist="19050" dir="2700000" algn="tl" rotWithShape="0">
                    <a:schemeClr val="dk1">
                      <a:alpha val="40000"/>
                    </a:schemeClr>
                  </a:outerShdw>
                </a:effectLst>
                <a:uLnTx/>
                <a:uFillTx/>
                <a:latin typeface="+mn-ea"/>
                <a:cs typeface="+mn-ea"/>
                <a:sym typeface="+mn-ea"/>
              </a:rPr>
              <a:t>重点是采取后补助等更加灵活的财政支持方式</a:t>
            </a:r>
            <a:r>
              <a:rPr lang="zh-CN" altLang="en-US" sz="2000" noProof="0">
                <a:solidFill>
                  <a:schemeClr val="tx1"/>
                </a:solidFill>
                <a:effectLst>
                  <a:outerShdw blurRad="38100" dist="19050" dir="2700000" algn="tl" rotWithShape="0">
                    <a:schemeClr val="dk1">
                      <a:alpha val="40000"/>
                    </a:schemeClr>
                  </a:outerShdw>
                </a:effectLst>
                <a:uLnTx/>
                <a:uFillTx/>
                <a:latin typeface="+mn-ea"/>
                <a:cs typeface="+mn-ea"/>
                <a:sym typeface="+mn-ea"/>
              </a:rPr>
              <a:t>，对企业科技创新活动的财政支持方式由原先的“事前资助”逐步向“事后补助”为主、“事前资助”为辅转变，充分调动企业自主投入研发的积极性，切实强化企业技术创新主体地位。</a:t>
            </a:r>
            <a:endParaRPr kumimoji="0" lang="zh-CN" altLang="en-US" sz="2000"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mn-ea"/>
              <a:cs typeface="+mn-ea"/>
              <a:sym typeface="+mn-ea"/>
            </a:endParaRPr>
          </a:p>
        </p:txBody>
      </p:sp>
      <p:grpSp>
        <p:nvGrpSpPr>
          <p:cNvPr id="30" name="组合 29"/>
          <p:cNvGrpSpPr/>
          <p:nvPr/>
        </p:nvGrpSpPr>
        <p:grpSpPr>
          <a:xfrm>
            <a:off x="9133205" y="5294630"/>
            <a:ext cx="1169670" cy="711200"/>
            <a:chOff x="-1697769" y="10550768"/>
            <a:chExt cx="1031096" cy="711796"/>
          </a:xfrm>
        </p:grpSpPr>
        <p:sp>
          <p:nvSpPr>
            <p:cNvPr id="31" name="Oval 16"/>
            <p:cNvSpPr>
              <a:spLocks noChangeArrowheads="1"/>
            </p:cNvSpPr>
            <p:nvPr/>
          </p:nvSpPr>
          <p:spPr bwMode="auto">
            <a:xfrm>
              <a:off x="-1697769" y="10550768"/>
              <a:ext cx="295999" cy="295999"/>
            </a:xfrm>
            <a:prstGeom prst="frame">
              <a:avLst/>
            </a:prstGeom>
            <a:solidFill>
              <a:schemeClr val="tx2">
                <a:lumMod val="20000"/>
                <a:lumOff val="80000"/>
              </a:schemeClr>
            </a:solidFill>
            <a:ln>
              <a:noFill/>
            </a:ln>
            <a:effectLst/>
          </p:spPr>
          <p:txBody>
            <a:bodyPr wrap="none"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汉仪菱心体简" panose="02010609000101010101" pitchFamily="49" charset="-122"/>
                <a:ea typeface="汉仪菱心体简" panose="02010609000101010101" pitchFamily="49" charset="-122"/>
                <a:cs typeface="+mn-cs"/>
              </a:endParaRPr>
            </a:p>
          </p:txBody>
        </p:sp>
        <p:sp>
          <p:nvSpPr>
            <p:cNvPr id="32" name="Oval 17"/>
            <p:cNvSpPr>
              <a:spLocks noChangeArrowheads="1"/>
            </p:cNvSpPr>
            <p:nvPr/>
          </p:nvSpPr>
          <p:spPr bwMode="auto">
            <a:xfrm>
              <a:off x="-1277721" y="10808483"/>
              <a:ext cx="454081" cy="454081"/>
            </a:xfrm>
            <a:prstGeom prst="frame">
              <a:avLst/>
            </a:prstGeom>
            <a:solidFill>
              <a:schemeClr val="tx2">
                <a:lumMod val="20000"/>
                <a:lumOff val="80000"/>
              </a:schemeClr>
            </a:solidFill>
            <a:ln>
              <a:noFill/>
            </a:ln>
            <a:effectLst/>
          </p:spPr>
          <p:txBody>
            <a:bodyPr wrap="none"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汉仪菱心体简" panose="02010609000101010101" pitchFamily="49" charset="-122"/>
                <a:ea typeface="汉仪菱心体简" panose="02010609000101010101" pitchFamily="49" charset="-122"/>
                <a:cs typeface="+mn-cs"/>
              </a:endParaRPr>
            </a:p>
          </p:txBody>
        </p:sp>
        <p:sp>
          <p:nvSpPr>
            <p:cNvPr id="33" name="Oval 3"/>
            <p:cNvSpPr>
              <a:spLocks noChangeArrowheads="1"/>
            </p:cNvSpPr>
            <p:nvPr/>
          </p:nvSpPr>
          <p:spPr bwMode="auto">
            <a:xfrm>
              <a:off x="-987309" y="10632858"/>
              <a:ext cx="320636" cy="320636"/>
            </a:xfrm>
            <a:prstGeom prst="frame">
              <a:avLst/>
            </a:prstGeom>
            <a:solidFill>
              <a:schemeClr val="tx2">
                <a:lumMod val="20000"/>
                <a:lumOff val="80000"/>
              </a:schemeClr>
            </a:solidFill>
            <a:ln>
              <a:noFill/>
            </a:ln>
            <a:effectLst/>
          </p:spPr>
          <p:txBody>
            <a:bodyPr wrap="none"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汉仪菱心体简" panose="02010609000101010101" pitchFamily="49" charset="-122"/>
                <a:ea typeface="汉仪菱心体简" panose="02010609000101010101" pitchFamily="49" charset="-122"/>
                <a:cs typeface="+mn-cs"/>
              </a:endParaRPr>
            </a:p>
          </p:txBody>
        </p:sp>
      </p:grpSp>
      <p:sp>
        <p:nvSpPr>
          <p:cNvPr id="2" name="文本框 1"/>
          <p:cNvSpPr txBox="1"/>
          <p:nvPr/>
        </p:nvSpPr>
        <p:spPr>
          <a:xfrm>
            <a:off x="3265170" y="634365"/>
            <a:ext cx="3870325" cy="706755"/>
          </a:xfrm>
          <a:prstGeom prst="rect">
            <a:avLst/>
          </a:prstGeom>
          <a:noFill/>
        </p:spPr>
        <p:txBody>
          <a:bodyPr wrap="square" rtlCol="0">
            <a:spAutoFit/>
          </a:bodyPr>
          <a:p>
            <a:pPr algn="ctr"/>
            <a:r>
              <a:rPr lang="zh-CN" altLang="en-US" sz="4000" b="1" dirty="0">
                <a:latin typeface="微软雅黑" panose="020B0503020204020204" pitchFamily="34" charset="-122"/>
                <a:ea typeface="微软雅黑" panose="020B0503020204020204" pitchFamily="34" charset="-122"/>
              </a:rPr>
              <a:t>主要内容</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矩形 19"/>
          <p:cNvSpPr/>
          <p:nvPr/>
        </p:nvSpPr>
        <p:spPr>
          <a:xfrm>
            <a:off x="948055" y="1399540"/>
            <a:ext cx="9434830" cy="46272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chemeClr val="tx1"/>
              </a:solidFill>
              <a:effectLst/>
              <a:uLnTx/>
              <a:uFillTx/>
              <a:latin typeface="+mn-lt"/>
              <a:ea typeface="+mn-ea"/>
              <a:cs typeface="+mn-cs"/>
            </a:endParaRPr>
          </a:p>
          <a:p>
            <a:pPr marL="0" marR="0" lvl="0" indent="457200" algn="l" defTabSz="951230" rtl="0" fontAlgn="auto">
              <a:lnSpc>
                <a:spcPct val="150000"/>
              </a:lnSpc>
              <a:spcBef>
                <a:spcPts val="0"/>
              </a:spcBef>
              <a:spcAft>
                <a:spcPts val="0"/>
              </a:spcAft>
              <a:buClrTx/>
              <a:buSzTx/>
              <a:buFontTx/>
              <a:buNone/>
              <a:defRPr/>
            </a:pPr>
            <a:r>
              <a:rPr lang="zh-CN" altLang="en-US" sz="2000" b="1" noProof="0">
                <a:solidFill>
                  <a:srgbClr val="FF0000"/>
                </a:solidFill>
                <a:effectLst>
                  <a:outerShdw blurRad="38100" dist="19050" dir="2700000" algn="tl" rotWithShape="0">
                    <a:schemeClr val="dk1">
                      <a:alpha val="40000"/>
                    </a:schemeClr>
                  </a:outerShdw>
                </a:effectLst>
                <a:uLnTx/>
                <a:uFillTx/>
                <a:sym typeface="+mn-ea"/>
              </a:rPr>
              <a:t> 第四部分：监督（38-42条）。包括开展项目绩效评价、完善科研信用管理制度以及建立对项目决策、管理、实施主体的逐级考核问责机制和倒查制度等方式，对项目实施进行全过程监督，确保项目规范实施、资金使用安全高效。</a:t>
            </a:r>
            <a:endParaRPr kumimoji="0" lang="zh-CN" altLang="en-US" sz="20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mn-lt"/>
              <a:ea typeface="+mn-ea"/>
              <a:cs typeface="+mn-cs"/>
            </a:endParaRPr>
          </a:p>
          <a:p>
            <a:pPr marL="0" marR="0" lvl="0" indent="457200" algn="l" defTabSz="951230" rtl="0" fontAlgn="auto">
              <a:lnSpc>
                <a:spcPct val="150000"/>
              </a:lnSpc>
              <a:spcBef>
                <a:spcPts val="0"/>
              </a:spcBef>
              <a:spcAft>
                <a:spcPts val="0"/>
              </a:spcAft>
              <a:buClrTx/>
              <a:buSzTx/>
              <a:buFontTx/>
              <a:buNone/>
              <a:defRPr/>
            </a:pPr>
            <a:r>
              <a:rPr lang="zh-CN" altLang="en-US" sz="2000" noProof="0">
                <a:solidFill>
                  <a:schemeClr val="tx1"/>
                </a:solidFill>
                <a:effectLst>
                  <a:outerShdw blurRad="38100" dist="19050" dir="2700000" algn="tl" rotWithShape="0">
                    <a:schemeClr val="dk1">
                      <a:alpha val="40000"/>
                    </a:schemeClr>
                  </a:outerShdw>
                </a:effectLst>
                <a:uLnTx/>
                <a:uFillTx/>
                <a:sym typeface="+mn-ea"/>
              </a:rPr>
              <a:t> 还有第十章第43条为附则。</a:t>
            </a:r>
            <a:endParaRPr kumimoji="0" lang="zh-CN" altLang="en-US" sz="2000"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mn-ea"/>
              <a:cs typeface="+mn-ea"/>
              <a:sym typeface="+mn-ea"/>
            </a:endParaRPr>
          </a:p>
        </p:txBody>
      </p:sp>
      <p:grpSp>
        <p:nvGrpSpPr>
          <p:cNvPr id="30" name="组合 29"/>
          <p:cNvGrpSpPr/>
          <p:nvPr/>
        </p:nvGrpSpPr>
        <p:grpSpPr>
          <a:xfrm>
            <a:off x="9133205" y="5294630"/>
            <a:ext cx="1169670" cy="711200"/>
            <a:chOff x="-1697769" y="10550768"/>
            <a:chExt cx="1031096" cy="711796"/>
          </a:xfrm>
        </p:grpSpPr>
        <p:sp>
          <p:nvSpPr>
            <p:cNvPr id="31" name="Oval 16"/>
            <p:cNvSpPr>
              <a:spLocks noChangeArrowheads="1"/>
            </p:cNvSpPr>
            <p:nvPr/>
          </p:nvSpPr>
          <p:spPr bwMode="auto">
            <a:xfrm>
              <a:off x="-1697769" y="10550768"/>
              <a:ext cx="295999" cy="295999"/>
            </a:xfrm>
            <a:prstGeom prst="frame">
              <a:avLst/>
            </a:prstGeom>
            <a:solidFill>
              <a:schemeClr val="tx2">
                <a:lumMod val="20000"/>
                <a:lumOff val="80000"/>
              </a:schemeClr>
            </a:solidFill>
            <a:ln>
              <a:noFill/>
            </a:ln>
            <a:effectLst/>
          </p:spPr>
          <p:txBody>
            <a:bodyPr wrap="none"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汉仪菱心体简" panose="02010609000101010101" pitchFamily="49" charset="-122"/>
                <a:ea typeface="汉仪菱心体简" panose="02010609000101010101" pitchFamily="49" charset="-122"/>
                <a:cs typeface="+mn-cs"/>
              </a:endParaRPr>
            </a:p>
          </p:txBody>
        </p:sp>
        <p:sp>
          <p:nvSpPr>
            <p:cNvPr id="32" name="Oval 17"/>
            <p:cNvSpPr>
              <a:spLocks noChangeArrowheads="1"/>
            </p:cNvSpPr>
            <p:nvPr/>
          </p:nvSpPr>
          <p:spPr bwMode="auto">
            <a:xfrm>
              <a:off x="-1277721" y="10808483"/>
              <a:ext cx="454081" cy="454081"/>
            </a:xfrm>
            <a:prstGeom prst="frame">
              <a:avLst/>
            </a:prstGeom>
            <a:solidFill>
              <a:schemeClr val="tx2">
                <a:lumMod val="20000"/>
                <a:lumOff val="80000"/>
              </a:schemeClr>
            </a:solidFill>
            <a:ln>
              <a:noFill/>
            </a:ln>
            <a:effectLst/>
          </p:spPr>
          <p:txBody>
            <a:bodyPr wrap="none"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汉仪菱心体简" panose="02010609000101010101" pitchFamily="49" charset="-122"/>
                <a:ea typeface="汉仪菱心体简" panose="02010609000101010101" pitchFamily="49" charset="-122"/>
                <a:cs typeface="+mn-cs"/>
              </a:endParaRPr>
            </a:p>
          </p:txBody>
        </p:sp>
        <p:sp>
          <p:nvSpPr>
            <p:cNvPr id="33" name="Oval 3"/>
            <p:cNvSpPr>
              <a:spLocks noChangeArrowheads="1"/>
            </p:cNvSpPr>
            <p:nvPr/>
          </p:nvSpPr>
          <p:spPr bwMode="auto">
            <a:xfrm>
              <a:off x="-987309" y="10632858"/>
              <a:ext cx="320636" cy="320636"/>
            </a:xfrm>
            <a:prstGeom prst="frame">
              <a:avLst/>
            </a:prstGeom>
            <a:solidFill>
              <a:schemeClr val="tx2">
                <a:lumMod val="20000"/>
                <a:lumOff val="80000"/>
              </a:schemeClr>
            </a:solidFill>
            <a:ln>
              <a:noFill/>
            </a:ln>
            <a:effectLst/>
          </p:spPr>
          <p:txBody>
            <a:bodyPr wrap="none" anchor="ctr"/>
            <a:lstStyle/>
            <a:p>
              <a:pPr marL="0" marR="0" lvl="0" indent="0" algn="l" defTabSz="95123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汉仪菱心体简" panose="02010609000101010101" pitchFamily="49" charset="-122"/>
                <a:ea typeface="汉仪菱心体简" panose="02010609000101010101" pitchFamily="49" charset="-122"/>
                <a:cs typeface="+mn-cs"/>
              </a:endParaRPr>
            </a:p>
          </p:txBody>
        </p:sp>
      </p:grpSp>
      <p:sp>
        <p:nvSpPr>
          <p:cNvPr id="2" name="文本框 1"/>
          <p:cNvSpPr txBox="1"/>
          <p:nvPr/>
        </p:nvSpPr>
        <p:spPr>
          <a:xfrm>
            <a:off x="3265170" y="634365"/>
            <a:ext cx="3870325" cy="706755"/>
          </a:xfrm>
          <a:prstGeom prst="rect">
            <a:avLst/>
          </a:prstGeom>
          <a:noFill/>
        </p:spPr>
        <p:txBody>
          <a:bodyPr wrap="square" rtlCol="0">
            <a:spAutoFit/>
          </a:bodyPr>
          <a:p>
            <a:pPr algn="ctr"/>
            <a:r>
              <a:rPr lang="zh-CN" altLang="en-US" sz="4000" b="1" dirty="0">
                <a:latin typeface="微软雅黑" panose="020B0503020204020204" pitchFamily="34" charset="-122"/>
                <a:ea typeface="微软雅黑" panose="020B0503020204020204" pitchFamily="34" charset="-122"/>
              </a:rPr>
              <a:t>主要内容</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 name="椭圆 49"/>
          <p:cNvSpPr/>
          <p:nvPr/>
        </p:nvSpPr>
        <p:spPr>
          <a:xfrm>
            <a:off x="1920325" y="1092539"/>
            <a:ext cx="4272760" cy="4272760"/>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900" b="1" i="0" u="none" strike="noStrike" kern="1200" cap="none" spc="0" normalizeH="0" baseline="0" noProof="0">
              <a:ln>
                <a:noFill/>
              </a:ln>
              <a:solidFill>
                <a:schemeClr val="lt1"/>
              </a:solidFill>
              <a:effectLst/>
              <a:uLnTx/>
              <a:uFillTx/>
              <a:latin typeface="+mn-lt"/>
              <a:ea typeface="+mn-ea"/>
              <a:cs typeface="+mn-cs"/>
            </a:endParaRPr>
          </a:p>
        </p:txBody>
      </p:sp>
      <p:sp>
        <p:nvSpPr>
          <p:cNvPr id="51" name="椭圆 50"/>
          <p:cNvSpPr/>
          <p:nvPr/>
        </p:nvSpPr>
        <p:spPr>
          <a:xfrm>
            <a:off x="2276475" y="1462088"/>
            <a:ext cx="3575050" cy="3575050"/>
          </a:xfrm>
          <a:prstGeom prst="ellipse">
            <a:avLst/>
          </a:prstGeom>
          <a:blipFill dpi="0" rotWithShape="1">
            <a:blip r:embed="rId1" cstate="screen"/>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sp>
        <p:nvSpPr>
          <p:cNvPr id="52" name="椭圆 51"/>
          <p:cNvSpPr/>
          <p:nvPr/>
        </p:nvSpPr>
        <p:spPr>
          <a:xfrm>
            <a:off x="498586" y="3451301"/>
            <a:ext cx="725700" cy="725700"/>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900" b="1" i="0" u="none" strike="noStrike" kern="1200" cap="none" spc="0" normalizeH="0" baseline="0" noProof="0">
              <a:ln>
                <a:noFill/>
              </a:ln>
              <a:solidFill>
                <a:schemeClr val="lt1"/>
              </a:solidFill>
              <a:effectLst/>
              <a:uLnTx/>
              <a:uFillTx/>
              <a:latin typeface="+mn-lt"/>
              <a:ea typeface="+mn-ea"/>
              <a:cs typeface="+mn-cs"/>
            </a:endParaRPr>
          </a:p>
        </p:txBody>
      </p:sp>
      <p:sp>
        <p:nvSpPr>
          <p:cNvPr id="114" name="椭圆 113"/>
          <p:cNvSpPr/>
          <p:nvPr/>
        </p:nvSpPr>
        <p:spPr>
          <a:xfrm>
            <a:off x="861432" y="1485578"/>
            <a:ext cx="1558125" cy="1558125"/>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900" b="1" i="0" u="none" strike="noStrike" kern="1200" cap="none" spc="0" normalizeH="0" baseline="0" noProof="0">
              <a:ln>
                <a:noFill/>
              </a:ln>
              <a:solidFill>
                <a:schemeClr val="lt1"/>
              </a:solidFill>
              <a:effectLst/>
              <a:uLnTx/>
              <a:uFillTx/>
              <a:latin typeface="+mn-lt"/>
              <a:ea typeface="+mn-ea"/>
              <a:cs typeface="+mn-cs"/>
            </a:endParaRPr>
          </a:p>
        </p:txBody>
      </p:sp>
      <p:grpSp>
        <p:nvGrpSpPr>
          <p:cNvPr id="2" name="组合 1"/>
          <p:cNvGrpSpPr/>
          <p:nvPr/>
        </p:nvGrpSpPr>
        <p:grpSpPr>
          <a:xfrm>
            <a:off x="804863" y="1828800"/>
            <a:ext cx="1787525" cy="915988"/>
            <a:chOff x="736517" y="2781721"/>
            <a:chExt cx="1787217" cy="914619"/>
          </a:xfrm>
        </p:grpSpPr>
        <p:sp>
          <p:nvSpPr>
            <p:cNvPr id="115" name="文本框 5"/>
            <p:cNvSpPr txBox="1"/>
            <p:nvPr/>
          </p:nvSpPr>
          <p:spPr>
            <a:xfrm>
              <a:off x="736517" y="2781721"/>
              <a:ext cx="1787217" cy="707886"/>
            </a:xfrm>
            <a:prstGeom prst="rect">
              <a:avLst/>
            </a:prstGeom>
            <a:noFill/>
          </p:spPr>
          <p:txBody>
            <a:bodyPr wrap="square" rtlCol="0">
              <a:spAutoFit/>
            </a:bodyPr>
            <a:lstStyle/>
            <a:p>
              <a:pPr marR="0" algn="ctr" defTabSz="951230" fontAlgn="auto">
                <a:spcBef>
                  <a:spcPts val="0"/>
                </a:spcBef>
                <a:spcAft>
                  <a:spcPts val="0"/>
                </a:spcAft>
                <a:buClrTx/>
                <a:buSzTx/>
                <a:buFontTx/>
                <a:buNone/>
                <a:defRPr/>
              </a:pPr>
              <a:r>
                <a:rPr kumimoji="0" lang="zh-CN" altLang="en-US" sz="4000" kern="1200" cap="none" spc="0" normalizeH="0" baseline="0" noProof="0" dirty="0" smtClean="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cs typeface="+mn-cs"/>
                </a:rPr>
                <a:t>目录</a:t>
              </a:r>
              <a:endParaRPr kumimoji="0" lang="zh-CN" altLang="en-US" sz="4000" kern="1200" cap="none" spc="0" normalizeH="0" baseline="0" noProof="0"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cs typeface="+mn-cs"/>
              </a:endParaRPr>
            </a:p>
          </p:txBody>
        </p:sp>
        <p:sp>
          <p:nvSpPr>
            <p:cNvPr id="16434" name="矩形 140"/>
            <p:cNvSpPr/>
            <p:nvPr/>
          </p:nvSpPr>
          <p:spPr>
            <a:xfrm>
              <a:off x="936501" y="3357786"/>
              <a:ext cx="1381356" cy="338554"/>
            </a:xfrm>
            <a:prstGeom prst="rect">
              <a:avLst/>
            </a:prstGeom>
            <a:noFill/>
            <a:ln w="9525">
              <a:noFill/>
            </a:ln>
          </p:spPr>
          <p:txBody>
            <a:bodyPr>
              <a:spAutoFit/>
            </a:bodyPr>
            <a:p>
              <a:pPr algn="ctr"/>
              <a:r>
                <a:rPr lang="en-US" altLang="zh-CN" sz="1600" dirty="0">
                  <a:solidFill>
                    <a:srgbClr val="0066CC"/>
                  </a:solidFill>
                  <a:latin typeface="Calibri" panose="020F0502020204030204" pitchFamily="34" charset="0"/>
                  <a:ea typeface="宋体" panose="02010600030101010101" pitchFamily="2" charset="-122"/>
                </a:rPr>
                <a:t>CONTENTS</a:t>
              </a:r>
              <a:endParaRPr lang="zh-CN" altLang="en-US" sz="1600" dirty="0">
                <a:solidFill>
                  <a:srgbClr val="0066CC"/>
                </a:solidFill>
                <a:latin typeface="Calibri" panose="020F0502020204030204" pitchFamily="34" charset="0"/>
                <a:ea typeface="宋体" panose="02010600030101010101" pitchFamily="2" charset="-122"/>
              </a:endParaRPr>
            </a:p>
          </p:txBody>
        </p:sp>
      </p:grpSp>
      <p:sp>
        <p:nvSpPr>
          <p:cNvPr id="3" name="弧形 2"/>
          <p:cNvSpPr/>
          <p:nvPr/>
        </p:nvSpPr>
        <p:spPr>
          <a:xfrm rot="847703">
            <a:off x="1593850" y="473075"/>
            <a:ext cx="5551488" cy="5551488"/>
          </a:xfrm>
          <a:prstGeom prst="arc">
            <a:avLst>
              <a:gd name="adj1" fmla="val 16684310"/>
              <a:gd name="adj2" fmla="val 3342787"/>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mn-lt"/>
              <a:ea typeface="+mn-ea"/>
              <a:cs typeface="+mn-cs"/>
            </a:endParaRPr>
          </a:p>
        </p:txBody>
      </p:sp>
      <p:grpSp>
        <p:nvGrpSpPr>
          <p:cNvPr id="116" name="组合 115"/>
          <p:cNvGrpSpPr/>
          <p:nvPr/>
        </p:nvGrpSpPr>
        <p:grpSpPr>
          <a:xfrm>
            <a:off x="5905500" y="808038"/>
            <a:ext cx="801688" cy="803275"/>
            <a:chOff x="7414667" y="3750265"/>
            <a:chExt cx="871129" cy="871129"/>
          </a:xfrm>
        </p:grpSpPr>
        <p:sp>
          <p:nvSpPr>
            <p:cNvPr id="117" name="椭圆 116"/>
            <p:cNvSpPr/>
            <p:nvPr/>
          </p:nvSpPr>
          <p:spPr>
            <a:xfrm>
              <a:off x="7414667" y="3750265"/>
              <a:ext cx="871129" cy="871129"/>
            </a:xfrm>
            <a:prstGeom prst="ellips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900" b="1" i="0" u="none" strike="noStrike" kern="1200" cap="none" spc="0" normalizeH="0" baseline="0" noProof="0">
                <a:ln>
                  <a:noFill/>
                </a:ln>
                <a:solidFill>
                  <a:schemeClr val="lt1"/>
                </a:solidFill>
                <a:effectLst/>
                <a:uLnTx/>
                <a:uFillTx/>
                <a:latin typeface="+mn-lt"/>
                <a:ea typeface="+mn-ea"/>
                <a:cs typeface="+mn-cs"/>
              </a:endParaRPr>
            </a:p>
          </p:txBody>
        </p:sp>
        <p:sp>
          <p:nvSpPr>
            <p:cNvPr id="118" name="文本框 20"/>
            <p:cNvSpPr txBox="1"/>
            <p:nvPr/>
          </p:nvSpPr>
          <p:spPr>
            <a:xfrm>
              <a:off x="7468849" y="3843910"/>
              <a:ext cx="792991" cy="701958"/>
            </a:xfrm>
            <a:prstGeom prst="rect">
              <a:avLst/>
            </a:prstGeom>
            <a:noFill/>
          </p:spPr>
          <p:txBody>
            <a:bodyPr wrap="square" rtlCol="0">
              <a:spAutoFit/>
            </a:bodyPr>
            <a:lstStyle/>
            <a:p>
              <a:pPr marR="0" algn="ctr" defTabSz="951230" fontAlgn="auto">
                <a:spcBef>
                  <a:spcPts val="0"/>
                </a:spcBef>
                <a:spcAft>
                  <a:spcPts val="0"/>
                </a:spcAft>
                <a:buClrTx/>
                <a:buSzTx/>
                <a:buFontTx/>
                <a:buNone/>
                <a:defRPr/>
              </a:pPr>
              <a:r>
                <a:rPr kumimoji="0" lang="en-US" altLang="zh-CN" sz="3600" kern="1200" cap="none" spc="0" normalizeH="0" baseline="0" noProof="0" dirty="0" smtClean="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cs typeface="+mn-cs"/>
                </a:rPr>
                <a:t>01</a:t>
              </a:r>
              <a:endParaRPr kumimoji="0" lang="zh-CN" altLang="en-US" sz="3600" kern="1200" cap="none" spc="0" normalizeH="0" baseline="0" noProof="0"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cs typeface="+mn-cs"/>
              </a:endParaRPr>
            </a:p>
          </p:txBody>
        </p:sp>
      </p:grpSp>
      <p:grpSp>
        <p:nvGrpSpPr>
          <p:cNvPr id="119" name="组合 118"/>
          <p:cNvGrpSpPr/>
          <p:nvPr/>
        </p:nvGrpSpPr>
        <p:grpSpPr>
          <a:xfrm>
            <a:off x="6624638" y="2843213"/>
            <a:ext cx="803275" cy="803275"/>
            <a:chOff x="7414667" y="3750264"/>
            <a:chExt cx="871129" cy="871129"/>
          </a:xfrm>
        </p:grpSpPr>
        <p:sp>
          <p:nvSpPr>
            <p:cNvPr id="120" name="椭圆 119"/>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900" b="1" i="0" u="none" strike="noStrike" kern="1200" cap="none" spc="0" normalizeH="0" baseline="0" noProof="0">
                <a:ln>
                  <a:noFill/>
                </a:ln>
                <a:solidFill>
                  <a:schemeClr val="lt1"/>
                </a:solidFill>
                <a:effectLst/>
                <a:uLnTx/>
                <a:uFillTx/>
                <a:latin typeface="+mn-lt"/>
                <a:ea typeface="+mn-ea"/>
                <a:cs typeface="+mn-cs"/>
              </a:endParaRPr>
            </a:p>
          </p:txBody>
        </p:sp>
        <p:sp>
          <p:nvSpPr>
            <p:cNvPr id="121" name="文本框 23"/>
            <p:cNvSpPr txBox="1"/>
            <p:nvPr/>
          </p:nvSpPr>
          <p:spPr>
            <a:xfrm>
              <a:off x="7451426" y="3843910"/>
              <a:ext cx="792991" cy="701958"/>
            </a:xfrm>
            <a:prstGeom prst="rect">
              <a:avLst/>
            </a:prstGeom>
            <a:noFill/>
          </p:spPr>
          <p:txBody>
            <a:bodyPr wrap="square" rtlCol="0">
              <a:spAutoFit/>
            </a:bodyPr>
            <a:lstStyle>
              <a:defPPr>
                <a:defRPr lang="zh-CN"/>
              </a:defPPr>
              <a:lvl1pPr algn="ctr">
                <a:defRPr sz="360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defRPr>
              </a:lvl1pPr>
            </a:lstStyle>
            <a:p>
              <a:pPr marL="0" marR="0" lvl="0" indent="0" algn="ctr" defTabSz="95123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rgbClr val="0066CC"/>
                  </a:solidFill>
                  <a:effectLst>
                    <a:innerShdw blurRad="63500" dist="38100" dir="13500000">
                      <a:prstClr val="black">
                        <a:alpha val="50000"/>
                      </a:prstClr>
                    </a:innerShdw>
                  </a:effectLst>
                  <a:uLnTx/>
                  <a:uFillTx/>
                  <a:latin typeface="微软雅黑" panose="020B0503020204020204" pitchFamily="34" charset="-122"/>
                  <a:ea typeface="微软雅黑" panose="020B0503020204020204" pitchFamily="34" charset="-122"/>
                  <a:cs typeface="+mn-cs"/>
                </a:rPr>
                <a:t>03</a:t>
              </a:r>
              <a:endParaRPr kumimoji="0" lang="zh-CN" altLang="en-US" sz="3600" b="0" i="0" u="none" strike="noStrike" kern="1200" cap="none" spc="0" normalizeH="0" baseline="0" noProof="0" dirty="0">
                <a:ln>
                  <a:noFill/>
                </a:ln>
                <a:solidFill>
                  <a:srgbClr val="0066CC"/>
                </a:solidFill>
                <a:effectLst>
                  <a:innerShdw blurRad="63500" dist="38100" dir="13500000">
                    <a:prstClr val="black">
                      <a:alpha val="50000"/>
                    </a:prstClr>
                  </a:innerShdw>
                </a:effectLst>
                <a:uLnTx/>
                <a:uFillTx/>
                <a:latin typeface="微软雅黑" panose="020B0503020204020204" pitchFamily="34" charset="-122"/>
                <a:ea typeface="微软雅黑" panose="020B0503020204020204" pitchFamily="34" charset="-122"/>
                <a:cs typeface="+mn-cs"/>
              </a:endParaRPr>
            </a:p>
          </p:txBody>
        </p:sp>
      </p:grpSp>
      <p:grpSp>
        <p:nvGrpSpPr>
          <p:cNvPr id="122" name="组合 121"/>
          <p:cNvGrpSpPr/>
          <p:nvPr/>
        </p:nvGrpSpPr>
        <p:grpSpPr>
          <a:xfrm>
            <a:off x="6481763" y="3913188"/>
            <a:ext cx="801687" cy="803275"/>
            <a:chOff x="7414667" y="3750264"/>
            <a:chExt cx="871129" cy="871129"/>
          </a:xfrm>
        </p:grpSpPr>
        <p:sp>
          <p:nvSpPr>
            <p:cNvPr id="123" name="椭圆 122"/>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900" b="1" i="0" u="none" strike="noStrike" kern="1200" cap="none" spc="0" normalizeH="0" baseline="0" noProof="0">
                <a:ln>
                  <a:noFill/>
                </a:ln>
                <a:solidFill>
                  <a:schemeClr val="lt1"/>
                </a:solidFill>
                <a:effectLst/>
                <a:uLnTx/>
                <a:uFillTx/>
                <a:latin typeface="+mn-lt"/>
                <a:ea typeface="+mn-ea"/>
                <a:cs typeface="+mn-cs"/>
              </a:endParaRPr>
            </a:p>
          </p:txBody>
        </p:sp>
        <p:sp>
          <p:nvSpPr>
            <p:cNvPr id="124" name="文本框 29"/>
            <p:cNvSpPr txBox="1"/>
            <p:nvPr/>
          </p:nvSpPr>
          <p:spPr>
            <a:xfrm>
              <a:off x="7451426" y="3818460"/>
              <a:ext cx="792991" cy="701958"/>
            </a:xfrm>
            <a:prstGeom prst="rect">
              <a:avLst/>
            </a:prstGeom>
            <a:noFill/>
          </p:spPr>
          <p:txBody>
            <a:bodyPr wrap="square" rtlCol="0">
              <a:spAutoFit/>
            </a:bodyPr>
            <a:lstStyle>
              <a:defPPr>
                <a:defRPr lang="zh-CN"/>
              </a:defPPr>
              <a:lvl1pPr algn="ctr">
                <a:defRPr sz="360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defRPr>
              </a:lvl1pPr>
            </a:lstStyle>
            <a:p>
              <a:pPr marL="0" marR="0" lvl="0" indent="0" algn="ctr" defTabSz="95123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rgbClr val="0066CC"/>
                  </a:solidFill>
                  <a:effectLst>
                    <a:innerShdw blurRad="63500" dist="38100" dir="13500000">
                      <a:prstClr val="black">
                        <a:alpha val="50000"/>
                      </a:prstClr>
                    </a:innerShdw>
                  </a:effectLst>
                  <a:uLnTx/>
                  <a:uFillTx/>
                  <a:latin typeface="微软雅黑" panose="020B0503020204020204" pitchFamily="34" charset="-122"/>
                  <a:ea typeface="微软雅黑" panose="020B0503020204020204" pitchFamily="34" charset="-122"/>
                  <a:cs typeface="+mn-cs"/>
                </a:rPr>
                <a:t>04</a:t>
              </a:r>
              <a:endParaRPr kumimoji="0" lang="zh-CN" altLang="en-US" sz="3600" b="0" i="0" u="none" strike="noStrike" kern="1200" cap="none" spc="0" normalizeH="0" baseline="0" noProof="0" dirty="0">
                <a:ln>
                  <a:noFill/>
                </a:ln>
                <a:solidFill>
                  <a:srgbClr val="0066CC"/>
                </a:solidFill>
                <a:effectLst>
                  <a:innerShdw blurRad="63500" dist="38100" dir="13500000">
                    <a:prstClr val="black">
                      <a:alpha val="50000"/>
                    </a:prstClr>
                  </a:innerShdw>
                </a:effectLst>
                <a:uLnTx/>
                <a:uFillTx/>
                <a:latin typeface="微软雅黑" panose="020B0503020204020204" pitchFamily="34" charset="-122"/>
                <a:ea typeface="微软雅黑" panose="020B0503020204020204" pitchFamily="34" charset="-122"/>
                <a:cs typeface="+mn-cs"/>
              </a:endParaRPr>
            </a:p>
          </p:txBody>
        </p:sp>
      </p:grpSp>
      <p:grpSp>
        <p:nvGrpSpPr>
          <p:cNvPr id="125" name="组合 124"/>
          <p:cNvGrpSpPr/>
          <p:nvPr/>
        </p:nvGrpSpPr>
        <p:grpSpPr>
          <a:xfrm>
            <a:off x="6481763" y="1773238"/>
            <a:ext cx="801687" cy="801687"/>
            <a:chOff x="7414667" y="3750264"/>
            <a:chExt cx="871129" cy="871129"/>
          </a:xfrm>
        </p:grpSpPr>
        <p:sp>
          <p:nvSpPr>
            <p:cNvPr id="126" name="椭圆 125"/>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900" b="1" i="0" u="none" strike="noStrike" kern="1200" cap="none" spc="0" normalizeH="0" baseline="0" noProof="0">
                <a:ln>
                  <a:noFill/>
                </a:ln>
                <a:solidFill>
                  <a:schemeClr val="lt1"/>
                </a:solidFill>
                <a:effectLst/>
                <a:uLnTx/>
                <a:uFillTx/>
                <a:latin typeface="+mn-lt"/>
                <a:ea typeface="+mn-ea"/>
                <a:cs typeface="+mn-cs"/>
              </a:endParaRPr>
            </a:p>
          </p:txBody>
        </p:sp>
        <p:sp>
          <p:nvSpPr>
            <p:cNvPr id="127" name="文本框 32"/>
            <p:cNvSpPr txBox="1"/>
            <p:nvPr/>
          </p:nvSpPr>
          <p:spPr>
            <a:xfrm>
              <a:off x="7451426" y="3820353"/>
              <a:ext cx="792991" cy="701958"/>
            </a:xfrm>
            <a:prstGeom prst="rect">
              <a:avLst/>
            </a:prstGeom>
            <a:noFill/>
          </p:spPr>
          <p:txBody>
            <a:bodyPr wrap="square" rtlCol="0">
              <a:spAutoFit/>
            </a:bodyPr>
            <a:lstStyle>
              <a:defPPr>
                <a:defRPr lang="zh-CN"/>
              </a:defPPr>
              <a:lvl1pPr algn="ctr">
                <a:defRPr sz="360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defRPr>
              </a:lvl1pPr>
            </a:lstStyle>
            <a:p>
              <a:pPr marL="0" marR="0" lvl="0" indent="0" algn="ctr" defTabSz="95123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rgbClr val="0066CC"/>
                  </a:solidFill>
                  <a:effectLst>
                    <a:innerShdw blurRad="63500" dist="38100" dir="13500000">
                      <a:prstClr val="black">
                        <a:alpha val="50000"/>
                      </a:prstClr>
                    </a:innerShdw>
                  </a:effectLst>
                  <a:uLnTx/>
                  <a:uFillTx/>
                  <a:latin typeface="微软雅黑" panose="020B0503020204020204" pitchFamily="34" charset="-122"/>
                  <a:ea typeface="微软雅黑" panose="020B0503020204020204" pitchFamily="34" charset="-122"/>
                  <a:cs typeface="+mn-cs"/>
                </a:rPr>
                <a:t>02</a:t>
              </a:r>
              <a:endParaRPr kumimoji="0" lang="zh-CN" altLang="en-US" sz="3600" b="0" i="0" u="none" strike="noStrike" kern="1200" cap="none" spc="0" normalizeH="0" baseline="0" noProof="0" dirty="0">
                <a:ln>
                  <a:noFill/>
                </a:ln>
                <a:solidFill>
                  <a:srgbClr val="0066CC"/>
                </a:solidFill>
                <a:effectLst>
                  <a:innerShdw blurRad="63500" dist="38100" dir="13500000">
                    <a:prstClr val="black">
                      <a:alpha val="50000"/>
                    </a:prstClr>
                  </a:innerShdw>
                </a:effectLst>
                <a:uLnTx/>
                <a:uFillTx/>
                <a:latin typeface="微软雅黑" panose="020B0503020204020204" pitchFamily="34" charset="-122"/>
                <a:ea typeface="微软雅黑" panose="020B0503020204020204" pitchFamily="34" charset="-122"/>
                <a:cs typeface="+mn-cs"/>
              </a:endParaRPr>
            </a:p>
          </p:txBody>
        </p:sp>
      </p:grpSp>
      <p:grpSp>
        <p:nvGrpSpPr>
          <p:cNvPr id="4" name="组合 3"/>
          <p:cNvGrpSpPr/>
          <p:nvPr/>
        </p:nvGrpSpPr>
        <p:grpSpPr>
          <a:xfrm>
            <a:off x="5832475" y="4870450"/>
            <a:ext cx="803275" cy="801688"/>
            <a:chOff x="9136697" y="1907619"/>
            <a:chExt cx="802098" cy="802095"/>
          </a:xfrm>
        </p:grpSpPr>
        <p:sp>
          <p:nvSpPr>
            <p:cNvPr id="136" name="椭圆 135"/>
            <p:cNvSpPr/>
            <p:nvPr/>
          </p:nvSpPr>
          <p:spPr>
            <a:xfrm>
              <a:off x="9136697" y="1907619"/>
              <a:ext cx="802098" cy="802095"/>
            </a:xfrm>
            <a:prstGeom prst="ellips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900" b="1" i="0" u="none" strike="noStrike" kern="1200" cap="none" spc="0" normalizeH="0" baseline="0" noProof="0" dirty="0">
                <a:ln>
                  <a:noFill/>
                </a:ln>
                <a:solidFill>
                  <a:schemeClr val="lt1"/>
                </a:solidFill>
                <a:effectLst/>
                <a:uLnTx/>
                <a:uFillTx/>
                <a:latin typeface="+mn-lt"/>
                <a:ea typeface="+mn-ea"/>
                <a:cs typeface="+mn-cs"/>
              </a:endParaRPr>
            </a:p>
          </p:txBody>
        </p:sp>
        <p:sp>
          <p:nvSpPr>
            <p:cNvPr id="137" name="文本框 29"/>
            <p:cNvSpPr txBox="1"/>
            <p:nvPr/>
          </p:nvSpPr>
          <p:spPr>
            <a:xfrm>
              <a:off x="9174285" y="1991375"/>
              <a:ext cx="730152" cy="646331"/>
            </a:xfrm>
            <a:prstGeom prst="rect">
              <a:avLst/>
            </a:prstGeom>
            <a:noFill/>
          </p:spPr>
          <p:txBody>
            <a:bodyPr wrap="square" rtlCol="0">
              <a:spAutoFit/>
            </a:bodyPr>
            <a:lstStyle>
              <a:defPPr>
                <a:defRPr lang="zh-CN"/>
              </a:defPPr>
              <a:lvl1pPr algn="ctr">
                <a:defRPr sz="360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defRPr>
              </a:lvl1pPr>
            </a:lstStyle>
            <a:p>
              <a:pPr marL="0" marR="0" lvl="0" indent="0" algn="ctr" defTabSz="95123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rgbClr val="0066CC"/>
                  </a:solidFill>
                  <a:effectLst>
                    <a:innerShdw blurRad="63500" dist="38100" dir="13500000">
                      <a:prstClr val="black">
                        <a:alpha val="50000"/>
                      </a:prstClr>
                    </a:innerShdw>
                  </a:effectLst>
                  <a:uLnTx/>
                  <a:uFillTx/>
                  <a:latin typeface="微软雅黑" panose="020B0503020204020204" pitchFamily="34" charset="-122"/>
                  <a:ea typeface="微软雅黑" panose="020B0503020204020204" pitchFamily="34" charset="-122"/>
                  <a:cs typeface="+mn-cs"/>
                </a:rPr>
                <a:t>05</a:t>
              </a:r>
              <a:endParaRPr kumimoji="0" lang="zh-CN" altLang="en-US" sz="3600" b="0" i="0" u="none" strike="noStrike" kern="1200" cap="none" spc="0" normalizeH="0" baseline="0" noProof="0" dirty="0">
                <a:ln>
                  <a:noFill/>
                </a:ln>
                <a:solidFill>
                  <a:srgbClr val="0066CC"/>
                </a:solidFill>
                <a:effectLst>
                  <a:innerShdw blurRad="63500" dist="38100" dir="13500000">
                    <a:prstClr val="black">
                      <a:alpha val="50000"/>
                    </a:prstClr>
                  </a:innerShdw>
                </a:effectLst>
                <a:uLnTx/>
                <a:uFillTx/>
                <a:latin typeface="微软雅黑" panose="020B0503020204020204" pitchFamily="34" charset="-122"/>
                <a:ea typeface="微软雅黑" panose="020B0503020204020204" pitchFamily="34" charset="-122"/>
                <a:cs typeface="+mn-cs"/>
              </a:endParaRPr>
            </a:p>
          </p:txBody>
        </p:sp>
      </p:grpSp>
      <p:sp>
        <p:nvSpPr>
          <p:cNvPr id="128" name="文本框 33"/>
          <p:cNvSpPr txBox="1"/>
          <p:nvPr/>
        </p:nvSpPr>
        <p:spPr>
          <a:xfrm>
            <a:off x="6707505" y="894080"/>
            <a:ext cx="2911475" cy="460375"/>
          </a:xfrm>
          <a:prstGeom prst="rect">
            <a:avLst/>
          </a:prstGeom>
          <a:noFill/>
        </p:spPr>
        <p:txBody>
          <a:bodyPr wrap="square" rtlCol="0">
            <a:spAutoFit/>
            <a:scene3d>
              <a:camera prst="orthographicFront"/>
              <a:lightRig rig="threePt" dir="t"/>
            </a:scene3d>
          </a:bodyPr>
          <a:lstStyle/>
          <a:p>
            <a:pPr marR="0" algn="ctr" defTabSz="951230" fontAlgn="auto">
              <a:spcBef>
                <a:spcPts val="0"/>
              </a:spcBef>
              <a:spcAft>
                <a:spcPts val="0"/>
              </a:spcAft>
              <a:buClrTx/>
              <a:buSzTx/>
              <a:buFontTx/>
              <a:buNone/>
              <a:defRPr/>
            </a:pPr>
            <a:r>
              <a:rPr kumimoji="0" lang="zh-CN" altLang="en-US" sz="2400"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科技计划分类</a:t>
            </a:r>
            <a:endParaRPr kumimoji="0" lang="zh-CN" altLang="en-US" sz="2400"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endParaRPr>
          </a:p>
        </p:txBody>
      </p:sp>
      <p:sp>
        <p:nvSpPr>
          <p:cNvPr id="129" name="文本框 34"/>
          <p:cNvSpPr txBox="1"/>
          <p:nvPr/>
        </p:nvSpPr>
        <p:spPr>
          <a:xfrm>
            <a:off x="7830820" y="1837690"/>
            <a:ext cx="2697163" cy="460375"/>
          </a:xfrm>
          <a:prstGeom prst="rect">
            <a:avLst/>
          </a:prstGeom>
          <a:noFill/>
        </p:spPr>
        <p:txBody>
          <a:bodyPr wrap="square" rtlCol="0">
            <a:spAutoFit/>
          </a:bodyPr>
          <a:lstStyle>
            <a:defPPr>
              <a:defRPr lang="zh-CN"/>
            </a:defPPr>
            <a:lvl1pPr algn="ctr">
              <a:defRPr sz="2200">
                <a:solidFill>
                  <a:schemeClr val="bg1"/>
                </a:solidFill>
                <a:latin typeface="微软雅黑" panose="020B0503020204020204" pitchFamily="34" charset="-122"/>
                <a:ea typeface="微软雅黑" panose="020B0503020204020204" pitchFamily="34" charset="-122"/>
              </a:defRPr>
            </a:lvl1pPr>
          </a:lstStyle>
          <a:p>
            <a:pPr marL="0" marR="0" lvl="0" indent="0" algn="l" defTabSz="95123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相关主体职责</a:t>
            </a:r>
            <a:endParaRPr kumimoji="0" lang="zh-CN" altLang="en-US" sz="22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sp>
        <p:nvSpPr>
          <p:cNvPr id="144" name="文本框 33"/>
          <p:cNvSpPr txBox="1"/>
          <p:nvPr/>
        </p:nvSpPr>
        <p:spPr>
          <a:xfrm>
            <a:off x="7382828" y="3014345"/>
            <a:ext cx="3144838" cy="460375"/>
          </a:xfrm>
          <a:prstGeom prst="rect">
            <a:avLst/>
          </a:prstGeom>
          <a:noFill/>
        </p:spPr>
        <p:txBody>
          <a:bodyPr wrap="square" rtlCol="0">
            <a:spAutoFit/>
          </a:bodyPr>
          <a:lstStyle>
            <a:defPPr>
              <a:defRPr lang="zh-CN"/>
            </a:defPPr>
            <a:lvl1pPr algn="ct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5123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项目管理流程</a:t>
            </a:r>
            <a:endParaRPr kumimoji="0" lang="zh-CN" altLang="en-US" sz="24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sp>
        <p:nvSpPr>
          <p:cNvPr id="146" name="文本框 33"/>
          <p:cNvSpPr txBox="1"/>
          <p:nvPr/>
        </p:nvSpPr>
        <p:spPr>
          <a:xfrm>
            <a:off x="7283450" y="4100195"/>
            <a:ext cx="2941955" cy="460375"/>
          </a:xfrm>
          <a:prstGeom prst="rect">
            <a:avLst/>
          </a:prstGeom>
          <a:noFill/>
        </p:spPr>
        <p:txBody>
          <a:bodyPr wrap="square" rtlCol="0">
            <a:spAutoFit/>
          </a:bodyPr>
          <a:lstStyle>
            <a:defPPr>
              <a:defRPr lang="zh-CN"/>
            </a:defPPr>
            <a:lvl1pPr algn="ct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5123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项目资金配置</a:t>
            </a:r>
            <a:endParaRPr kumimoji="0" lang="zh-CN" altLang="en-US" sz="24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sp>
        <p:nvSpPr>
          <p:cNvPr id="148" name="文本框 33"/>
          <p:cNvSpPr txBox="1"/>
          <p:nvPr/>
        </p:nvSpPr>
        <p:spPr>
          <a:xfrm>
            <a:off x="7139305" y="5037455"/>
            <a:ext cx="3007360" cy="460375"/>
          </a:xfrm>
          <a:prstGeom prst="rect">
            <a:avLst/>
          </a:prstGeom>
          <a:noFill/>
        </p:spPr>
        <p:txBody>
          <a:bodyPr wrap="square" rtlCol="0">
            <a:spAutoFit/>
          </a:bodyPr>
          <a:lstStyle>
            <a:defPPr>
              <a:defRPr lang="zh-CN"/>
            </a:defPPr>
            <a:lvl1pPr algn="ctr">
              <a:defRPr sz="2200">
                <a:solidFill>
                  <a:schemeClr val="bg1"/>
                </a:solidFill>
                <a:latin typeface="微软雅黑" panose="020B0503020204020204" pitchFamily="34" charset="-122"/>
                <a:ea typeface="微软雅黑" panose="020B0503020204020204" pitchFamily="34" charset="-122"/>
              </a:defRPr>
            </a:lvl1pPr>
          </a:lstStyle>
          <a:p>
            <a:pPr marL="0" marR="0" lvl="0" indent="0" algn="l" defTabSz="95123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监督</a:t>
            </a:r>
            <a:endParaRPr kumimoji="0" lang="zh-CN" altLang="en-US" sz="2400" b="0"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 name="TextBox 42"/>
          <p:cNvSpPr txBox="1"/>
          <p:nvPr/>
        </p:nvSpPr>
        <p:spPr>
          <a:xfrm>
            <a:off x="5370195" y="1762125"/>
            <a:ext cx="4974590" cy="2784475"/>
          </a:xfrm>
          <a:prstGeom prst="rect">
            <a:avLst/>
          </a:prstGeom>
          <a:noFill/>
          <a:ln w="9525">
            <a:noFill/>
          </a:ln>
        </p:spPr>
        <p:txBody>
          <a:bodyPr wrap="square">
            <a:spAutoFit/>
          </a:bodyPr>
          <a:p>
            <a:pPr marL="342900" indent="-342900">
              <a:lnSpc>
                <a:spcPct val="150000"/>
              </a:lnSpc>
              <a:buFont typeface="Wingdings" panose="05000000000000000000" pitchFamily="2" charset="2"/>
              <a:buChar char="n"/>
            </a:pPr>
            <a:r>
              <a:rPr lang="en-US" altLang="zh-CN" sz="2500" b="1" dirty="0">
                <a:latin typeface="微软雅黑" panose="020B0503020204020204" pitchFamily="34" charset="-122"/>
                <a:ea typeface="微软雅黑" panose="020B0503020204020204" pitchFamily="34" charset="-122"/>
              </a:rPr>
              <a:t>  </a:t>
            </a:r>
            <a:r>
              <a:rPr lang="zh-CN" altLang="en-US" sz="2500" b="1" dirty="0">
                <a:latin typeface="微软雅黑" panose="020B0503020204020204" pitchFamily="34" charset="-122"/>
                <a:ea typeface="微软雅黑" panose="020B0503020204020204" pitchFamily="34" charset="-122"/>
              </a:rPr>
              <a:t>重点研发计划</a:t>
            </a:r>
            <a:endParaRPr lang="zh-CN" altLang="zh-CN" sz="25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n"/>
            </a:pPr>
            <a:r>
              <a:rPr lang="en-US" altLang="zh-CN" sz="2500" b="1" dirty="0">
                <a:latin typeface="微软雅黑" panose="020B0503020204020204" pitchFamily="34" charset="-122"/>
                <a:ea typeface="微软雅黑" panose="020B0503020204020204" pitchFamily="34" charset="-122"/>
              </a:rPr>
              <a:t>  </a:t>
            </a:r>
            <a:r>
              <a:rPr lang="zh-CN" altLang="en-US" sz="2500" b="1" dirty="0">
                <a:latin typeface="微软雅黑" panose="020B0503020204020204" pitchFamily="34" charset="-122"/>
                <a:ea typeface="微软雅黑" panose="020B0503020204020204" pitchFamily="34" charset="-122"/>
              </a:rPr>
              <a:t>科技成果转化与应用计划</a:t>
            </a:r>
            <a:endParaRPr lang="zh-CN" altLang="en-US" sz="25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n"/>
            </a:pPr>
            <a:r>
              <a:rPr lang="en-US" altLang="zh-CN" sz="2500" b="1" dirty="0">
                <a:latin typeface="微软雅黑" panose="020B0503020204020204" pitchFamily="34" charset="-122"/>
                <a:ea typeface="微软雅黑" panose="020B0503020204020204" pitchFamily="34" charset="-122"/>
              </a:rPr>
              <a:t>  </a:t>
            </a:r>
            <a:r>
              <a:rPr lang="zh-CN" altLang="en-US" sz="2500" b="1" dirty="0">
                <a:latin typeface="微软雅黑" panose="020B0503020204020204" pitchFamily="34" charset="-122"/>
                <a:ea typeface="微软雅黑" panose="020B0503020204020204" pitchFamily="34" charset="-122"/>
              </a:rPr>
              <a:t>科技创新载体与平台建设计划</a:t>
            </a:r>
            <a:endParaRPr lang="zh-CN" altLang="en-US" sz="25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n"/>
            </a:pPr>
            <a:r>
              <a:rPr lang="zh-CN" altLang="en-US" sz="2500" b="1" dirty="0">
                <a:latin typeface="微软雅黑" panose="020B0503020204020204" pitchFamily="34" charset="-122"/>
                <a:ea typeface="微软雅黑" panose="020B0503020204020204" pitchFamily="34" charset="-122"/>
              </a:rPr>
              <a:t>  软科学计划</a:t>
            </a:r>
            <a:endParaRPr lang="zh-CN" altLang="zh-CN" sz="2500" b="1"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n"/>
            </a:pPr>
            <a:endParaRPr lang="zh-CN" altLang="en-US" sz="2500" b="1" dirty="0">
              <a:latin typeface="微软雅黑" panose="020B0503020204020204" pitchFamily="34" charset="-122"/>
              <a:ea typeface="微软雅黑" panose="020B0503020204020204" pitchFamily="34" charset="-122"/>
            </a:endParaRPr>
          </a:p>
        </p:txBody>
      </p:sp>
      <p:grpSp>
        <p:nvGrpSpPr>
          <p:cNvPr id="44" name="组合 24"/>
          <p:cNvGrpSpPr/>
          <p:nvPr/>
        </p:nvGrpSpPr>
        <p:grpSpPr>
          <a:xfrm>
            <a:off x="2131060" y="1761808"/>
            <a:ext cx="2517775" cy="2520950"/>
            <a:chOff x="2848131" y="1860029"/>
            <a:chExt cx="3807502" cy="3807502"/>
          </a:xfrm>
        </p:grpSpPr>
        <p:sp>
          <p:nvSpPr>
            <p:cNvPr id="45" name="椭圆 44"/>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sp>
          <p:nvSpPr>
            <p:cNvPr id="46" name="椭圆 45"/>
            <p:cNvSpPr/>
            <p:nvPr/>
          </p:nvSpPr>
          <p:spPr>
            <a:xfrm>
              <a:off x="2937682" y="1968815"/>
              <a:ext cx="3628400" cy="362854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123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sp>
        <p:nvSpPr>
          <p:cNvPr id="47" name="文本框 29"/>
          <p:cNvSpPr txBox="1"/>
          <p:nvPr/>
        </p:nvSpPr>
        <p:spPr>
          <a:xfrm>
            <a:off x="2716848" y="1971993"/>
            <a:ext cx="1219200" cy="1447800"/>
          </a:xfrm>
          <a:prstGeom prst="rect">
            <a:avLst/>
          </a:prstGeom>
          <a:noFill/>
          <a:ln w="9525">
            <a:noFill/>
          </a:ln>
        </p:spPr>
        <p:txBody>
          <a:bodyPr wrap="none">
            <a:spAutoFit/>
          </a:bodyPr>
          <a:p>
            <a:pPr algn="ctr" eaLnBrk="0" hangingPunct="0"/>
            <a:r>
              <a:rPr lang="en-US" altLang="zh-CN" sz="8800" dirty="0">
                <a:solidFill>
                  <a:srgbClr val="0066CC"/>
                </a:solidFill>
                <a:latin typeface="Impact" panose="020B0806030902050204" pitchFamily="34" charset="0"/>
                <a:ea typeface="微软雅黑" panose="020B0503020204020204" pitchFamily="34" charset="-122"/>
              </a:rPr>
              <a:t>01</a:t>
            </a:r>
            <a:endParaRPr lang="zh-CN" altLang="en-US" sz="8800" dirty="0">
              <a:solidFill>
                <a:srgbClr val="0066CC"/>
              </a:solidFill>
              <a:latin typeface="Impact" panose="020B0806030902050204" pitchFamily="34" charset="0"/>
              <a:ea typeface="微软雅黑" panose="020B0503020204020204" pitchFamily="34" charset="-122"/>
            </a:endParaRPr>
          </a:p>
        </p:txBody>
      </p:sp>
      <p:sp>
        <p:nvSpPr>
          <p:cNvPr id="48" name="文本框 33"/>
          <p:cNvSpPr txBox="1"/>
          <p:nvPr/>
        </p:nvSpPr>
        <p:spPr>
          <a:xfrm>
            <a:off x="2131060" y="3303905"/>
            <a:ext cx="2605088" cy="491490"/>
          </a:xfrm>
          <a:prstGeom prst="rect">
            <a:avLst/>
          </a:prstGeom>
          <a:noFill/>
          <a:ln w="9525">
            <a:noFill/>
          </a:ln>
        </p:spPr>
        <p:txBody>
          <a:bodyPr>
            <a:spAutoFit/>
          </a:bodyPr>
          <a:p>
            <a:pPr algn="ctr"/>
            <a:r>
              <a:rPr lang="zh-CN" altLang="en-US" sz="2600" dirty="0">
                <a:solidFill>
                  <a:srgbClr val="0066CC"/>
                </a:solidFill>
                <a:latin typeface="微软雅黑" panose="020B0503020204020204" pitchFamily="34" charset="-122"/>
                <a:ea typeface="微软雅黑" panose="020B0503020204020204" pitchFamily="34" charset="-122"/>
              </a:rPr>
              <a:t>科技计划分类</a:t>
            </a:r>
            <a:endParaRPr lang="zh-CN" altLang="en-US" sz="2600" dirty="0">
              <a:solidFill>
                <a:srgbClr val="0066CC"/>
              </a:solidFill>
              <a:latin typeface="微软雅黑" panose="020B0503020204020204" pitchFamily="34" charset="-122"/>
              <a:ea typeface="微软雅黑" panose="020B0503020204020204" pitchFamily="34" charset="-122"/>
            </a:endParaRPr>
          </a:p>
        </p:txBody>
      </p:sp>
      <p:cxnSp>
        <p:nvCxnSpPr>
          <p:cNvPr id="50" name="直接连接符 49"/>
          <p:cNvCxnSpPr/>
          <p:nvPr/>
        </p:nvCxnSpPr>
        <p:spPr>
          <a:xfrm>
            <a:off x="5011420" y="1630363"/>
            <a:ext cx="0" cy="2808288"/>
          </a:xfrm>
          <a:prstGeom prst="line">
            <a:avLst/>
          </a:prstGeom>
          <a:ln w="19050">
            <a:solidFill>
              <a:srgbClr val="0066CC"/>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tags/tag1.xml><?xml version="1.0" encoding="utf-8"?>
<p:tagLst xmlns:p="http://schemas.openxmlformats.org/presentationml/2006/main">
  <p:tag name="KSO_WM_SLIDE_MODEL_TYPE" val="timeline"/>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4294</Words>
  <Application>WPS 演示</Application>
  <PresentationFormat>自定义</PresentationFormat>
  <Paragraphs>280</Paragraphs>
  <Slides>28</Slides>
  <Notes>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28</vt:i4>
      </vt:variant>
    </vt:vector>
  </HeadingPairs>
  <TitlesOfParts>
    <vt:vector size="38" baseType="lpstr">
      <vt:lpstr>Arial</vt:lpstr>
      <vt:lpstr>宋体</vt:lpstr>
      <vt:lpstr>Wingdings</vt:lpstr>
      <vt:lpstr>Calibri</vt:lpstr>
      <vt:lpstr>微软雅黑</vt:lpstr>
      <vt:lpstr>华文中宋</vt:lpstr>
      <vt:lpstr>汉仪菱心体简</vt:lpstr>
      <vt:lpstr>Impact</vt:lpstr>
      <vt:lpstr>Arial Unicode MS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简洁多边形</dc:title>
  <dc:creator>第一PPT模板网：www.1ppt.com</dc:creator>
  <cp:keywords>第一PPT模板网：www.1ppt.com</cp:keywords>
  <cp:lastModifiedBy>zw</cp:lastModifiedBy>
  <cp:revision>266</cp:revision>
  <dcterms:created xsi:type="dcterms:W3CDTF">2015-11-08T02:29:00Z</dcterms:created>
  <dcterms:modified xsi:type="dcterms:W3CDTF">2018-10-25T11:31:49Z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2052-10.1.0.7566</vt:lpwstr>
  </property>
</Properties>
</file>