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312" r:id="rId4"/>
    <p:sldId id="258" r:id="rId5"/>
    <p:sldId id="275" r:id="rId7"/>
    <p:sldId id="276" r:id="rId8"/>
    <p:sldId id="277"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9" r:id="rId28"/>
    <p:sldId id="300" r:id="rId29"/>
    <p:sldId id="301" r:id="rId30"/>
    <p:sldId id="302" r:id="rId31"/>
    <p:sldId id="303" r:id="rId32"/>
    <p:sldId id="304" r:id="rId33"/>
    <p:sldId id="305" r:id="rId34"/>
    <p:sldId id="306" r:id="rId35"/>
    <p:sldId id="307" r:id="rId36"/>
    <p:sldId id="308" r:id="rId37"/>
    <p:sldId id="309" r:id="rId38"/>
    <p:sldId id="267" r:id="rId39"/>
    <p:sldId id="274" r:id="rId4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FCABDA4-9D8D-424B-98AF-F9FAEF4E80D4}" type="slidenum">
              <a:rPr lang="zh-CN" altLang="en-US" smtClean="0"/>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FCABDA4-9D8D-424B-98AF-F9FAEF4E80D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1320943" y="1362311"/>
            <a:ext cx="9550114" cy="4133378"/>
          </a:xfrm>
          <a:prstGeom prst="rect">
            <a:avLst/>
          </a:prstGeom>
          <a:solidFill>
            <a:schemeClr val="accent3">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2" name="标题 1"/>
          <p:cNvSpPr>
            <a:spLocks noGrp="1"/>
          </p:cNvSpPr>
          <p:nvPr>
            <p:ph type="ctrTitle" hasCustomPrompt="1"/>
          </p:nvPr>
        </p:nvSpPr>
        <p:spPr>
          <a:xfrm>
            <a:off x="2928626" y="2520238"/>
            <a:ext cx="6572644" cy="1200329"/>
          </a:xfrm>
        </p:spPr>
        <p:txBody>
          <a:bodyPr lIns="90000" tIns="46800" rIns="90000" bIns="46800" anchor="b">
            <a:normAutofit/>
          </a:bodyPr>
          <a:lstStyle>
            <a:lvl1pPr algn="ctr">
              <a:defRPr sz="6000">
                <a:solidFill>
                  <a:schemeClr val="tx1">
                    <a:lumMod val="75000"/>
                    <a:lumOff val="25000"/>
                  </a:schemeClr>
                </a:solidFill>
              </a:defRPr>
            </a:lvl1pPr>
          </a:lstStyle>
          <a:p>
            <a:r>
              <a:rPr lang="zh-CN" altLang="en-US" dirty="0" smtClean="0"/>
              <a:t>单击此处编辑标题</a:t>
            </a:r>
            <a:endParaRPr lang="zh-CN" altLang="en-US" dirty="0"/>
          </a:p>
        </p:txBody>
      </p:sp>
      <p:sp>
        <p:nvSpPr>
          <p:cNvPr id="4" name="日期占位符 3"/>
          <p:cNvSpPr>
            <a:spLocks noGrp="1"/>
          </p:cNvSpPr>
          <p:nvPr>
            <p:ph type="dt" sz="half" idx="10"/>
          </p:nvPr>
        </p:nvSpPr>
        <p:spPr/>
        <p:txBody>
          <a:bodyPr lIns="90000" tIns="46800" rIns="90000" bIns="46800"/>
          <a:lstStyle/>
          <a:p>
            <a:fld id="{DF37EEDD-D818-4A08-8CF6-32351457D97E}" type="datetimeFigureOut">
              <a:rPr lang="zh-CN" altLang="en-US" smtClean="0"/>
            </a:fld>
            <a:endParaRPr lang="zh-CN" altLang="en-US"/>
          </a:p>
        </p:txBody>
      </p:sp>
      <p:sp>
        <p:nvSpPr>
          <p:cNvPr id="5" name="页脚占位符 4"/>
          <p:cNvSpPr>
            <a:spLocks noGrp="1"/>
          </p:cNvSpPr>
          <p:nvPr>
            <p:ph type="ftr" sz="quarter" idx="11"/>
          </p:nvPr>
        </p:nvSpPr>
        <p:spPr/>
        <p:txBody>
          <a:bodyPr lIns="90000" tIns="46800" rIns="90000" bIns="46800"/>
          <a:lstStyle/>
          <a:p>
            <a:endParaRPr lang="zh-CN" altLang="en-US"/>
          </a:p>
        </p:txBody>
      </p:sp>
      <p:sp>
        <p:nvSpPr>
          <p:cNvPr id="6" name="灯片编号占位符 5"/>
          <p:cNvSpPr>
            <a:spLocks noGrp="1"/>
          </p:cNvSpPr>
          <p:nvPr>
            <p:ph type="sldNum" sz="quarter" idx="12"/>
          </p:nvPr>
        </p:nvSpPr>
        <p:spPr/>
        <p:txBody>
          <a:bodyPr lIns="90000" tIns="46800" rIns="90000" bIns="46800"/>
          <a:lstStyle/>
          <a:p>
            <a:fld id="{F19387DA-5CAC-4DF6-B67C-92F09FAEB5A7}" type="slidenum">
              <a:rPr lang="zh-CN" altLang="en-US" smtClean="0"/>
            </a:fld>
            <a:endParaRPr lang="zh-CN" altLang="en-US"/>
          </a:p>
        </p:txBody>
      </p:sp>
      <p:sp>
        <p:nvSpPr>
          <p:cNvPr id="12" name="文本占位符 11"/>
          <p:cNvSpPr>
            <a:spLocks noGrp="1"/>
          </p:cNvSpPr>
          <p:nvPr>
            <p:ph type="body" sz="quarter" idx="13" hasCustomPrompt="1"/>
          </p:nvPr>
        </p:nvSpPr>
        <p:spPr>
          <a:xfrm>
            <a:off x="2928626" y="3732660"/>
            <a:ext cx="6572644" cy="535531"/>
          </a:xfrm>
        </p:spPr>
        <p:txBody>
          <a:bodyPr lIns="90000" tIns="46800" rIns="90000" bIns="46800">
            <a:normAutofit/>
          </a:bodyPr>
          <a:lstStyle>
            <a:lvl1pPr marL="0" indent="0" algn="ctr">
              <a:buNone/>
              <a:defRPr>
                <a:solidFill>
                  <a:schemeClr val="tx1">
                    <a:lumMod val="75000"/>
                    <a:lumOff val="25000"/>
                  </a:schemeClr>
                </a:solidFill>
              </a:defRPr>
            </a:lvl1pPr>
          </a:lstStyle>
          <a:p>
            <a:pPr lvl="0"/>
            <a:r>
              <a:rPr lang="zh-CN" altLang="en-US" dirty="0" smtClean="0"/>
              <a:t>单击此处编辑文本</a:t>
            </a:r>
            <a:endParaRPr lang="zh-CN"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055440" y="73652"/>
            <a:ext cx="10298360" cy="683264"/>
          </a:xfrm>
        </p:spPr>
        <p:txBody>
          <a:bodyPr>
            <a:normAutofit/>
          </a:bodyPr>
          <a:lstStyle>
            <a:lvl1pPr>
              <a:defRPr sz="3200">
                <a:solidFill>
                  <a:schemeClr val="bg1"/>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F37EEDD-D818-4A08-8CF6-32351457D97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19387DA-5CAC-4DF6-B67C-92F09FAEB5A7}"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showMasterSp="0" userDrawn="1">
  <p:cSld name="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组合 42"/>
          <p:cNvGrpSpPr/>
          <p:nvPr/>
        </p:nvGrpSpPr>
        <p:grpSpPr bwMode="auto">
          <a:xfrm>
            <a:off x="4695825" y="1545167"/>
            <a:ext cx="2800351" cy="1473200"/>
            <a:chOff x="7394576" y="3627438"/>
            <a:chExt cx="1077913" cy="566738"/>
          </a:xfrm>
          <a:solidFill>
            <a:schemeClr val="accent3"/>
          </a:solidFill>
        </p:grpSpPr>
        <p:sp>
          <p:nvSpPr>
            <p:cNvPr id="8" name="Freeform 100"/>
            <p:cNvSpPr/>
            <p:nvPr/>
          </p:nvSpPr>
          <p:spPr bwMode="auto">
            <a:xfrm>
              <a:off x="8122961" y="3681180"/>
              <a:ext cx="96955" cy="16286"/>
            </a:xfrm>
            <a:custGeom>
              <a:avLst/>
              <a:gdLst>
                <a:gd name="T0" fmla="*/ 31 w 31"/>
                <a:gd name="T1" fmla="*/ 2 h 5"/>
                <a:gd name="T2" fmla="*/ 30 w 31"/>
                <a:gd name="T3" fmla="*/ 5 h 5"/>
                <a:gd name="T4" fmla="*/ 0 w 31"/>
                <a:gd name="T5" fmla="*/ 4 h 5"/>
                <a:gd name="T6" fmla="*/ 12 w 31"/>
                <a:gd name="T7" fmla="*/ 1 h 5"/>
                <a:gd name="T8" fmla="*/ 18 w 31"/>
                <a:gd name="T9" fmla="*/ 0 h 5"/>
                <a:gd name="T10" fmla="*/ 26 w 31"/>
                <a:gd name="T11" fmla="*/ 2 h 5"/>
                <a:gd name="T12" fmla="*/ 31 w 31"/>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31" h="5">
                  <a:moveTo>
                    <a:pt x="31" y="2"/>
                  </a:moveTo>
                  <a:cubicBezTo>
                    <a:pt x="31" y="3"/>
                    <a:pt x="31" y="4"/>
                    <a:pt x="30" y="5"/>
                  </a:cubicBezTo>
                  <a:cubicBezTo>
                    <a:pt x="21" y="2"/>
                    <a:pt x="11" y="3"/>
                    <a:pt x="0" y="4"/>
                  </a:cubicBezTo>
                  <a:cubicBezTo>
                    <a:pt x="1" y="0"/>
                    <a:pt x="8" y="1"/>
                    <a:pt x="12" y="1"/>
                  </a:cubicBezTo>
                  <a:cubicBezTo>
                    <a:pt x="14" y="1"/>
                    <a:pt x="16" y="0"/>
                    <a:pt x="18" y="0"/>
                  </a:cubicBezTo>
                  <a:cubicBezTo>
                    <a:pt x="20" y="0"/>
                    <a:pt x="23" y="1"/>
                    <a:pt x="26" y="2"/>
                  </a:cubicBezTo>
                  <a:cubicBezTo>
                    <a:pt x="28" y="2"/>
                    <a:pt x="30" y="0"/>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sz="1800">
                <a:latin typeface="+mn-lt"/>
                <a:ea typeface="+mn-ea"/>
              </a:endParaRPr>
            </a:p>
          </p:txBody>
        </p:sp>
        <p:sp>
          <p:nvSpPr>
            <p:cNvPr id="9" name="Freeform 101"/>
            <p:cNvSpPr/>
            <p:nvPr/>
          </p:nvSpPr>
          <p:spPr bwMode="auto">
            <a:xfrm>
              <a:off x="8129479" y="3706423"/>
              <a:ext cx="90437" cy="16286"/>
            </a:xfrm>
            <a:custGeom>
              <a:avLst/>
              <a:gdLst>
                <a:gd name="T0" fmla="*/ 28 w 29"/>
                <a:gd name="T1" fmla="*/ 2 h 5"/>
                <a:gd name="T2" fmla="*/ 29 w 29"/>
                <a:gd name="T3" fmla="*/ 5 h 5"/>
                <a:gd name="T4" fmla="*/ 21 w 29"/>
                <a:gd name="T5" fmla="*/ 3 h 5"/>
                <a:gd name="T6" fmla="*/ 0 w 29"/>
                <a:gd name="T7" fmla="*/ 5 h 5"/>
                <a:gd name="T8" fmla="*/ 0 w 29"/>
                <a:gd name="T9" fmla="*/ 3 h 5"/>
                <a:gd name="T10" fmla="*/ 18 w 29"/>
                <a:gd name="T11" fmla="*/ 0 h 5"/>
                <a:gd name="T12" fmla="*/ 28 w 29"/>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29" h="5">
                  <a:moveTo>
                    <a:pt x="28" y="2"/>
                  </a:moveTo>
                  <a:cubicBezTo>
                    <a:pt x="28" y="2"/>
                    <a:pt x="29" y="3"/>
                    <a:pt x="29" y="5"/>
                  </a:cubicBezTo>
                  <a:cubicBezTo>
                    <a:pt x="26" y="5"/>
                    <a:pt x="23" y="3"/>
                    <a:pt x="21" y="3"/>
                  </a:cubicBezTo>
                  <a:cubicBezTo>
                    <a:pt x="13" y="2"/>
                    <a:pt x="7" y="3"/>
                    <a:pt x="0" y="5"/>
                  </a:cubicBezTo>
                  <a:cubicBezTo>
                    <a:pt x="0" y="4"/>
                    <a:pt x="0" y="3"/>
                    <a:pt x="0" y="3"/>
                  </a:cubicBezTo>
                  <a:cubicBezTo>
                    <a:pt x="0" y="0"/>
                    <a:pt x="13" y="0"/>
                    <a:pt x="18" y="0"/>
                  </a:cubicBezTo>
                  <a:cubicBezTo>
                    <a:pt x="22" y="1"/>
                    <a:pt x="24" y="1"/>
                    <a:pt x="2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sz="1800">
                <a:latin typeface="+mn-lt"/>
                <a:ea typeface="+mn-ea"/>
              </a:endParaRPr>
            </a:p>
          </p:txBody>
        </p:sp>
        <p:sp>
          <p:nvSpPr>
            <p:cNvPr id="10" name="Freeform 102"/>
            <p:cNvSpPr/>
            <p:nvPr/>
          </p:nvSpPr>
          <p:spPr bwMode="auto">
            <a:xfrm>
              <a:off x="8145774" y="3884750"/>
              <a:ext cx="69254" cy="15472"/>
            </a:xfrm>
            <a:custGeom>
              <a:avLst/>
              <a:gdLst>
                <a:gd name="T0" fmla="*/ 21 w 22"/>
                <a:gd name="T1" fmla="*/ 1 h 5"/>
                <a:gd name="T2" fmla="*/ 22 w 22"/>
                <a:gd name="T3" fmla="*/ 3 h 5"/>
                <a:gd name="T4" fmla="*/ 20 w 22"/>
                <a:gd name="T5" fmla="*/ 5 h 5"/>
                <a:gd name="T6" fmla="*/ 0 w 22"/>
                <a:gd name="T7" fmla="*/ 3 h 5"/>
                <a:gd name="T8" fmla="*/ 5 w 22"/>
                <a:gd name="T9" fmla="*/ 1 h 5"/>
                <a:gd name="T10" fmla="*/ 21 w 22"/>
                <a:gd name="T11" fmla="*/ 1 h 5"/>
              </a:gdLst>
              <a:ahLst/>
              <a:cxnLst>
                <a:cxn ang="0">
                  <a:pos x="T0" y="T1"/>
                </a:cxn>
                <a:cxn ang="0">
                  <a:pos x="T2" y="T3"/>
                </a:cxn>
                <a:cxn ang="0">
                  <a:pos x="T4" y="T5"/>
                </a:cxn>
                <a:cxn ang="0">
                  <a:pos x="T6" y="T7"/>
                </a:cxn>
                <a:cxn ang="0">
                  <a:pos x="T8" y="T9"/>
                </a:cxn>
                <a:cxn ang="0">
                  <a:pos x="T10" y="T11"/>
                </a:cxn>
              </a:cxnLst>
              <a:rect l="0" t="0" r="r" b="b"/>
              <a:pathLst>
                <a:path w="22" h="5">
                  <a:moveTo>
                    <a:pt x="21" y="1"/>
                  </a:moveTo>
                  <a:cubicBezTo>
                    <a:pt x="21" y="2"/>
                    <a:pt x="22" y="2"/>
                    <a:pt x="22" y="3"/>
                  </a:cubicBezTo>
                  <a:cubicBezTo>
                    <a:pt x="22" y="4"/>
                    <a:pt x="21" y="4"/>
                    <a:pt x="20" y="5"/>
                  </a:cubicBezTo>
                  <a:cubicBezTo>
                    <a:pt x="15" y="2"/>
                    <a:pt x="5" y="4"/>
                    <a:pt x="0" y="3"/>
                  </a:cubicBezTo>
                  <a:cubicBezTo>
                    <a:pt x="0" y="0"/>
                    <a:pt x="4" y="1"/>
                    <a:pt x="5" y="1"/>
                  </a:cubicBezTo>
                  <a:cubicBezTo>
                    <a:pt x="9" y="0"/>
                    <a:pt x="17" y="2"/>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sz="1800">
                <a:latin typeface="+mn-lt"/>
                <a:ea typeface="+mn-ea"/>
              </a:endParaRPr>
            </a:p>
          </p:txBody>
        </p:sp>
        <p:sp>
          <p:nvSpPr>
            <p:cNvPr id="11" name="Freeform 103"/>
            <p:cNvSpPr/>
            <p:nvPr/>
          </p:nvSpPr>
          <p:spPr bwMode="auto">
            <a:xfrm>
              <a:off x="8145774" y="3900222"/>
              <a:ext cx="70883" cy="21171"/>
            </a:xfrm>
            <a:custGeom>
              <a:avLst/>
              <a:gdLst>
                <a:gd name="T0" fmla="*/ 22 w 23"/>
                <a:gd name="T1" fmla="*/ 3 h 7"/>
                <a:gd name="T2" fmla="*/ 22 w 23"/>
                <a:gd name="T3" fmla="*/ 7 h 7"/>
                <a:gd name="T4" fmla="*/ 8 w 23"/>
                <a:gd name="T5" fmla="*/ 4 h 7"/>
                <a:gd name="T6" fmla="*/ 0 w 23"/>
                <a:gd name="T7" fmla="*/ 3 h 7"/>
                <a:gd name="T8" fmla="*/ 22 w 23"/>
                <a:gd name="T9" fmla="*/ 3 h 7"/>
              </a:gdLst>
              <a:ahLst/>
              <a:cxnLst>
                <a:cxn ang="0">
                  <a:pos x="T0" y="T1"/>
                </a:cxn>
                <a:cxn ang="0">
                  <a:pos x="T2" y="T3"/>
                </a:cxn>
                <a:cxn ang="0">
                  <a:pos x="T4" y="T5"/>
                </a:cxn>
                <a:cxn ang="0">
                  <a:pos x="T6" y="T7"/>
                </a:cxn>
                <a:cxn ang="0">
                  <a:pos x="T8" y="T9"/>
                </a:cxn>
              </a:cxnLst>
              <a:rect l="0" t="0" r="r" b="b"/>
              <a:pathLst>
                <a:path w="23" h="7">
                  <a:moveTo>
                    <a:pt x="22" y="3"/>
                  </a:moveTo>
                  <a:cubicBezTo>
                    <a:pt x="23" y="4"/>
                    <a:pt x="22" y="6"/>
                    <a:pt x="22" y="7"/>
                  </a:cubicBezTo>
                  <a:cubicBezTo>
                    <a:pt x="18" y="6"/>
                    <a:pt x="13" y="5"/>
                    <a:pt x="8" y="4"/>
                  </a:cubicBezTo>
                  <a:cubicBezTo>
                    <a:pt x="5" y="4"/>
                    <a:pt x="0" y="6"/>
                    <a:pt x="0" y="3"/>
                  </a:cubicBezTo>
                  <a:cubicBezTo>
                    <a:pt x="6" y="0"/>
                    <a:pt x="13" y="4"/>
                    <a:pt x="2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sz="1800">
                <a:latin typeface="+mn-lt"/>
                <a:ea typeface="+mn-ea"/>
              </a:endParaRPr>
            </a:p>
          </p:txBody>
        </p:sp>
        <p:sp>
          <p:nvSpPr>
            <p:cNvPr id="12" name="Freeform 104"/>
            <p:cNvSpPr/>
            <p:nvPr/>
          </p:nvSpPr>
          <p:spPr bwMode="auto">
            <a:xfrm>
              <a:off x="8142515" y="4073663"/>
              <a:ext cx="77401" cy="18729"/>
            </a:xfrm>
            <a:custGeom>
              <a:avLst/>
              <a:gdLst>
                <a:gd name="T0" fmla="*/ 23 w 25"/>
                <a:gd name="T1" fmla="*/ 2 h 6"/>
                <a:gd name="T2" fmla="*/ 22 w 25"/>
                <a:gd name="T3" fmla="*/ 6 h 6"/>
                <a:gd name="T4" fmla="*/ 20 w 25"/>
                <a:gd name="T5" fmla="*/ 5 h 6"/>
                <a:gd name="T6" fmla="*/ 0 w 25"/>
                <a:gd name="T7" fmla="*/ 4 h 6"/>
                <a:gd name="T8" fmla="*/ 13 w 25"/>
                <a:gd name="T9" fmla="*/ 2 h 6"/>
                <a:gd name="T10" fmla="*/ 23 w 25"/>
                <a:gd name="T11" fmla="*/ 2 h 6"/>
              </a:gdLst>
              <a:ahLst/>
              <a:cxnLst>
                <a:cxn ang="0">
                  <a:pos x="T0" y="T1"/>
                </a:cxn>
                <a:cxn ang="0">
                  <a:pos x="T2" y="T3"/>
                </a:cxn>
                <a:cxn ang="0">
                  <a:pos x="T4" y="T5"/>
                </a:cxn>
                <a:cxn ang="0">
                  <a:pos x="T6" y="T7"/>
                </a:cxn>
                <a:cxn ang="0">
                  <a:pos x="T8" y="T9"/>
                </a:cxn>
                <a:cxn ang="0">
                  <a:pos x="T10" y="T11"/>
                </a:cxn>
              </a:cxnLst>
              <a:rect l="0" t="0" r="r" b="b"/>
              <a:pathLst>
                <a:path w="25" h="6">
                  <a:moveTo>
                    <a:pt x="23" y="2"/>
                  </a:moveTo>
                  <a:cubicBezTo>
                    <a:pt x="25" y="3"/>
                    <a:pt x="25" y="6"/>
                    <a:pt x="22" y="6"/>
                  </a:cubicBezTo>
                  <a:cubicBezTo>
                    <a:pt x="22" y="6"/>
                    <a:pt x="21" y="6"/>
                    <a:pt x="20" y="5"/>
                  </a:cubicBezTo>
                  <a:cubicBezTo>
                    <a:pt x="15" y="4"/>
                    <a:pt x="5" y="5"/>
                    <a:pt x="0" y="4"/>
                  </a:cubicBezTo>
                  <a:cubicBezTo>
                    <a:pt x="3" y="0"/>
                    <a:pt x="10" y="2"/>
                    <a:pt x="13" y="2"/>
                  </a:cubicBezTo>
                  <a:cubicBezTo>
                    <a:pt x="18" y="2"/>
                    <a:pt x="19" y="3"/>
                    <a:pt x="2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sz="1800">
                <a:latin typeface="+mn-lt"/>
                <a:ea typeface="+mn-ea"/>
              </a:endParaRPr>
            </a:p>
          </p:txBody>
        </p:sp>
        <p:sp>
          <p:nvSpPr>
            <p:cNvPr id="13" name="Freeform 105"/>
            <p:cNvSpPr/>
            <p:nvPr/>
          </p:nvSpPr>
          <p:spPr bwMode="auto">
            <a:xfrm>
              <a:off x="8139256" y="4098906"/>
              <a:ext cx="80660" cy="21985"/>
            </a:xfrm>
            <a:custGeom>
              <a:avLst/>
              <a:gdLst>
                <a:gd name="T0" fmla="*/ 25 w 26"/>
                <a:gd name="T1" fmla="*/ 1 h 7"/>
                <a:gd name="T2" fmla="*/ 26 w 26"/>
                <a:gd name="T3" fmla="*/ 4 h 7"/>
                <a:gd name="T4" fmla="*/ 20 w 26"/>
                <a:gd name="T5" fmla="*/ 5 h 7"/>
                <a:gd name="T6" fmla="*/ 5 w 26"/>
                <a:gd name="T7" fmla="*/ 4 h 7"/>
                <a:gd name="T8" fmla="*/ 0 w 26"/>
                <a:gd name="T9" fmla="*/ 3 h 7"/>
                <a:gd name="T10" fmla="*/ 25 w 26"/>
                <a:gd name="T11" fmla="*/ 1 h 7"/>
              </a:gdLst>
              <a:ahLst/>
              <a:cxnLst>
                <a:cxn ang="0">
                  <a:pos x="T0" y="T1"/>
                </a:cxn>
                <a:cxn ang="0">
                  <a:pos x="T2" y="T3"/>
                </a:cxn>
                <a:cxn ang="0">
                  <a:pos x="T4" y="T5"/>
                </a:cxn>
                <a:cxn ang="0">
                  <a:pos x="T6" y="T7"/>
                </a:cxn>
                <a:cxn ang="0">
                  <a:pos x="T8" y="T9"/>
                </a:cxn>
                <a:cxn ang="0">
                  <a:pos x="T10" y="T11"/>
                </a:cxn>
              </a:cxnLst>
              <a:rect l="0" t="0" r="r" b="b"/>
              <a:pathLst>
                <a:path w="26" h="7">
                  <a:moveTo>
                    <a:pt x="25" y="1"/>
                  </a:moveTo>
                  <a:cubicBezTo>
                    <a:pt x="25" y="2"/>
                    <a:pt x="26" y="3"/>
                    <a:pt x="26" y="4"/>
                  </a:cubicBezTo>
                  <a:cubicBezTo>
                    <a:pt x="25" y="7"/>
                    <a:pt x="23" y="6"/>
                    <a:pt x="20" y="5"/>
                  </a:cubicBezTo>
                  <a:cubicBezTo>
                    <a:pt x="16" y="5"/>
                    <a:pt x="10" y="4"/>
                    <a:pt x="5" y="4"/>
                  </a:cubicBezTo>
                  <a:cubicBezTo>
                    <a:pt x="3" y="4"/>
                    <a:pt x="1" y="5"/>
                    <a:pt x="0" y="3"/>
                  </a:cubicBezTo>
                  <a:cubicBezTo>
                    <a:pt x="6" y="0"/>
                    <a:pt x="17" y="5"/>
                    <a:pt x="2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sz="1800">
                <a:latin typeface="+mn-lt"/>
                <a:ea typeface="+mn-ea"/>
              </a:endParaRPr>
            </a:p>
          </p:txBody>
        </p:sp>
        <p:sp>
          <p:nvSpPr>
            <p:cNvPr id="14" name="Freeform 106"/>
            <p:cNvSpPr>
              <a:spLocks noEditPoints="1"/>
            </p:cNvSpPr>
            <p:nvPr/>
          </p:nvSpPr>
          <p:spPr bwMode="auto">
            <a:xfrm>
              <a:off x="7394576" y="3627438"/>
              <a:ext cx="1077913" cy="566738"/>
            </a:xfrm>
            <a:custGeom>
              <a:avLst/>
              <a:gdLst>
                <a:gd name="T0" fmla="*/ 114 w 342"/>
                <a:gd name="T1" fmla="*/ 19 h 179"/>
                <a:gd name="T2" fmla="*/ 194 w 342"/>
                <a:gd name="T3" fmla="*/ 30 h 179"/>
                <a:gd name="T4" fmla="*/ 265 w 342"/>
                <a:gd name="T5" fmla="*/ 19 h 179"/>
                <a:gd name="T6" fmla="*/ 335 w 342"/>
                <a:gd name="T7" fmla="*/ 144 h 179"/>
                <a:gd name="T8" fmla="*/ 288 w 342"/>
                <a:gd name="T9" fmla="*/ 167 h 179"/>
                <a:gd name="T10" fmla="*/ 235 w 342"/>
                <a:gd name="T11" fmla="*/ 178 h 179"/>
                <a:gd name="T12" fmla="*/ 173 w 342"/>
                <a:gd name="T13" fmla="*/ 172 h 179"/>
                <a:gd name="T14" fmla="*/ 112 w 342"/>
                <a:gd name="T15" fmla="*/ 168 h 179"/>
                <a:gd name="T16" fmla="*/ 43 w 342"/>
                <a:gd name="T17" fmla="*/ 169 h 179"/>
                <a:gd name="T18" fmla="*/ 52 w 342"/>
                <a:gd name="T19" fmla="*/ 47 h 179"/>
                <a:gd name="T20" fmla="*/ 264 w 342"/>
                <a:gd name="T21" fmla="*/ 132 h 179"/>
                <a:gd name="T22" fmla="*/ 229 w 342"/>
                <a:gd name="T23" fmla="*/ 10 h 179"/>
                <a:gd name="T24" fmla="*/ 246 w 342"/>
                <a:gd name="T25" fmla="*/ 177 h 179"/>
                <a:gd name="T26" fmla="*/ 224 w 342"/>
                <a:gd name="T27" fmla="*/ 168 h 179"/>
                <a:gd name="T28" fmla="*/ 225 w 342"/>
                <a:gd name="T29" fmla="*/ 11 h 179"/>
                <a:gd name="T30" fmla="*/ 134 w 342"/>
                <a:gd name="T31" fmla="*/ 20 h 179"/>
                <a:gd name="T32" fmla="*/ 98 w 342"/>
                <a:gd name="T33" fmla="*/ 49 h 179"/>
                <a:gd name="T34" fmla="*/ 112 w 342"/>
                <a:gd name="T35" fmla="*/ 165 h 179"/>
                <a:gd name="T36" fmla="*/ 111 w 342"/>
                <a:gd name="T37" fmla="*/ 24 h 179"/>
                <a:gd name="T38" fmla="*/ 195 w 342"/>
                <a:gd name="T39" fmla="*/ 57 h 179"/>
                <a:gd name="T40" fmla="*/ 154 w 342"/>
                <a:gd name="T41" fmla="*/ 34 h 179"/>
                <a:gd name="T42" fmla="*/ 156 w 342"/>
                <a:gd name="T43" fmla="*/ 142 h 179"/>
                <a:gd name="T44" fmla="*/ 114 w 342"/>
                <a:gd name="T45" fmla="*/ 39 h 179"/>
                <a:gd name="T46" fmla="*/ 52 w 342"/>
                <a:gd name="T47" fmla="*/ 50 h 179"/>
                <a:gd name="T48" fmla="*/ 15 w 342"/>
                <a:gd name="T49" fmla="*/ 153 h 179"/>
                <a:gd name="T50" fmla="*/ 75 w 342"/>
                <a:gd name="T51" fmla="*/ 45 h 179"/>
                <a:gd name="T52" fmla="*/ 221 w 342"/>
                <a:gd name="T53" fmla="*/ 51 h 179"/>
                <a:gd name="T54" fmla="*/ 221 w 342"/>
                <a:gd name="T55" fmla="*/ 170 h 179"/>
                <a:gd name="T56" fmla="*/ 69 w 342"/>
                <a:gd name="T57" fmla="*/ 85 h 179"/>
                <a:gd name="T58" fmla="*/ 82 w 342"/>
                <a:gd name="T59" fmla="*/ 58 h 179"/>
                <a:gd name="T60" fmla="*/ 72 w 342"/>
                <a:gd name="T61" fmla="*/ 74 h 179"/>
                <a:gd name="T62" fmla="*/ 63 w 342"/>
                <a:gd name="T63" fmla="*/ 93 h 179"/>
                <a:gd name="T64" fmla="*/ 45 w 342"/>
                <a:gd name="T65" fmla="*/ 133 h 179"/>
                <a:gd name="T66" fmla="*/ 50 w 342"/>
                <a:gd name="T67" fmla="*/ 131 h 179"/>
                <a:gd name="T68" fmla="*/ 114 w 342"/>
                <a:gd name="T69" fmla="*/ 51 h 179"/>
                <a:gd name="T70" fmla="*/ 153 w 342"/>
                <a:gd name="T71" fmla="*/ 110 h 179"/>
                <a:gd name="T72" fmla="*/ 198 w 342"/>
                <a:gd name="T73" fmla="*/ 165 h 179"/>
                <a:gd name="T74" fmla="*/ 279 w 342"/>
                <a:gd name="T75" fmla="*/ 76 h 179"/>
                <a:gd name="T76" fmla="*/ 267 w 342"/>
                <a:gd name="T77" fmla="*/ 63 h 179"/>
                <a:gd name="T78" fmla="*/ 76 w 342"/>
                <a:gd name="T79" fmla="*/ 57 h 179"/>
                <a:gd name="T80" fmla="*/ 85 w 342"/>
                <a:gd name="T81" fmla="*/ 61 h 179"/>
                <a:gd name="T82" fmla="*/ 107 w 342"/>
                <a:gd name="T83" fmla="*/ 167 h 179"/>
                <a:gd name="T84" fmla="*/ 93 w 342"/>
                <a:gd name="T85" fmla="*/ 64 h 179"/>
                <a:gd name="T86" fmla="*/ 265 w 342"/>
                <a:gd name="T87" fmla="*/ 103 h 179"/>
                <a:gd name="T88" fmla="*/ 306 w 342"/>
                <a:gd name="T89" fmla="*/ 169 h 179"/>
                <a:gd name="T90" fmla="*/ 265 w 342"/>
                <a:gd name="T91" fmla="*/ 73 h 179"/>
                <a:gd name="T92" fmla="*/ 300 w 342"/>
                <a:gd name="T93" fmla="*/ 78 h 179"/>
                <a:gd name="T94" fmla="*/ 278 w 342"/>
                <a:gd name="T95" fmla="*/ 96 h 179"/>
                <a:gd name="T96" fmla="*/ 64 w 342"/>
                <a:gd name="T97" fmla="*/ 105 h 179"/>
                <a:gd name="T98" fmla="*/ 71 w 342"/>
                <a:gd name="T99" fmla="*/ 123 h 179"/>
                <a:gd name="T100" fmla="*/ 280 w 342"/>
                <a:gd name="T101" fmla="*/ 100 h 179"/>
                <a:gd name="T102" fmla="*/ 52 w 342"/>
                <a:gd name="T103" fmla="*/ 111 h 179"/>
                <a:gd name="T104" fmla="*/ 66 w 342"/>
                <a:gd name="T105" fmla="*/ 118 h 179"/>
                <a:gd name="T106" fmla="*/ 323 w 342"/>
                <a:gd name="T107" fmla="*/ 125 h 179"/>
                <a:gd name="T108" fmla="*/ 37 w 342"/>
                <a:gd name="T109" fmla="*/ 140 h 179"/>
                <a:gd name="T110" fmla="*/ 332 w 342"/>
                <a:gd name="T111" fmla="*/ 153 h 179"/>
                <a:gd name="T112" fmla="*/ 153 w 342"/>
                <a:gd name="T113" fmla="*/ 156 h 179"/>
                <a:gd name="T114" fmla="*/ 34 w 342"/>
                <a:gd name="T115" fmla="*/ 149 h 179"/>
                <a:gd name="T116" fmla="*/ 339 w 342"/>
                <a:gd name="T117" fmla="*/ 162 h 179"/>
                <a:gd name="T118" fmla="*/ 115 w 342"/>
                <a:gd name="T119" fmla="*/ 16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2" h="179">
                  <a:moveTo>
                    <a:pt x="79" y="39"/>
                  </a:moveTo>
                  <a:cubicBezTo>
                    <a:pt x="80" y="39"/>
                    <a:pt x="82" y="40"/>
                    <a:pt x="83" y="40"/>
                  </a:cubicBezTo>
                  <a:cubicBezTo>
                    <a:pt x="84" y="37"/>
                    <a:pt x="83" y="32"/>
                    <a:pt x="85" y="30"/>
                  </a:cubicBezTo>
                  <a:cubicBezTo>
                    <a:pt x="92" y="28"/>
                    <a:pt x="99" y="28"/>
                    <a:pt x="106" y="24"/>
                  </a:cubicBezTo>
                  <a:cubicBezTo>
                    <a:pt x="108" y="23"/>
                    <a:pt x="110" y="22"/>
                    <a:pt x="111" y="21"/>
                  </a:cubicBezTo>
                  <a:cubicBezTo>
                    <a:pt x="112" y="21"/>
                    <a:pt x="112" y="20"/>
                    <a:pt x="113" y="21"/>
                  </a:cubicBezTo>
                  <a:cubicBezTo>
                    <a:pt x="113" y="20"/>
                    <a:pt x="114" y="20"/>
                    <a:pt x="114" y="19"/>
                  </a:cubicBezTo>
                  <a:cubicBezTo>
                    <a:pt x="120" y="18"/>
                    <a:pt x="126" y="17"/>
                    <a:pt x="131" y="17"/>
                  </a:cubicBezTo>
                  <a:cubicBezTo>
                    <a:pt x="136" y="17"/>
                    <a:pt x="140" y="18"/>
                    <a:pt x="145" y="19"/>
                  </a:cubicBezTo>
                  <a:cubicBezTo>
                    <a:pt x="147" y="20"/>
                    <a:pt x="150" y="20"/>
                    <a:pt x="152" y="23"/>
                  </a:cubicBezTo>
                  <a:cubicBezTo>
                    <a:pt x="153" y="25"/>
                    <a:pt x="153" y="26"/>
                    <a:pt x="153" y="28"/>
                  </a:cubicBezTo>
                  <a:cubicBezTo>
                    <a:pt x="155" y="28"/>
                    <a:pt x="157" y="27"/>
                    <a:pt x="160" y="26"/>
                  </a:cubicBezTo>
                  <a:cubicBezTo>
                    <a:pt x="164" y="26"/>
                    <a:pt x="170" y="28"/>
                    <a:pt x="176" y="28"/>
                  </a:cubicBezTo>
                  <a:cubicBezTo>
                    <a:pt x="182" y="29"/>
                    <a:pt x="190" y="26"/>
                    <a:pt x="194" y="30"/>
                  </a:cubicBezTo>
                  <a:cubicBezTo>
                    <a:pt x="196" y="32"/>
                    <a:pt x="198" y="37"/>
                    <a:pt x="198" y="41"/>
                  </a:cubicBezTo>
                  <a:cubicBezTo>
                    <a:pt x="199" y="43"/>
                    <a:pt x="198" y="45"/>
                    <a:pt x="198" y="47"/>
                  </a:cubicBezTo>
                  <a:cubicBezTo>
                    <a:pt x="201" y="47"/>
                    <a:pt x="203" y="45"/>
                    <a:pt x="205" y="45"/>
                  </a:cubicBezTo>
                  <a:cubicBezTo>
                    <a:pt x="207" y="34"/>
                    <a:pt x="204" y="22"/>
                    <a:pt x="207" y="15"/>
                  </a:cubicBezTo>
                  <a:cubicBezTo>
                    <a:pt x="214" y="14"/>
                    <a:pt x="221" y="10"/>
                    <a:pt x="228" y="7"/>
                  </a:cubicBezTo>
                  <a:cubicBezTo>
                    <a:pt x="237" y="0"/>
                    <a:pt x="250" y="1"/>
                    <a:pt x="260" y="4"/>
                  </a:cubicBezTo>
                  <a:cubicBezTo>
                    <a:pt x="265" y="6"/>
                    <a:pt x="264" y="12"/>
                    <a:pt x="265" y="19"/>
                  </a:cubicBezTo>
                  <a:cubicBezTo>
                    <a:pt x="266" y="31"/>
                    <a:pt x="266" y="47"/>
                    <a:pt x="265" y="59"/>
                  </a:cubicBezTo>
                  <a:cubicBezTo>
                    <a:pt x="271" y="54"/>
                    <a:pt x="281" y="50"/>
                    <a:pt x="291" y="52"/>
                  </a:cubicBezTo>
                  <a:cubicBezTo>
                    <a:pt x="293" y="56"/>
                    <a:pt x="294" y="60"/>
                    <a:pt x="296" y="64"/>
                  </a:cubicBezTo>
                  <a:cubicBezTo>
                    <a:pt x="297" y="66"/>
                    <a:pt x="298" y="68"/>
                    <a:pt x="299" y="70"/>
                  </a:cubicBezTo>
                  <a:cubicBezTo>
                    <a:pt x="302" y="80"/>
                    <a:pt x="309" y="89"/>
                    <a:pt x="313" y="99"/>
                  </a:cubicBezTo>
                  <a:cubicBezTo>
                    <a:pt x="314" y="101"/>
                    <a:pt x="316" y="103"/>
                    <a:pt x="317" y="106"/>
                  </a:cubicBezTo>
                  <a:cubicBezTo>
                    <a:pt x="323" y="118"/>
                    <a:pt x="329" y="132"/>
                    <a:pt x="335" y="144"/>
                  </a:cubicBezTo>
                  <a:cubicBezTo>
                    <a:pt x="336" y="145"/>
                    <a:pt x="336" y="146"/>
                    <a:pt x="337" y="147"/>
                  </a:cubicBezTo>
                  <a:cubicBezTo>
                    <a:pt x="337" y="148"/>
                    <a:pt x="337" y="148"/>
                    <a:pt x="337" y="148"/>
                  </a:cubicBezTo>
                  <a:cubicBezTo>
                    <a:pt x="339" y="151"/>
                    <a:pt x="340" y="155"/>
                    <a:pt x="342" y="158"/>
                  </a:cubicBezTo>
                  <a:cubicBezTo>
                    <a:pt x="342" y="165"/>
                    <a:pt x="335" y="174"/>
                    <a:pt x="327" y="175"/>
                  </a:cubicBezTo>
                  <a:cubicBezTo>
                    <a:pt x="321" y="176"/>
                    <a:pt x="316" y="176"/>
                    <a:pt x="311" y="174"/>
                  </a:cubicBezTo>
                  <a:cubicBezTo>
                    <a:pt x="308" y="173"/>
                    <a:pt x="306" y="172"/>
                    <a:pt x="303" y="172"/>
                  </a:cubicBezTo>
                  <a:cubicBezTo>
                    <a:pt x="299" y="170"/>
                    <a:pt x="293" y="169"/>
                    <a:pt x="288" y="167"/>
                  </a:cubicBezTo>
                  <a:cubicBezTo>
                    <a:pt x="285" y="167"/>
                    <a:pt x="282" y="165"/>
                    <a:pt x="281" y="164"/>
                  </a:cubicBezTo>
                  <a:cubicBezTo>
                    <a:pt x="280" y="163"/>
                    <a:pt x="279" y="158"/>
                    <a:pt x="278" y="156"/>
                  </a:cubicBezTo>
                  <a:cubicBezTo>
                    <a:pt x="277" y="153"/>
                    <a:pt x="275" y="150"/>
                    <a:pt x="274" y="148"/>
                  </a:cubicBezTo>
                  <a:cubicBezTo>
                    <a:pt x="272" y="142"/>
                    <a:pt x="269" y="137"/>
                    <a:pt x="267" y="132"/>
                  </a:cubicBezTo>
                  <a:cubicBezTo>
                    <a:pt x="266" y="141"/>
                    <a:pt x="266" y="156"/>
                    <a:pt x="267" y="168"/>
                  </a:cubicBezTo>
                  <a:cubicBezTo>
                    <a:pt x="267" y="178"/>
                    <a:pt x="255" y="179"/>
                    <a:pt x="247" y="179"/>
                  </a:cubicBezTo>
                  <a:cubicBezTo>
                    <a:pt x="243" y="179"/>
                    <a:pt x="239" y="178"/>
                    <a:pt x="235" y="178"/>
                  </a:cubicBezTo>
                  <a:cubicBezTo>
                    <a:pt x="232" y="176"/>
                    <a:pt x="227" y="171"/>
                    <a:pt x="222" y="172"/>
                  </a:cubicBezTo>
                  <a:cubicBezTo>
                    <a:pt x="220" y="172"/>
                    <a:pt x="219" y="174"/>
                    <a:pt x="217" y="174"/>
                  </a:cubicBezTo>
                  <a:cubicBezTo>
                    <a:pt x="212" y="175"/>
                    <a:pt x="208" y="175"/>
                    <a:pt x="205" y="171"/>
                  </a:cubicBezTo>
                  <a:cubicBezTo>
                    <a:pt x="203" y="171"/>
                    <a:pt x="200" y="170"/>
                    <a:pt x="198" y="168"/>
                  </a:cubicBezTo>
                  <a:cubicBezTo>
                    <a:pt x="195" y="168"/>
                    <a:pt x="194" y="170"/>
                    <a:pt x="193" y="171"/>
                  </a:cubicBezTo>
                  <a:cubicBezTo>
                    <a:pt x="190" y="173"/>
                    <a:pt x="186" y="172"/>
                    <a:pt x="182" y="172"/>
                  </a:cubicBezTo>
                  <a:cubicBezTo>
                    <a:pt x="179" y="172"/>
                    <a:pt x="176" y="172"/>
                    <a:pt x="173" y="172"/>
                  </a:cubicBezTo>
                  <a:cubicBezTo>
                    <a:pt x="169" y="172"/>
                    <a:pt x="165" y="170"/>
                    <a:pt x="161" y="171"/>
                  </a:cubicBezTo>
                  <a:cubicBezTo>
                    <a:pt x="158" y="170"/>
                    <a:pt x="156" y="170"/>
                    <a:pt x="154" y="169"/>
                  </a:cubicBezTo>
                  <a:cubicBezTo>
                    <a:pt x="151" y="172"/>
                    <a:pt x="140" y="173"/>
                    <a:pt x="138" y="172"/>
                  </a:cubicBezTo>
                  <a:cubicBezTo>
                    <a:pt x="137" y="172"/>
                    <a:pt x="138" y="173"/>
                    <a:pt x="137" y="173"/>
                  </a:cubicBezTo>
                  <a:cubicBezTo>
                    <a:pt x="134" y="171"/>
                    <a:pt x="122" y="171"/>
                    <a:pt x="115" y="169"/>
                  </a:cubicBezTo>
                  <a:cubicBezTo>
                    <a:pt x="114" y="169"/>
                    <a:pt x="114" y="172"/>
                    <a:pt x="113" y="171"/>
                  </a:cubicBezTo>
                  <a:cubicBezTo>
                    <a:pt x="112" y="171"/>
                    <a:pt x="112" y="170"/>
                    <a:pt x="112" y="168"/>
                  </a:cubicBezTo>
                  <a:cubicBezTo>
                    <a:pt x="111" y="170"/>
                    <a:pt x="109" y="171"/>
                    <a:pt x="109" y="171"/>
                  </a:cubicBezTo>
                  <a:cubicBezTo>
                    <a:pt x="102" y="171"/>
                    <a:pt x="94" y="173"/>
                    <a:pt x="86" y="170"/>
                  </a:cubicBezTo>
                  <a:cubicBezTo>
                    <a:pt x="81" y="165"/>
                    <a:pt x="75" y="160"/>
                    <a:pt x="68" y="157"/>
                  </a:cubicBezTo>
                  <a:cubicBezTo>
                    <a:pt x="69" y="144"/>
                    <a:pt x="69" y="131"/>
                    <a:pt x="70" y="117"/>
                  </a:cubicBezTo>
                  <a:cubicBezTo>
                    <a:pt x="65" y="128"/>
                    <a:pt x="60" y="139"/>
                    <a:pt x="55" y="150"/>
                  </a:cubicBezTo>
                  <a:cubicBezTo>
                    <a:pt x="53" y="155"/>
                    <a:pt x="51" y="162"/>
                    <a:pt x="48" y="167"/>
                  </a:cubicBezTo>
                  <a:cubicBezTo>
                    <a:pt x="46" y="169"/>
                    <a:pt x="45" y="167"/>
                    <a:pt x="43" y="169"/>
                  </a:cubicBezTo>
                  <a:cubicBezTo>
                    <a:pt x="38" y="167"/>
                    <a:pt x="31" y="166"/>
                    <a:pt x="28" y="161"/>
                  </a:cubicBezTo>
                  <a:cubicBezTo>
                    <a:pt x="19" y="157"/>
                    <a:pt x="9" y="153"/>
                    <a:pt x="0" y="150"/>
                  </a:cubicBezTo>
                  <a:cubicBezTo>
                    <a:pt x="0" y="149"/>
                    <a:pt x="1" y="147"/>
                    <a:pt x="0" y="147"/>
                  </a:cubicBezTo>
                  <a:cubicBezTo>
                    <a:pt x="7" y="132"/>
                    <a:pt x="15" y="118"/>
                    <a:pt x="22" y="104"/>
                  </a:cubicBezTo>
                  <a:cubicBezTo>
                    <a:pt x="22" y="98"/>
                    <a:pt x="26" y="94"/>
                    <a:pt x="28" y="89"/>
                  </a:cubicBezTo>
                  <a:cubicBezTo>
                    <a:pt x="32" y="79"/>
                    <a:pt x="37" y="72"/>
                    <a:pt x="41" y="63"/>
                  </a:cubicBezTo>
                  <a:cubicBezTo>
                    <a:pt x="43" y="59"/>
                    <a:pt x="48" y="49"/>
                    <a:pt x="52" y="47"/>
                  </a:cubicBezTo>
                  <a:cubicBezTo>
                    <a:pt x="54" y="45"/>
                    <a:pt x="59" y="44"/>
                    <a:pt x="62" y="44"/>
                  </a:cubicBezTo>
                  <a:cubicBezTo>
                    <a:pt x="64" y="43"/>
                    <a:pt x="66" y="43"/>
                    <a:pt x="68" y="42"/>
                  </a:cubicBezTo>
                  <a:cubicBezTo>
                    <a:pt x="72" y="41"/>
                    <a:pt x="76" y="42"/>
                    <a:pt x="79" y="39"/>
                  </a:cubicBezTo>
                  <a:close/>
                  <a:moveTo>
                    <a:pt x="246" y="177"/>
                  </a:moveTo>
                  <a:cubicBezTo>
                    <a:pt x="252" y="177"/>
                    <a:pt x="262" y="175"/>
                    <a:pt x="264" y="171"/>
                  </a:cubicBezTo>
                  <a:cubicBezTo>
                    <a:pt x="264" y="169"/>
                    <a:pt x="264" y="164"/>
                    <a:pt x="264" y="161"/>
                  </a:cubicBezTo>
                  <a:cubicBezTo>
                    <a:pt x="264" y="153"/>
                    <a:pt x="264" y="141"/>
                    <a:pt x="264" y="132"/>
                  </a:cubicBezTo>
                  <a:cubicBezTo>
                    <a:pt x="264" y="127"/>
                    <a:pt x="263" y="121"/>
                    <a:pt x="263" y="115"/>
                  </a:cubicBezTo>
                  <a:cubicBezTo>
                    <a:pt x="263" y="103"/>
                    <a:pt x="262" y="92"/>
                    <a:pt x="262" y="80"/>
                  </a:cubicBezTo>
                  <a:cubicBezTo>
                    <a:pt x="263" y="53"/>
                    <a:pt x="264" y="32"/>
                    <a:pt x="262" y="10"/>
                  </a:cubicBezTo>
                  <a:cubicBezTo>
                    <a:pt x="261" y="10"/>
                    <a:pt x="261" y="8"/>
                    <a:pt x="261" y="8"/>
                  </a:cubicBezTo>
                  <a:cubicBezTo>
                    <a:pt x="257" y="5"/>
                    <a:pt x="253" y="5"/>
                    <a:pt x="249" y="5"/>
                  </a:cubicBezTo>
                  <a:cubicBezTo>
                    <a:pt x="246" y="4"/>
                    <a:pt x="243" y="4"/>
                    <a:pt x="241" y="4"/>
                  </a:cubicBezTo>
                  <a:cubicBezTo>
                    <a:pt x="237" y="5"/>
                    <a:pt x="230" y="6"/>
                    <a:pt x="229" y="10"/>
                  </a:cubicBezTo>
                  <a:cubicBezTo>
                    <a:pt x="227" y="15"/>
                    <a:pt x="229" y="27"/>
                    <a:pt x="229" y="32"/>
                  </a:cubicBezTo>
                  <a:cubicBezTo>
                    <a:pt x="229" y="38"/>
                    <a:pt x="229" y="45"/>
                    <a:pt x="230" y="52"/>
                  </a:cubicBezTo>
                  <a:cubicBezTo>
                    <a:pt x="231" y="60"/>
                    <a:pt x="233" y="69"/>
                    <a:pt x="233" y="79"/>
                  </a:cubicBezTo>
                  <a:cubicBezTo>
                    <a:pt x="233" y="94"/>
                    <a:pt x="234" y="112"/>
                    <a:pt x="233" y="128"/>
                  </a:cubicBezTo>
                  <a:cubicBezTo>
                    <a:pt x="232" y="131"/>
                    <a:pt x="233" y="133"/>
                    <a:pt x="233" y="137"/>
                  </a:cubicBezTo>
                  <a:cubicBezTo>
                    <a:pt x="233" y="149"/>
                    <a:pt x="232" y="161"/>
                    <a:pt x="231" y="173"/>
                  </a:cubicBezTo>
                  <a:cubicBezTo>
                    <a:pt x="235" y="175"/>
                    <a:pt x="240" y="177"/>
                    <a:pt x="246" y="177"/>
                  </a:cubicBezTo>
                  <a:close/>
                  <a:moveTo>
                    <a:pt x="208" y="19"/>
                  </a:moveTo>
                  <a:cubicBezTo>
                    <a:pt x="208" y="28"/>
                    <a:pt x="208" y="39"/>
                    <a:pt x="208" y="45"/>
                  </a:cubicBezTo>
                  <a:cubicBezTo>
                    <a:pt x="212" y="46"/>
                    <a:pt x="218" y="47"/>
                    <a:pt x="222" y="48"/>
                  </a:cubicBezTo>
                  <a:cubicBezTo>
                    <a:pt x="222" y="49"/>
                    <a:pt x="223" y="49"/>
                    <a:pt x="224" y="50"/>
                  </a:cubicBezTo>
                  <a:cubicBezTo>
                    <a:pt x="225" y="55"/>
                    <a:pt x="224" y="62"/>
                    <a:pt x="224" y="68"/>
                  </a:cubicBezTo>
                  <a:cubicBezTo>
                    <a:pt x="224" y="85"/>
                    <a:pt x="226" y="104"/>
                    <a:pt x="225" y="123"/>
                  </a:cubicBezTo>
                  <a:cubicBezTo>
                    <a:pt x="225" y="137"/>
                    <a:pt x="225" y="151"/>
                    <a:pt x="224" y="168"/>
                  </a:cubicBezTo>
                  <a:cubicBezTo>
                    <a:pt x="226" y="169"/>
                    <a:pt x="226" y="170"/>
                    <a:pt x="229" y="171"/>
                  </a:cubicBezTo>
                  <a:cubicBezTo>
                    <a:pt x="231" y="152"/>
                    <a:pt x="230" y="134"/>
                    <a:pt x="230" y="111"/>
                  </a:cubicBezTo>
                  <a:cubicBezTo>
                    <a:pt x="230" y="108"/>
                    <a:pt x="231" y="105"/>
                    <a:pt x="231" y="102"/>
                  </a:cubicBezTo>
                  <a:cubicBezTo>
                    <a:pt x="231" y="94"/>
                    <a:pt x="231" y="85"/>
                    <a:pt x="231" y="77"/>
                  </a:cubicBezTo>
                  <a:cubicBezTo>
                    <a:pt x="230" y="68"/>
                    <a:pt x="228" y="58"/>
                    <a:pt x="228" y="48"/>
                  </a:cubicBezTo>
                  <a:cubicBezTo>
                    <a:pt x="227" y="38"/>
                    <a:pt x="227" y="29"/>
                    <a:pt x="226" y="19"/>
                  </a:cubicBezTo>
                  <a:cubicBezTo>
                    <a:pt x="226" y="16"/>
                    <a:pt x="227" y="14"/>
                    <a:pt x="225" y="11"/>
                  </a:cubicBezTo>
                  <a:cubicBezTo>
                    <a:pt x="219" y="14"/>
                    <a:pt x="214" y="16"/>
                    <a:pt x="208" y="19"/>
                  </a:cubicBezTo>
                  <a:close/>
                  <a:moveTo>
                    <a:pt x="123" y="38"/>
                  </a:moveTo>
                  <a:cubicBezTo>
                    <a:pt x="128" y="39"/>
                    <a:pt x="132" y="40"/>
                    <a:pt x="137" y="40"/>
                  </a:cubicBezTo>
                  <a:cubicBezTo>
                    <a:pt x="140" y="40"/>
                    <a:pt x="145" y="39"/>
                    <a:pt x="146" y="39"/>
                  </a:cubicBezTo>
                  <a:cubicBezTo>
                    <a:pt x="147" y="39"/>
                    <a:pt x="149" y="38"/>
                    <a:pt x="150" y="37"/>
                  </a:cubicBezTo>
                  <a:cubicBezTo>
                    <a:pt x="150" y="32"/>
                    <a:pt x="150" y="27"/>
                    <a:pt x="149" y="23"/>
                  </a:cubicBezTo>
                  <a:cubicBezTo>
                    <a:pt x="145" y="22"/>
                    <a:pt x="140" y="20"/>
                    <a:pt x="134" y="20"/>
                  </a:cubicBezTo>
                  <a:cubicBezTo>
                    <a:pt x="128" y="20"/>
                    <a:pt x="117" y="20"/>
                    <a:pt x="115" y="23"/>
                  </a:cubicBezTo>
                  <a:cubicBezTo>
                    <a:pt x="113" y="25"/>
                    <a:pt x="114" y="28"/>
                    <a:pt x="114" y="31"/>
                  </a:cubicBezTo>
                  <a:cubicBezTo>
                    <a:pt x="114" y="34"/>
                    <a:pt x="113" y="36"/>
                    <a:pt x="114" y="38"/>
                  </a:cubicBezTo>
                  <a:cubicBezTo>
                    <a:pt x="116" y="35"/>
                    <a:pt x="120" y="38"/>
                    <a:pt x="123" y="38"/>
                  </a:cubicBezTo>
                  <a:close/>
                  <a:moveTo>
                    <a:pt x="86" y="34"/>
                  </a:moveTo>
                  <a:cubicBezTo>
                    <a:pt x="86" y="36"/>
                    <a:pt x="85" y="39"/>
                    <a:pt x="85" y="41"/>
                  </a:cubicBezTo>
                  <a:cubicBezTo>
                    <a:pt x="90" y="42"/>
                    <a:pt x="94" y="46"/>
                    <a:pt x="98" y="49"/>
                  </a:cubicBezTo>
                  <a:cubicBezTo>
                    <a:pt x="99" y="52"/>
                    <a:pt x="96" y="57"/>
                    <a:pt x="95" y="61"/>
                  </a:cubicBezTo>
                  <a:cubicBezTo>
                    <a:pt x="101" y="60"/>
                    <a:pt x="105" y="61"/>
                    <a:pt x="109" y="63"/>
                  </a:cubicBezTo>
                  <a:cubicBezTo>
                    <a:pt x="109" y="66"/>
                    <a:pt x="108" y="69"/>
                    <a:pt x="110" y="71"/>
                  </a:cubicBezTo>
                  <a:cubicBezTo>
                    <a:pt x="111" y="87"/>
                    <a:pt x="112" y="105"/>
                    <a:pt x="111" y="121"/>
                  </a:cubicBezTo>
                  <a:cubicBezTo>
                    <a:pt x="111" y="124"/>
                    <a:pt x="110" y="126"/>
                    <a:pt x="110" y="129"/>
                  </a:cubicBezTo>
                  <a:cubicBezTo>
                    <a:pt x="110" y="138"/>
                    <a:pt x="111" y="148"/>
                    <a:pt x="111" y="157"/>
                  </a:cubicBezTo>
                  <a:cubicBezTo>
                    <a:pt x="110" y="160"/>
                    <a:pt x="109" y="163"/>
                    <a:pt x="112" y="165"/>
                  </a:cubicBezTo>
                  <a:cubicBezTo>
                    <a:pt x="111" y="163"/>
                    <a:pt x="113" y="157"/>
                    <a:pt x="111" y="154"/>
                  </a:cubicBezTo>
                  <a:cubicBezTo>
                    <a:pt x="111" y="153"/>
                    <a:pt x="112" y="154"/>
                    <a:pt x="112" y="153"/>
                  </a:cubicBezTo>
                  <a:cubicBezTo>
                    <a:pt x="112" y="139"/>
                    <a:pt x="112" y="122"/>
                    <a:pt x="112" y="108"/>
                  </a:cubicBezTo>
                  <a:cubicBezTo>
                    <a:pt x="113" y="97"/>
                    <a:pt x="112" y="85"/>
                    <a:pt x="112" y="75"/>
                  </a:cubicBezTo>
                  <a:cubicBezTo>
                    <a:pt x="112" y="66"/>
                    <a:pt x="112" y="56"/>
                    <a:pt x="112" y="48"/>
                  </a:cubicBezTo>
                  <a:cubicBezTo>
                    <a:pt x="112" y="40"/>
                    <a:pt x="112" y="32"/>
                    <a:pt x="111" y="24"/>
                  </a:cubicBezTo>
                  <a:cubicBezTo>
                    <a:pt x="111" y="24"/>
                    <a:pt x="111" y="24"/>
                    <a:pt x="111" y="24"/>
                  </a:cubicBezTo>
                  <a:cubicBezTo>
                    <a:pt x="105" y="28"/>
                    <a:pt x="93" y="31"/>
                    <a:pt x="86" y="34"/>
                  </a:cubicBezTo>
                  <a:close/>
                  <a:moveTo>
                    <a:pt x="179" y="170"/>
                  </a:moveTo>
                  <a:cubicBezTo>
                    <a:pt x="186" y="171"/>
                    <a:pt x="192" y="169"/>
                    <a:pt x="194" y="165"/>
                  </a:cubicBezTo>
                  <a:cubicBezTo>
                    <a:pt x="195" y="157"/>
                    <a:pt x="194" y="147"/>
                    <a:pt x="194" y="139"/>
                  </a:cubicBezTo>
                  <a:cubicBezTo>
                    <a:pt x="194" y="120"/>
                    <a:pt x="194" y="103"/>
                    <a:pt x="195" y="87"/>
                  </a:cubicBezTo>
                  <a:cubicBezTo>
                    <a:pt x="196" y="79"/>
                    <a:pt x="195" y="70"/>
                    <a:pt x="195" y="61"/>
                  </a:cubicBezTo>
                  <a:cubicBezTo>
                    <a:pt x="195" y="60"/>
                    <a:pt x="195" y="58"/>
                    <a:pt x="195" y="57"/>
                  </a:cubicBezTo>
                  <a:cubicBezTo>
                    <a:pt x="195" y="55"/>
                    <a:pt x="195" y="54"/>
                    <a:pt x="195" y="52"/>
                  </a:cubicBezTo>
                  <a:cubicBezTo>
                    <a:pt x="195" y="48"/>
                    <a:pt x="197" y="39"/>
                    <a:pt x="194" y="35"/>
                  </a:cubicBezTo>
                  <a:cubicBezTo>
                    <a:pt x="193" y="33"/>
                    <a:pt x="188" y="31"/>
                    <a:pt x="185" y="31"/>
                  </a:cubicBezTo>
                  <a:cubicBezTo>
                    <a:pt x="180" y="30"/>
                    <a:pt x="176" y="31"/>
                    <a:pt x="171" y="30"/>
                  </a:cubicBezTo>
                  <a:cubicBezTo>
                    <a:pt x="166" y="29"/>
                    <a:pt x="161" y="28"/>
                    <a:pt x="158" y="29"/>
                  </a:cubicBezTo>
                  <a:cubicBezTo>
                    <a:pt x="157" y="29"/>
                    <a:pt x="154" y="30"/>
                    <a:pt x="154" y="32"/>
                  </a:cubicBezTo>
                  <a:cubicBezTo>
                    <a:pt x="153" y="32"/>
                    <a:pt x="154" y="33"/>
                    <a:pt x="154" y="34"/>
                  </a:cubicBezTo>
                  <a:cubicBezTo>
                    <a:pt x="154" y="36"/>
                    <a:pt x="154" y="40"/>
                    <a:pt x="154" y="43"/>
                  </a:cubicBezTo>
                  <a:cubicBezTo>
                    <a:pt x="154" y="44"/>
                    <a:pt x="153" y="45"/>
                    <a:pt x="153" y="46"/>
                  </a:cubicBezTo>
                  <a:cubicBezTo>
                    <a:pt x="153" y="50"/>
                    <a:pt x="153" y="54"/>
                    <a:pt x="153" y="57"/>
                  </a:cubicBezTo>
                  <a:cubicBezTo>
                    <a:pt x="153" y="66"/>
                    <a:pt x="155" y="77"/>
                    <a:pt x="155" y="88"/>
                  </a:cubicBezTo>
                  <a:cubicBezTo>
                    <a:pt x="155" y="93"/>
                    <a:pt x="155" y="98"/>
                    <a:pt x="155" y="103"/>
                  </a:cubicBezTo>
                  <a:cubicBezTo>
                    <a:pt x="155" y="108"/>
                    <a:pt x="156" y="113"/>
                    <a:pt x="156" y="118"/>
                  </a:cubicBezTo>
                  <a:cubicBezTo>
                    <a:pt x="156" y="126"/>
                    <a:pt x="156" y="134"/>
                    <a:pt x="156" y="142"/>
                  </a:cubicBezTo>
                  <a:cubicBezTo>
                    <a:pt x="155" y="150"/>
                    <a:pt x="154" y="159"/>
                    <a:pt x="156" y="167"/>
                  </a:cubicBezTo>
                  <a:cubicBezTo>
                    <a:pt x="162" y="167"/>
                    <a:pt x="171" y="169"/>
                    <a:pt x="179" y="170"/>
                  </a:cubicBezTo>
                  <a:close/>
                  <a:moveTo>
                    <a:pt x="114" y="47"/>
                  </a:moveTo>
                  <a:cubicBezTo>
                    <a:pt x="118" y="47"/>
                    <a:pt x="122" y="50"/>
                    <a:pt x="127" y="51"/>
                  </a:cubicBezTo>
                  <a:cubicBezTo>
                    <a:pt x="133" y="52"/>
                    <a:pt x="146" y="53"/>
                    <a:pt x="151" y="49"/>
                  </a:cubicBezTo>
                  <a:cubicBezTo>
                    <a:pt x="150" y="45"/>
                    <a:pt x="150" y="44"/>
                    <a:pt x="151" y="40"/>
                  </a:cubicBezTo>
                  <a:cubicBezTo>
                    <a:pt x="140" y="44"/>
                    <a:pt x="126" y="42"/>
                    <a:pt x="114" y="39"/>
                  </a:cubicBezTo>
                  <a:cubicBezTo>
                    <a:pt x="113" y="42"/>
                    <a:pt x="114" y="44"/>
                    <a:pt x="114" y="47"/>
                  </a:cubicBezTo>
                  <a:close/>
                  <a:moveTo>
                    <a:pt x="94" y="49"/>
                  </a:moveTo>
                  <a:cubicBezTo>
                    <a:pt x="90" y="47"/>
                    <a:pt x="86" y="43"/>
                    <a:pt x="80" y="43"/>
                  </a:cubicBezTo>
                  <a:cubicBezTo>
                    <a:pt x="79" y="44"/>
                    <a:pt x="77" y="45"/>
                    <a:pt x="77" y="47"/>
                  </a:cubicBezTo>
                  <a:cubicBezTo>
                    <a:pt x="84" y="47"/>
                    <a:pt x="88" y="52"/>
                    <a:pt x="94" y="55"/>
                  </a:cubicBezTo>
                  <a:cubicBezTo>
                    <a:pt x="95" y="52"/>
                    <a:pt x="96" y="51"/>
                    <a:pt x="94" y="49"/>
                  </a:cubicBezTo>
                  <a:close/>
                  <a:moveTo>
                    <a:pt x="52" y="50"/>
                  </a:moveTo>
                  <a:cubicBezTo>
                    <a:pt x="43" y="64"/>
                    <a:pt x="36" y="80"/>
                    <a:pt x="28" y="95"/>
                  </a:cubicBezTo>
                  <a:cubicBezTo>
                    <a:pt x="28" y="96"/>
                    <a:pt x="27" y="97"/>
                    <a:pt x="26" y="98"/>
                  </a:cubicBezTo>
                  <a:cubicBezTo>
                    <a:pt x="25" y="100"/>
                    <a:pt x="25" y="103"/>
                    <a:pt x="24" y="105"/>
                  </a:cubicBezTo>
                  <a:cubicBezTo>
                    <a:pt x="21" y="113"/>
                    <a:pt x="15" y="121"/>
                    <a:pt x="12" y="130"/>
                  </a:cubicBezTo>
                  <a:cubicBezTo>
                    <a:pt x="8" y="135"/>
                    <a:pt x="6" y="141"/>
                    <a:pt x="4" y="147"/>
                  </a:cubicBezTo>
                  <a:cubicBezTo>
                    <a:pt x="6" y="150"/>
                    <a:pt x="11" y="151"/>
                    <a:pt x="13" y="152"/>
                  </a:cubicBezTo>
                  <a:cubicBezTo>
                    <a:pt x="14" y="153"/>
                    <a:pt x="15" y="153"/>
                    <a:pt x="15" y="153"/>
                  </a:cubicBezTo>
                  <a:cubicBezTo>
                    <a:pt x="20" y="155"/>
                    <a:pt x="24" y="156"/>
                    <a:pt x="27" y="156"/>
                  </a:cubicBezTo>
                  <a:cubicBezTo>
                    <a:pt x="28" y="155"/>
                    <a:pt x="28" y="154"/>
                    <a:pt x="28" y="152"/>
                  </a:cubicBezTo>
                  <a:cubicBezTo>
                    <a:pt x="28" y="151"/>
                    <a:pt x="29" y="152"/>
                    <a:pt x="30" y="151"/>
                  </a:cubicBezTo>
                  <a:cubicBezTo>
                    <a:pt x="37" y="135"/>
                    <a:pt x="45" y="119"/>
                    <a:pt x="51" y="102"/>
                  </a:cubicBezTo>
                  <a:cubicBezTo>
                    <a:pt x="58" y="85"/>
                    <a:pt x="65" y="65"/>
                    <a:pt x="74" y="50"/>
                  </a:cubicBezTo>
                  <a:cubicBezTo>
                    <a:pt x="73" y="49"/>
                    <a:pt x="72" y="49"/>
                    <a:pt x="72" y="48"/>
                  </a:cubicBezTo>
                  <a:cubicBezTo>
                    <a:pt x="74" y="47"/>
                    <a:pt x="75" y="47"/>
                    <a:pt x="75" y="45"/>
                  </a:cubicBezTo>
                  <a:cubicBezTo>
                    <a:pt x="69" y="44"/>
                    <a:pt x="58" y="46"/>
                    <a:pt x="52" y="50"/>
                  </a:cubicBezTo>
                  <a:close/>
                  <a:moveTo>
                    <a:pt x="222" y="152"/>
                  </a:moveTo>
                  <a:cubicBezTo>
                    <a:pt x="223" y="137"/>
                    <a:pt x="223" y="119"/>
                    <a:pt x="223" y="105"/>
                  </a:cubicBezTo>
                  <a:cubicBezTo>
                    <a:pt x="223" y="100"/>
                    <a:pt x="222" y="96"/>
                    <a:pt x="222" y="93"/>
                  </a:cubicBezTo>
                  <a:cubicBezTo>
                    <a:pt x="222" y="91"/>
                    <a:pt x="222" y="90"/>
                    <a:pt x="222" y="88"/>
                  </a:cubicBezTo>
                  <a:cubicBezTo>
                    <a:pt x="222" y="82"/>
                    <a:pt x="222" y="76"/>
                    <a:pt x="222" y="70"/>
                  </a:cubicBezTo>
                  <a:cubicBezTo>
                    <a:pt x="222" y="65"/>
                    <a:pt x="223" y="53"/>
                    <a:pt x="221" y="51"/>
                  </a:cubicBezTo>
                  <a:cubicBezTo>
                    <a:pt x="220" y="50"/>
                    <a:pt x="211" y="48"/>
                    <a:pt x="208" y="48"/>
                  </a:cubicBezTo>
                  <a:cubicBezTo>
                    <a:pt x="208" y="48"/>
                    <a:pt x="206" y="48"/>
                    <a:pt x="205" y="49"/>
                  </a:cubicBezTo>
                  <a:cubicBezTo>
                    <a:pt x="206" y="53"/>
                    <a:pt x="205" y="58"/>
                    <a:pt x="205" y="63"/>
                  </a:cubicBezTo>
                  <a:cubicBezTo>
                    <a:pt x="205" y="68"/>
                    <a:pt x="205" y="73"/>
                    <a:pt x="205" y="77"/>
                  </a:cubicBezTo>
                  <a:cubicBezTo>
                    <a:pt x="205" y="87"/>
                    <a:pt x="206" y="97"/>
                    <a:pt x="206" y="107"/>
                  </a:cubicBezTo>
                  <a:cubicBezTo>
                    <a:pt x="207" y="128"/>
                    <a:pt x="206" y="149"/>
                    <a:pt x="205" y="169"/>
                  </a:cubicBezTo>
                  <a:cubicBezTo>
                    <a:pt x="209" y="174"/>
                    <a:pt x="217" y="172"/>
                    <a:pt x="221" y="170"/>
                  </a:cubicBezTo>
                  <a:cubicBezTo>
                    <a:pt x="223" y="164"/>
                    <a:pt x="222" y="158"/>
                    <a:pt x="222" y="152"/>
                  </a:cubicBezTo>
                  <a:close/>
                  <a:moveTo>
                    <a:pt x="68" y="115"/>
                  </a:moveTo>
                  <a:cubicBezTo>
                    <a:pt x="68" y="114"/>
                    <a:pt x="69" y="113"/>
                    <a:pt x="70" y="111"/>
                  </a:cubicBezTo>
                  <a:cubicBezTo>
                    <a:pt x="69" y="112"/>
                    <a:pt x="68" y="112"/>
                    <a:pt x="67" y="111"/>
                  </a:cubicBezTo>
                  <a:cubicBezTo>
                    <a:pt x="67" y="107"/>
                    <a:pt x="62" y="108"/>
                    <a:pt x="60" y="105"/>
                  </a:cubicBezTo>
                  <a:cubicBezTo>
                    <a:pt x="60" y="105"/>
                    <a:pt x="60" y="103"/>
                    <a:pt x="62" y="103"/>
                  </a:cubicBezTo>
                  <a:cubicBezTo>
                    <a:pt x="63" y="97"/>
                    <a:pt x="68" y="93"/>
                    <a:pt x="69" y="85"/>
                  </a:cubicBezTo>
                  <a:cubicBezTo>
                    <a:pt x="72" y="82"/>
                    <a:pt x="76" y="87"/>
                    <a:pt x="79" y="88"/>
                  </a:cubicBezTo>
                  <a:cubicBezTo>
                    <a:pt x="80" y="87"/>
                    <a:pt x="81" y="86"/>
                    <a:pt x="81" y="85"/>
                  </a:cubicBezTo>
                  <a:cubicBezTo>
                    <a:pt x="78" y="82"/>
                    <a:pt x="75" y="83"/>
                    <a:pt x="72" y="81"/>
                  </a:cubicBezTo>
                  <a:cubicBezTo>
                    <a:pt x="71" y="76"/>
                    <a:pt x="76" y="76"/>
                    <a:pt x="76" y="71"/>
                  </a:cubicBezTo>
                  <a:cubicBezTo>
                    <a:pt x="78" y="69"/>
                    <a:pt x="79" y="66"/>
                    <a:pt x="80" y="63"/>
                  </a:cubicBezTo>
                  <a:cubicBezTo>
                    <a:pt x="81" y="61"/>
                    <a:pt x="81" y="57"/>
                    <a:pt x="82" y="59"/>
                  </a:cubicBezTo>
                  <a:cubicBezTo>
                    <a:pt x="82" y="58"/>
                    <a:pt x="81" y="58"/>
                    <a:pt x="82" y="58"/>
                  </a:cubicBezTo>
                  <a:cubicBezTo>
                    <a:pt x="86" y="56"/>
                    <a:pt x="89" y="59"/>
                    <a:pt x="92" y="61"/>
                  </a:cubicBezTo>
                  <a:cubicBezTo>
                    <a:pt x="92" y="60"/>
                    <a:pt x="93" y="59"/>
                    <a:pt x="93" y="58"/>
                  </a:cubicBezTo>
                  <a:cubicBezTo>
                    <a:pt x="89" y="53"/>
                    <a:pt x="83" y="50"/>
                    <a:pt x="76" y="49"/>
                  </a:cubicBezTo>
                  <a:cubicBezTo>
                    <a:pt x="76" y="51"/>
                    <a:pt x="74" y="52"/>
                    <a:pt x="75" y="53"/>
                  </a:cubicBezTo>
                  <a:cubicBezTo>
                    <a:pt x="77" y="54"/>
                    <a:pt x="82" y="57"/>
                    <a:pt x="78" y="60"/>
                  </a:cubicBezTo>
                  <a:cubicBezTo>
                    <a:pt x="78" y="61"/>
                    <a:pt x="77" y="62"/>
                    <a:pt x="77" y="63"/>
                  </a:cubicBezTo>
                  <a:cubicBezTo>
                    <a:pt x="75" y="67"/>
                    <a:pt x="73" y="71"/>
                    <a:pt x="72" y="74"/>
                  </a:cubicBezTo>
                  <a:cubicBezTo>
                    <a:pt x="71" y="76"/>
                    <a:pt x="71" y="79"/>
                    <a:pt x="69" y="80"/>
                  </a:cubicBezTo>
                  <a:cubicBezTo>
                    <a:pt x="68" y="79"/>
                    <a:pt x="67" y="78"/>
                    <a:pt x="66" y="77"/>
                  </a:cubicBezTo>
                  <a:cubicBezTo>
                    <a:pt x="65" y="78"/>
                    <a:pt x="64" y="78"/>
                    <a:pt x="63" y="78"/>
                  </a:cubicBezTo>
                  <a:cubicBezTo>
                    <a:pt x="62" y="79"/>
                    <a:pt x="62" y="80"/>
                    <a:pt x="62" y="82"/>
                  </a:cubicBezTo>
                  <a:cubicBezTo>
                    <a:pt x="63" y="83"/>
                    <a:pt x="66" y="84"/>
                    <a:pt x="66" y="86"/>
                  </a:cubicBezTo>
                  <a:cubicBezTo>
                    <a:pt x="66" y="87"/>
                    <a:pt x="64" y="88"/>
                    <a:pt x="63" y="90"/>
                  </a:cubicBezTo>
                  <a:cubicBezTo>
                    <a:pt x="63" y="91"/>
                    <a:pt x="63" y="92"/>
                    <a:pt x="63" y="93"/>
                  </a:cubicBezTo>
                  <a:cubicBezTo>
                    <a:pt x="61" y="97"/>
                    <a:pt x="59" y="102"/>
                    <a:pt x="58" y="105"/>
                  </a:cubicBezTo>
                  <a:cubicBezTo>
                    <a:pt x="57" y="105"/>
                    <a:pt x="57" y="105"/>
                    <a:pt x="56" y="105"/>
                  </a:cubicBezTo>
                  <a:cubicBezTo>
                    <a:pt x="55" y="105"/>
                    <a:pt x="55" y="104"/>
                    <a:pt x="53" y="103"/>
                  </a:cubicBezTo>
                  <a:cubicBezTo>
                    <a:pt x="52" y="105"/>
                    <a:pt x="52" y="107"/>
                    <a:pt x="51" y="108"/>
                  </a:cubicBezTo>
                  <a:cubicBezTo>
                    <a:pt x="53" y="109"/>
                    <a:pt x="55" y="110"/>
                    <a:pt x="55" y="112"/>
                  </a:cubicBezTo>
                  <a:cubicBezTo>
                    <a:pt x="51" y="117"/>
                    <a:pt x="48" y="125"/>
                    <a:pt x="48" y="131"/>
                  </a:cubicBezTo>
                  <a:cubicBezTo>
                    <a:pt x="47" y="132"/>
                    <a:pt x="46" y="132"/>
                    <a:pt x="45" y="133"/>
                  </a:cubicBezTo>
                  <a:cubicBezTo>
                    <a:pt x="44" y="132"/>
                    <a:pt x="43" y="130"/>
                    <a:pt x="42" y="130"/>
                  </a:cubicBezTo>
                  <a:cubicBezTo>
                    <a:pt x="41" y="133"/>
                    <a:pt x="39" y="135"/>
                    <a:pt x="39" y="138"/>
                  </a:cubicBezTo>
                  <a:cubicBezTo>
                    <a:pt x="45" y="136"/>
                    <a:pt x="50" y="141"/>
                    <a:pt x="55" y="143"/>
                  </a:cubicBezTo>
                  <a:cubicBezTo>
                    <a:pt x="56" y="142"/>
                    <a:pt x="57" y="141"/>
                    <a:pt x="57" y="140"/>
                  </a:cubicBezTo>
                  <a:cubicBezTo>
                    <a:pt x="55" y="137"/>
                    <a:pt x="52" y="135"/>
                    <a:pt x="49" y="134"/>
                  </a:cubicBezTo>
                  <a:cubicBezTo>
                    <a:pt x="49" y="134"/>
                    <a:pt x="49" y="133"/>
                    <a:pt x="49" y="133"/>
                  </a:cubicBezTo>
                  <a:cubicBezTo>
                    <a:pt x="49" y="132"/>
                    <a:pt x="49" y="131"/>
                    <a:pt x="50" y="131"/>
                  </a:cubicBezTo>
                  <a:cubicBezTo>
                    <a:pt x="50" y="130"/>
                    <a:pt x="50" y="130"/>
                    <a:pt x="50" y="129"/>
                  </a:cubicBezTo>
                  <a:cubicBezTo>
                    <a:pt x="54" y="126"/>
                    <a:pt x="54" y="120"/>
                    <a:pt x="58" y="117"/>
                  </a:cubicBezTo>
                  <a:cubicBezTo>
                    <a:pt x="58" y="114"/>
                    <a:pt x="58" y="112"/>
                    <a:pt x="60" y="111"/>
                  </a:cubicBezTo>
                  <a:cubicBezTo>
                    <a:pt x="63" y="112"/>
                    <a:pt x="65" y="114"/>
                    <a:pt x="68" y="115"/>
                  </a:cubicBezTo>
                  <a:close/>
                  <a:moveTo>
                    <a:pt x="140" y="54"/>
                  </a:moveTo>
                  <a:cubicBezTo>
                    <a:pt x="131" y="55"/>
                    <a:pt x="122" y="52"/>
                    <a:pt x="114" y="50"/>
                  </a:cubicBezTo>
                  <a:cubicBezTo>
                    <a:pt x="114" y="50"/>
                    <a:pt x="114" y="51"/>
                    <a:pt x="114" y="51"/>
                  </a:cubicBezTo>
                  <a:cubicBezTo>
                    <a:pt x="115" y="82"/>
                    <a:pt x="113" y="115"/>
                    <a:pt x="114" y="142"/>
                  </a:cubicBezTo>
                  <a:cubicBezTo>
                    <a:pt x="115" y="141"/>
                    <a:pt x="117" y="142"/>
                    <a:pt x="117" y="142"/>
                  </a:cubicBezTo>
                  <a:cubicBezTo>
                    <a:pt x="119" y="141"/>
                    <a:pt x="119" y="142"/>
                    <a:pt x="121" y="143"/>
                  </a:cubicBezTo>
                  <a:cubicBezTo>
                    <a:pt x="122" y="143"/>
                    <a:pt x="123" y="142"/>
                    <a:pt x="124" y="143"/>
                  </a:cubicBezTo>
                  <a:cubicBezTo>
                    <a:pt x="125" y="143"/>
                    <a:pt x="126" y="143"/>
                    <a:pt x="126" y="143"/>
                  </a:cubicBezTo>
                  <a:cubicBezTo>
                    <a:pt x="135" y="145"/>
                    <a:pt x="145" y="144"/>
                    <a:pt x="153" y="143"/>
                  </a:cubicBezTo>
                  <a:cubicBezTo>
                    <a:pt x="153" y="132"/>
                    <a:pt x="154" y="121"/>
                    <a:pt x="153" y="110"/>
                  </a:cubicBezTo>
                  <a:cubicBezTo>
                    <a:pt x="152" y="101"/>
                    <a:pt x="153" y="91"/>
                    <a:pt x="152" y="82"/>
                  </a:cubicBezTo>
                  <a:cubicBezTo>
                    <a:pt x="152" y="73"/>
                    <a:pt x="150" y="62"/>
                    <a:pt x="151" y="53"/>
                  </a:cubicBezTo>
                  <a:cubicBezTo>
                    <a:pt x="147" y="52"/>
                    <a:pt x="144" y="54"/>
                    <a:pt x="140" y="54"/>
                  </a:cubicBezTo>
                  <a:close/>
                  <a:moveTo>
                    <a:pt x="197" y="51"/>
                  </a:moveTo>
                  <a:cubicBezTo>
                    <a:pt x="197" y="57"/>
                    <a:pt x="198" y="59"/>
                    <a:pt x="197" y="62"/>
                  </a:cubicBezTo>
                  <a:cubicBezTo>
                    <a:pt x="198" y="70"/>
                    <a:pt x="199" y="78"/>
                    <a:pt x="198" y="86"/>
                  </a:cubicBezTo>
                  <a:cubicBezTo>
                    <a:pt x="196" y="112"/>
                    <a:pt x="197" y="141"/>
                    <a:pt x="198" y="165"/>
                  </a:cubicBezTo>
                  <a:cubicBezTo>
                    <a:pt x="199" y="166"/>
                    <a:pt x="201" y="168"/>
                    <a:pt x="202" y="167"/>
                  </a:cubicBezTo>
                  <a:cubicBezTo>
                    <a:pt x="205" y="146"/>
                    <a:pt x="204" y="126"/>
                    <a:pt x="204" y="105"/>
                  </a:cubicBezTo>
                  <a:cubicBezTo>
                    <a:pt x="204" y="98"/>
                    <a:pt x="203" y="92"/>
                    <a:pt x="202" y="85"/>
                  </a:cubicBezTo>
                  <a:cubicBezTo>
                    <a:pt x="202" y="74"/>
                    <a:pt x="203" y="62"/>
                    <a:pt x="203" y="51"/>
                  </a:cubicBezTo>
                  <a:cubicBezTo>
                    <a:pt x="200" y="51"/>
                    <a:pt x="199" y="52"/>
                    <a:pt x="198" y="51"/>
                  </a:cubicBezTo>
                  <a:cubicBezTo>
                    <a:pt x="198" y="51"/>
                    <a:pt x="197" y="51"/>
                    <a:pt x="197" y="51"/>
                  </a:cubicBezTo>
                  <a:close/>
                  <a:moveTo>
                    <a:pt x="279" y="76"/>
                  </a:moveTo>
                  <a:cubicBezTo>
                    <a:pt x="284" y="75"/>
                    <a:pt x="291" y="72"/>
                    <a:pt x="294" y="68"/>
                  </a:cubicBezTo>
                  <a:cubicBezTo>
                    <a:pt x="296" y="65"/>
                    <a:pt x="293" y="62"/>
                    <a:pt x="292" y="60"/>
                  </a:cubicBezTo>
                  <a:cubicBezTo>
                    <a:pt x="291" y="58"/>
                    <a:pt x="290" y="55"/>
                    <a:pt x="288" y="54"/>
                  </a:cubicBezTo>
                  <a:cubicBezTo>
                    <a:pt x="287" y="54"/>
                    <a:pt x="284" y="54"/>
                    <a:pt x="281" y="54"/>
                  </a:cubicBezTo>
                  <a:cubicBezTo>
                    <a:pt x="279" y="55"/>
                    <a:pt x="276" y="55"/>
                    <a:pt x="275" y="55"/>
                  </a:cubicBezTo>
                  <a:cubicBezTo>
                    <a:pt x="272" y="56"/>
                    <a:pt x="269" y="59"/>
                    <a:pt x="267" y="60"/>
                  </a:cubicBezTo>
                  <a:cubicBezTo>
                    <a:pt x="268" y="61"/>
                    <a:pt x="266" y="62"/>
                    <a:pt x="267" y="63"/>
                  </a:cubicBezTo>
                  <a:cubicBezTo>
                    <a:pt x="266" y="63"/>
                    <a:pt x="265" y="63"/>
                    <a:pt x="265" y="64"/>
                  </a:cubicBezTo>
                  <a:cubicBezTo>
                    <a:pt x="265" y="69"/>
                    <a:pt x="268" y="73"/>
                    <a:pt x="270" y="77"/>
                  </a:cubicBezTo>
                  <a:cubicBezTo>
                    <a:pt x="273" y="76"/>
                    <a:pt x="275" y="76"/>
                    <a:pt x="279" y="76"/>
                  </a:cubicBezTo>
                  <a:close/>
                  <a:moveTo>
                    <a:pt x="73" y="56"/>
                  </a:moveTo>
                  <a:cubicBezTo>
                    <a:pt x="70" y="62"/>
                    <a:pt x="67" y="68"/>
                    <a:pt x="64" y="75"/>
                  </a:cubicBezTo>
                  <a:cubicBezTo>
                    <a:pt x="66" y="74"/>
                    <a:pt x="66" y="76"/>
                    <a:pt x="68" y="76"/>
                  </a:cubicBezTo>
                  <a:cubicBezTo>
                    <a:pt x="71" y="70"/>
                    <a:pt x="74" y="63"/>
                    <a:pt x="76" y="57"/>
                  </a:cubicBezTo>
                  <a:cubicBezTo>
                    <a:pt x="76" y="56"/>
                    <a:pt x="75" y="55"/>
                    <a:pt x="73" y="56"/>
                  </a:cubicBezTo>
                  <a:close/>
                  <a:moveTo>
                    <a:pt x="85" y="61"/>
                  </a:moveTo>
                  <a:cubicBezTo>
                    <a:pt x="83" y="63"/>
                    <a:pt x="82" y="66"/>
                    <a:pt x="80" y="70"/>
                  </a:cubicBezTo>
                  <a:cubicBezTo>
                    <a:pt x="79" y="73"/>
                    <a:pt x="76" y="76"/>
                    <a:pt x="76" y="78"/>
                  </a:cubicBezTo>
                  <a:cubicBezTo>
                    <a:pt x="77" y="81"/>
                    <a:pt x="80" y="81"/>
                    <a:pt x="81" y="83"/>
                  </a:cubicBezTo>
                  <a:cubicBezTo>
                    <a:pt x="86" y="77"/>
                    <a:pt x="88" y="70"/>
                    <a:pt x="91" y="64"/>
                  </a:cubicBezTo>
                  <a:cubicBezTo>
                    <a:pt x="89" y="62"/>
                    <a:pt x="87" y="61"/>
                    <a:pt x="85" y="61"/>
                  </a:cubicBezTo>
                  <a:close/>
                  <a:moveTo>
                    <a:pt x="93" y="64"/>
                  </a:moveTo>
                  <a:cubicBezTo>
                    <a:pt x="91" y="70"/>
                    <a:pt x="86" y="77"/>
                    <a:pt x="84" y="83"/>
                  </a:cubicBezTo>
                  <a:cubicBezTo>
                    <a:pt x="83" y="89"/>
                    <a:pt x="84" y="98"/>
                    <a:pt x="85" y="105"/>
                  </a:cubicBezTo>
                  <a:cubicBezTo>
                    <a:pt x="85" y="111"/>
                    <a:pt x="84" y="117"/>
                    <a:pt x="84" y="123"/>
                  </a:cubicBezTo>
                  <a:cubicBezTo>
                    <a:pt x="85" y="135"/>
                    <a:pt x="85" y="150"/>
                    <a:pt x="85" y="163"/>
                  </a:cubicBezTo>
                  <a:cubicBezTo>
                    <a:pt x="85" y="164"/>
                    <a:pt x="87" y="165"/>
                    <a:pt x="86" y="167"/>
                  </a:cubicBezTo>
                  <a:cubicBezTo>
                    <a:pt x="93" y="170"/>
                    <a:pt x="101" y="169"/>
                    <a:pt x="107" y="167"/>
                  </a:cubicBezTo>
                  <a:cubicBezTo>
                    <a:pt x="109" y="159"/>
                    <a:pt x="108" y="152"/>
                    <a:pt x="108" y="144"/>
                  </a:cubicBezTo>
                  <a:cubicBezTo>
                    <a:pt x="108" y="132"/>
                    <a:pt x="109" y="119"/>
                    <a:pt x="109" y="105"/>
                  </a:cubicBezTo>
                  <a:cubicBezTo>
                    <a:pt x="109" y="101"/>
                    <a:pt x="109" y="96"/>
                    <a:pt x="109" y="93"/>
                  </a:cubicBezTo>
                  <a:cubicBezTo>
                    <a:pt x="109" y="92"/>
                    <a:pt x="108" y="91"/>
                    <a:pt x="108" y="90"/>
                  </a:cubicBezTo>
                  <a:cubicBezTo>
                    <a:pt x="108" y="87"/>
                    <a:pt x="109" y="84"/>
                    <a:pt x="108" y="81"/>
                  </a:cubicBezTo>
                  <a:cubicBezTo>
                    <a:pt x="108" y="75"/>
                    <a:pt x="106" y="70"/>
                    <a:pt x="106" y="64"/>
                  </a:cubicBezTo>
                  <a:cubicBezTo>
                    <a:pt x="102" y="62"/>
                    <a:pt x="97" y="62"/>
                    <a:pt x="93" y="64"/>
                  </a:cubicBezTo>
                  <a:close/>
                  <a:moveTo>
                    <a:pt x="271" y="79"/>
                  </a:moveTo>
                  <a:cubicBezTo>
                    <a:pt x="271" y="82"/>
                    <a:pt x="272" y="83"/>
                    <a:pt x="273" y="84"/>
                  </a:cubicBezTo>
                  <a:cubicBezTo>
                    <a:pt x="274" y="84"/>
                    <a:pt x="274" y="83"/>
                    <a:pt x="276" y="83"/>
                  </a:cubicBezTo>
                  <a:cubicBezTo>
                    <a:pt x="285" y="87"/>
                    <a:pt x="306" y="80"/>
                    <a:pt x="296" y="69"/>
                  </a:cubicBezTo>
                  <a:cubicBezTo>
                    <a:pt x="292" y="77"/>
                    <a:pt x="281" y="78"/>
                    <a:pt x="271" y="79"/>
                  </a:cubicBezTo>
                  <a:close/>
                  <a:moveTo>
                    <a:pt x="265" y="96"/>
                  </a:moveTo>
                  <a:cubicBezTo>
                    <a:pt x="265" y="98"/>
                    <a:pt x="265" y="100"/>
                    <a:pt x="265" y="103"/>
                  </a:cubicBezTo>
                  <a:cubicBezTo>
                    <a:pt x="265" y="107"/>
                    <a:pt x="265" y="112"/>
                    <a:pt x="265" y="118"/>
                  </a:cubicBezTo>
                  <a:cubicBezTo>
                    <a:pt x="265" y="121"/>
                    <a:pt x="265" y="125"/>
                    <a:pt x="266" y="127"/>
                  </a:cubicBezTo>
                  <a:cubicBezTo>
                    <a:pt x="266" y="128"/>
                    <a:pt x="268" y="130"/>
                    <a:pt x="269" y="132"/>
                  </a:cubicBezTo>
                  <a:cubicBezTo>
                    <a:pt x="272" y="136"/>
                    <a:pt x="274" y="141"/>
                    <a:pt x="276" y="147"/>
                  </a:cubicBezTo>
                  <a:cubicBezTo>
                    <a:pt x="278" y="151"/>
                    <a:pt x="281" y="160"/>
                    <a:pt x="284" y="163"/>
                  </a:cubicBezTo>
                  <a:cubicBezTo>
                    <a:pt x="285" y="164"/>
                    <a:pt x="289" y="165"/>
                    <a:pt x="291" y="166"/>
                  </a:cubicBezTo>
                  <a:cubicBezTo>
                    <a:pt x="296" y="168"/>
                    <a:pt x="302" y="168"/>
                    <a:pt x="306" y="169"/>
                  </a:cubicBezTo>
                  <a:cubicBezTo>
                    <a:pt x="304" y="166"/>
                    <a:pt x="303" y="162"/>
                    <a:pt x="302" y="159"/>
                  </a:cubicBezTo>
                  <a:cubicBezTo>
                    <a:pt x="301" y="156"/>
                    <a:pt x="299" y="153"/>
                    <a:pt x="298" y="151"/>
                  </a:cubicBezTo>
                  <a:cubicBezTo>
                    <a:pt x="298" y="150"/>
                    <a:pt x="298" y="148"/>
                    <a:pt x="298" y="147"/>
                  </a:cubicBezTo>
                  <a:cubicBezTo>
                    <a:pt x="296" y="141"/>
                    <a:pt x="292" y="135"/>
                    <a:pt x="290" y="128"/>
                  </a:cubicBezTo>
                  <a:cubicBezTo>
                    <a:pt x="287" y="122"/>
                    <a:pt x="285" y="115"/>
                    <a:pt x="282" y="109"/>
                  </a:cubicBezTo>
                  <a:cubicBezTo>
                    <a:pt x="276" y="97"/>
                    <a:pt x="271" y="84"/>
                    <a:pt x="265" y="73"/>
                  </a:cubicBezTo>
                  <a:cubicBezTo>
                    <a:pt x="265" y="72"/>
                    <a:pt x="265" y="72"/>
                    <a:pt x="265" y="73"/>
                  </a:cubicBezTo>
                  <a:cubicBezTo>
                    <a:pt x="264" y="79"/>
                    <a:pt x="265" y="87"/>
                    <a:pt x="265" y="96"/>
                  </a:cubicBezTo>
                  <a:close/>
                  <a:moveTo>
                    <a:pt x="274" y="87"/>
                  </a:moveTo>
                  <a:cubicBezTo>
                    <a:pt x="276" y="89"/>
                    <a:pt x="276" y="92"/>
                    <a:pt x="278" y="94"/>
                  </a:cubicBezTo>
                  <a:cubicBezTo>
                    <a:pt x="278" y="93"/>
                    <a:pt x="278" y="93"/>
                    <a:pt x="278" y="93"/>
                  </a:cubicBezTo>
                  <a:cubicBezTo>
                    <a:pt x="280" y="93"/>
                    <a:pt x="283" y="93"/>
                    <a:pt x="285" y="93"/>
                  </a:cubicBezTo>
                  <a:cubicBezTo>
                    <a:pt x="291" y="93"/>
                    <a:pt x="299" y="87"/>
                    <a:pt x="301" y="83"/>
                  </a:cubicBezTo>
                  <a:cubicBezTo>
                    <a:pt x="302" y="81"/>
                    <a:pt x="302" y="79"/>
                    <a:pt x="300" y="78"/>
                  </a:cubicBezTo>
                  <a:cubicBezTo>
                    <a:pt x="295" y="87"/>
                    <a:pt x="283" y="86"/>
                    <a:pt x="274" y="87"/>
                  </a:cubicBezTo>
                  <a:close/>
                  <a:moveTo>
                    <a:pt x="278" y="96"/>
                  </a:moveTo>
                  <a:cubicBezTo>
                    <a:pt x="279" y="96"/>
                    <a:pt x="279" y="97"/>
                    <a:pt x="279" y="98"/>
                  </a:cubicBezTo>
                  <a:cubicBezTo>
                    <a:pt x="283" y="98"/>
                    <a:pt x="287" y="99"/>
                    <a:pt x="290" y="98"/>
                  </a:cubicBezTo>
                  <a:cubicBezTo>
                    <a:pt x="297" y="98"/>
                    <a:pt x="302" y="92"/>
                    <a:pt x="305" y="87"/>
                  </a:cubicBezTo>
                  <a:cubicBezTo>
                    <a:pt x="304" y="86"/>
                    <a:pt x="304" y="84"/>
                    <a:pt x="303" y="84"/>
                  </a:cubicBezTo>
                  <a:cubicBezTo>
                    <a:pt x="298" y="92"/>
                    <a:pt x="289" y="97"/>
                    <a:pt x="278" y="96"/>
                  </a:cubicBezTo>
                  <a:close/>
                  <a:moveTo>
                    <a:pt x="54" y="102"/>
                  </a:moveTo>
                  <a:cubicBezTo>
                    <a:pt x="55" y="102"/>
                    <a:pt x="56" y="103"/>
                    <a:pt x="57" y="102"/>
                  </a:cubicBezTo>
                  <a:cubicBezTo>
                    <a:pt x="57" y="100"/>
                    <a:pt x="60" y="96"/>
                    <a:pt x="61" y="92"/>
                  </a:cubicBezTo>
                  <a:cubicBezTo>
                    <a:pt x="62" y="90"/>
                    <a:pt x="65" y="84"/>
                    <a:pt x="60" y="84"/>
                  </a:cubicBezTo>
                  <a:cubicBezTo>
                    <a:pt x="59" y="91"/>
                    <a:pt x="56" y="95"/>
                    <a:pt x="54" y="102"/>
                  </a:cubicBezTo>
                  <a:close/>
                  <a:moveTo>
                    <a:pt x="72" y="88"/>
                  </a:moveTo>
                  <a:cubicBezTo>
                    <a:pt x="69" y="92"/>
                    <a:pt x="66" y="99"/>
                    <a:pt x="64" y="105"/>
                  </a:cubicBezTo>
                  <a:cubicBezTo>
                    <a:pt x="66" y="106"/>
                    <a:pt x="68" y="108"/>
                    <a:pt x="70" y="110"/>
                  </a:cubicBezTo>
                  <a:cubicBezTo>
                    <a:pt x="73" y="104"/>
                    <a:pt x="76" y="98"/>
                    <a:pt x="78" y="91"/>
                  </a:cubicBezTo>
                  <a:cubicBezTo>
                    <a:pt x="77" y="89"/>
                    <a:pt x="74" y="88"/>
                    <a:pt x="72" y="88"/>
                  </a:cubicBezTo>
                  <a:close/>
                  <a:moveTo>
                    <a:pt x="79" y="94"/>
                  </a:moveTo>
                  <a:cubicBezTo>
                    <a:pt x="79" y="95"/>
                    <a:pt x="79" y="96"/>
                    <a:pt x="79" y="97"/>
                  </a:cubicBezTo>
                  <a:cubicBezTo>
                    <a:pt x="77" y="101"/>
                    <a:pt x="74" y="105"/>
                    <a:pt x="73" y="109"/>
                  </a:cubicBezTo>
                  <a:cubicBezTo>
                    <a:pt x="72" y="113"/>
                    <a:pt x="72" y="118"/>
                    <a:pt x="71" y="123"/>
                  </a:cubicBezTo>
                  <a:cubicBezTo>
                    <a:pt x="71" y="135"/>
                    <a:pt x="72" y="143"/>
                    <a:pt x="70" y="154"/>
                  </a:cubicBezTo>
                  <a:cubicBezTo>
                    <a:pt x="74" y="157"/>
                    <a:pt x="78" y="160"/>
                    <a:pt x="82" y="163"/>
                  </a:cubicBezTo>
                  <a:cubicBezTo>
                    <a:pt x="83" y="155"/>
                    <a:pt x="83" y="148"/>
                    <a:pt x="83" y="139"/>
                  </a:cubicBezTo>
                  <a:cubicBezTo>
                    <a:pt x="83" y="131"/>
                    <a:pt x="82" y="123"/>
                    <a:pt x="82" y="117"/>
                  </a:cubicBezTo>
                  <a:cubicBezTo>
                    <a:pt x="82" y="109"/>
                    <a:pt x="83" y="97"/>
                    <a:pt x="82" y="89"/>
                  </a:cubicBezTo>
                  <a:cubicBezTo>
                    <a:pt x="81" y="91"/>
                    <a:pt x="80" y="92"/>
                    <a:pt x="79" y="94"/>
                  </a:cubicBezTo>
                  <a:close/>
                  <a:moveTo>
                    <a:pt x="280" y="100"/>
                  </a:moveTo>
                  <a:cubicBezTo>
                    <a:pt x="285" y="111"/>
                    <a:pt x="290" y="124"/>
                    <a:pt x="295" y="136"/>
                  </a:cubicBezTo>
                  <a:cubicBezTo>
                    <a:pt x="305" y="137"/>
                    <a:pt x="318" y="131"/>
                    <a:pt x="322" y="122"/>
                  </a:cubicBezTo>
                  <a:cubicBezTo>
                    <a:pt x="317" y="111"/>
                    <a:pt x="312" y="100"/>
                    <a:pt x="306" y="90"/>
                  </a:cubicBezTo>
                  <a:cubicBezTo>
                    <a:pt x="302" y="97"/>
                    <a:pt x="291" y="104"/>
                    <a:pt x="280" y="100"/>
                  </a:cubicBezTo>
                  <a:close/>
                  <a:moveTo>
                    <a:pt x="43" y="128"/>
                  </a:moveTo>
                  <a:cubicBezTo>
                    <a:pt x="44" y="129"/>
                    <a:pt x="44" y="129"/>
                    <a:pt x="45" y="129"/>
                  </a:cubicBezTo>
                  <a:cubicBezTo>
                    <a:pt x="47" y="123"/>
                    <a:pt x="50" y="117"/>
                    <a:pt x="52" y="111"/>
                  </a:cubicBezTo>
                  <a:cubicBezTo>
                    <a:pt x="51" y="112"/>
                    <a:pt x="51" y="111"/>
                    <a:pt x="50" y="111"/>
                  </a:cubicBezTo>
                  <a:cubicBezTo>
                    <a:pt x="48" y="117"/>
                    <a:pt x="45" y="122"/>
                    <a:pt x="43" y="128"/>
                  </a:cubicBezTo>
                  <a:close/>
                  <a:moveTo>
                    <a:pt x="62" y="115"/>
                  </a:moveTo>
                  <a:cubicBezTo>
                    <a:pt x="59" y="116"/>
                    <a:pt x="58" y="121"/>
                    <a:pt x="57" y="124"/>
                  </a:cubicBezTo>
                  <a:cubicBezTo>
                    <a:pt x="56" y="126"/>
                    <a:pt x="53" y="129"/>
                    <a:pt x="52" y="133"/>
                  </a:cubicBezTo>
                  <a:cubicBezTo>
                    <a:pt x="54" y="134"/>
                    <a:pt x="57" y="136"/>
                    <a:pt x="58" y="138"/>
                  </a:cubicBezTo>
                  <a:cubicBezTo>
                    <a:pt x="61" y="132"/>
                    <a:pt x="64" y="125"/>
                    <a:pt x="66" y="118"/>
                  </a:cubicBezTo>
                  <a:cubicBezTo>
                    <a:pt x="65" y="117"/>
                    <a:pt x="64" y="116"/>
                    <a:pt x="62" y="115"/>
                  </a:cubicBezTo>
                  <a:close/>
                  <a:moveTo>
                    <a:pt x="297" y="139"/>
                  </a:moveTo>
                  <a:cubicBezTo>
                    <a:pt x="297" y="140"/>
                    <a:pt x="297" y="141"/>
                    <a:pt x="298" y="142"/>
                  </a:cubicBezTo>
                  <a:cubicBezTo>
                    <a:pt x="298" y="141"/>
                    <a:pt x="298" y="141"/>
                    <a:pt x="299" y="140"/>
                  </a:cubicBezTo>
                  <a:cubicBezTo>
                    <a:pt x="302" y="141"/>
                    <a:pt x="306" y="140"/>
                    <a:pt x="308" y="140"/>
                  </a:cubicBezTo>
                  <a:cubicBezTo>
                    <a:pt x="314" y="139"/>
                    <a:pt x="320" y="135"/>
                    <a:pt x="323" y="132"/>
                  </a:cubicBezTo>
                  <a:cubicBezTo>
                    <a:pt x="324" y="130"/>
                    <a:pt x="326" y="127"/>
                    <a:pt x="323" y="125"/>
                  </a:cubicBezTo>
                  <a:cubicBezTo>
                    <a:pt x="317" y="134"/>
                    <a:pt x="308" y="138"/>
                    <a:pt x="297" y="139"/>
                  </a:cubicBezTo>
                  <a:close/>
                  <a:moveTo>
                    <a:pt x="326" y="131"/>
                  </a:moveTo>
                  <a:cubicBezTo>
                    <a:pt x="321" y="139"/>
                    <a:pt x="310" y="145"/>
                    <a:pt x="298" y="142"/>
                  </a:cubicBezTo>
                  <a:cubicBezTo>
                    <a:pt x="299" y="146"/>
                    <a:pt x="301" y="150"/>
                    <a:pt x="306" y="148"/>
                  </a:cubicBezTo>
                  <a:cubicBezTo>
                    <a:pt x="316" y="150"/>
                    <a:pt x="327" y="146"/>
                    <a:pt x="330" y="137"/>
                  </a:cubicBezTo>
                  <a:cubicBezTo>
                    <a:pt x="328" y="135"/>
                    <a:pt x="328" y="132"/>
                    <a:pt x="326" y="131"/>
                  </a:cubicBezTo>
                  <a:close/>
                  <a:moveTo>
                    <a:pt x="37" y="140"/>
                  </a:moveTo>
                  <a:cubicBezTo>
                    <a:pt x="36" y="142"/>
                    <a:pt x="35" y="145"/>
                    <a:pt x="34" y="147"/>
                  </a:cubicBezTo>
                  <a:cubicBezTo>
                    <a:pt x="38" y="148"/>
                    <a:pt x="41" y="147"/>
                    <a:pt x="45" y="149"/>
                  </a:cubicBezTo>
                  <a:cubicBezTo>
                    <a:pt x="47" y="150"/>
                    <a:pt x="49" y="153"/>
                    <a:pt x="51" y="154"/>
                  </a:cubicBezTo>
                  <a:cubicBezTo>
                    <a:pt x="52" y="151"/>
                    <a:pt x="53" y="150"/>
                    <a:pt x="54" y="147"/>
                  </a:cubicBezTo>
                  <a:cubicBezTo>
                    <a:pt x="50" y="143"/>
                    <a:pt x="44" y="140"/>
                    <a:pt x="37" y="140"/>
                  </a:cubicBezTo>
                  <a:close/>
                  <a:moveTo>
                    <a:pt x="313" y="160"/>
                  </a:moveTo>
                  <a:cubicBezTo>
                    <a:pt x="320" y="161"/>
                    <a:pt x="328" y="157"/>
                    <a:pt x="332" y="153"/>
                  </a:cubicBezTo>
                  <a:cubicBezTo>
                    <a:pt x="335" y="149"/>
                    <a:pt x="334" y="145"/>
                    <a:pt x="332" y="141"/>
                  </a:cubicBezTo>
                  <a:cubicBezTo>
                    <a:pt x="332" y="141"/>
                    <a:pt x="331" y="141"/>
                    <a:pt x="331" y="141"/>
                  </a:cubicBezTo>
                  <a:cubicBezTo>
                    <a:pt x="326" y="150"/>
                    <a:pt x="312" y="151"/>
                    <a:pt x="302" y="151"/>
                  </a:cubicBezTo>
                  <a:cubicBezTo>
                    <a:pt x="303" y="154"/>
                    <a:pt x="304" y="157"/>
                    <a:pt x="306" y="159"/>
                  </a:cubicBezTo>
                  <a:cubicBezTo>
                    <a:pt x="308" y="159"/>
                    <a:pt x="311" y="160"/>
                    <a:pt x="313" y="160"/>
                  </a:cubicBezTo>
                  <a:close/>
                  <a:moveTo>
                    <a:pt x="114" y="154"/>
                  </a:moveTo>
                  <a:cubicBezTo>
                    <a:pt x="125" y="157"/>
                    <a:pt x="139" y="158"/>
                    <a:pt x="153" y="156"/>
                  </a:cubicBezTo>
                  <a:cubicBezTo>
                    <a:pt x="153" y="152"/>
                    <a:pt x="153" y="149"/>
                    <a:pt x="153" y="145"/>
                  </a:cubicBezTo>
                  <a:cubicBezTo>
                    <a:pt x="139" y="147"/>
                    <a:pt x="124" y="147"/>
                    <a:pt x="115" y="144"/>
                  </a:cubicBezTo>
                  <a:cubicBezTo>
                    <a:pt x="114" y="147"/>
                    <a:pt x="114" y="150"/>
                    <a:pt x="114" y="154"/>
                  </a:cubicBezTo>
                  <a:close/>
                  <a:moveTo>
                    <a:pt x="32" y="153"/>
                  </a:moveTo>
                  <a:cubicBezTo>
                    <a:pt x="40" y="153"/>
                    <a:pt x="44" y="158"/>
                    <a:pt x="49" y="160"/>
                  </a:cubicBezTo>
                  <a:cubicBezTo>
                    <a:pt x="49" y="159"/>
                    <a:pt x="50" y="158"/>
                    <a:pt x="50" y="157"/>
                  </a:cubicBezTo>
                  <a:cubicBezTo>
                    <a:pt x="47" y="152"/>
                    <a:pt x="41" y="150"/>
                    <a:pt x="34" y="149"/>
                  </a:cubicBezTo>
                  <a:cubicBezTo>
                    <a:pt x="34" y="149"/>
                    <a:pt x="33" y="149"/>
                    <a:pt x="33" y="149"/>
                  </a:cubicBezTo>
                  <a:cubicBezTo>
                    <a:pt x="33" y="150"/>
                    <a:pt x="32" y="151"/>
                    <a:pt x="32" y="153"/>
                  </a:cubicBezTo>
                  <a:close/>
                  <a:moveTo>
                    <a:pt x="332" y="156"/>
                  </a:moveTo>
                  <a:cubicBezTo>
                    <a:pt x="326" y="163"/>
                    <a:pt x="317" y="163"/>
                    <a:pt x="307" y="162"/>
                  </a:cubicBezTo>
                  <a:cubicBezTo>
                    <a:pt x="309" y="166"/>
                    <a:pt x="310" y="171"/>
                    <a:pt x="314" y="172"/>
                  </a:cubicBezTo>
                  <a:cubicBezTo>
                    <a:pt x="316" y="173"/>
                    <a:pt x="321" y="173"/>
                    <a:pt x="323" y="173"/>
                  </a:cubicBezTo>
                  <a:cubicBezTo>
                    <a:pt x="331" y="172"/>
                    <a:pt x="337" y="168"/>
                    <a:pt x="339" y="162"/>
                  </a:cubicBezTo>
                  <a:cubicBezTo>
                    <a:pt x="341" y="158"/>
                    <a:pt x="338" y="154"/>
                    <a:pt x="336" y="150"/>
                  </a:cubicBezTo>
                  <a:cubicBezTo>
                    <a:pt x="335" y="152"/>
                    <a:pt x="333" y="155"/>
                    <a:pt x="332" y="156"/>
                  </a:cubicBezTo>
                  <a:close/>
                  <a:moveTo>
                    <a:pt x="30" y="160"/>
                  </a:moveTo>
                  <a:cubicBezTo>
                    <a:pt x="33" y="164"/>
                    <a:pt x="45" y="169"/>
                    <a:pt x="48" y="162"/>
                  </a:cubicBezTo>
                  <a:cubicBezTo>
                    <a:pt x="42" y="159"/>
                    <a:pt x="38" y="155"/>
                    <a:pt x="31" y="154"/>
                  </a:cubicBezTo>
                  <a:cubicBezTo>
                    <a:pt x="30" y="156"/>
                    <a:pt x="30" y="158"/>
                    <a:pt x="30" y="160"/>
                  </a:cubicBezTo>
                  <a:close/>
                  <a:moveTo>
                    <a:pt x="115" y="166"/>
                  </a:moveTo>
                  <a:cubicBezTo>
                    <a:pt x="119" y="167"/>
                    <a:pt x="125" y="169"/>
                    <a:pt x="132" y="169"/>
                  </a:cubicBezTo>
                  <a:cubicBezTo>
                    <a:pt x="138" y="170"/>
                    <a:pt x="149" y="171"/>
                    <a:pt x="152" y="167"/>
                  </a:cubicBezTo>
                  <a:cubicBezTo>
                    <a:pt x="153" y="165"/>
                    <a:pt x="152" y="160"/>
                    <a:pt x="152" y="159"/>
                  </a:cubicBezTo>
                  <a:cubicBezTo>
                    <a:pt x="139" y="159"/>
                    <a:pt x="125" y="160"/>
                    <a:pt x="114" y="156"/>
                  </a:cubicBezTo>
                  <a:cubicBezTo>
                    <a:pt x="114" y="160"/>
                    <a:pt x="113" y="164"/>
                    <a:pt x="115" y="1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sz="1800">
                <a:latin typeface="+mn-lt"/>
                <a:ea typeface="+mn-ea"/>
              </a:endParaRPr>
            </a:p>
          </p:txBody>
        </p:sp>
        <p:sp>
          <p:nvSpPr>
            <p:cNvPr id="15" name="Freeform 107"/>
            <p:cNvSpPr>
              <a:spLocks noEditPoints="1"/>
            </p:cNvSpPr>
            <p:nvPr/>
          </p:nvSpPr>
          <p:spPr bwMode="auto">
            <a:xfrm>
              <a:off x="7893202" y="3754465"/>
              <a:ext cx="96955" cy="369683"/>
            </a:xfrm>
            <a:custGeom>
              <a:avLst/>
              <a:gdLst>
                <a:gd name="T0" fmla="*/ 28 w 31"/>
                <a:gd name="T1" fmla="*/ 114 h 117"/>
                <a:gd name="T2" fmla="*/ 4 w 31"/>
                <a:gd name="T3" fmla="*/ 114 h 117"/>
                <a:gd name="T4" fmla="*/ 2 w 31"/>
                <a:gd name="T5" fmla="*/ 91 h 117"/>
                <a:gd name="T6" fmla="*/ 3 w 31"/>
                <a:gd name="T7" fmla="*/ 67 h 117"/>
                <a:gd name="T8" fmla="*/ 2 w 31"/>
                <a:gd name="T9" fmla="*/ 61 h 117"/>
                <a:gd name="T10" fmla="*/ 2 w 31"/>
                <a:gd name="T11" fmla="*/ 34 h 117"/>
                <a:gd name="T12" fmla="*/ 1 w 31"/>
                <a:gd name="T13" fmla="*/ 18 h 117"/>
                <a:gd name="T14" fmla="*/ 2 w 31"/>
                <a:gd name="T15" fmla="*/ 5 h 117"/>
                <a:gd name="T16" fmla="*/ 7 w 31"/>
                <a:gd name="T17" fmla="*/ 1 h 117"/>
                <a:gd name="T18" fmla="*/ 12 w 31"/>
                <a:gd name="T19" fmla="*/ 1 h 117"/>
                <a:gd name="T20" fmla="*/ 29 w 31"/>
                <a:gd name="T21" fmla="*/ 7 h 117"/>
                <a:gd name="T22" fmla="*/ 29 w 31"/>
                <a:gd name="T23" fmla="*/ 24 h 117"/>
                <a:gd name="T24" fmla="*/ 29 w 31"/>
                <a:gd name="T25" fmla="*/ 82 h 117"/>
                <a:gd name="T26" fmla="*/ 28 w 31"/>
                <a:gd name="T27" fmla="*/ 114 h 117"/>
                <a:gd name="T28" fmla="*/ 9 w 31"/>
                <a:gd name="T29" fmla="*/ 112 h 117"/>
                <a:gd name="T30" fmla="*/ 19 w 31"/>
                <a:gd name="T31" fmla="*/ 112 h 117"/>
                <a:gd name="T32" fmla="*/ 26 w 31"/>
                <a:gd name="T33" fmla="*/ 108 h 117"/>
                <a:gd name="T34" fmla="*/ 26 w 31"/>
                <a:gd name="T35" fmla="*/ 97 h 117"/>
                <a:gd name="T36" fmla="*/ 26 w 31"/>
                <a:gd name="T37" fmla="*/ 76 h 117"/>
                <a:gd name="T38" fmla="*/ 27 w 31"/>
                <a:gd name="T39" fmla="*/ 24 h 117"/>
                <a:gd name="T40" fmla="*/ 27 w 31"/>
                <a:gd name="T41" fmla="*/ 10 h 117"/>
                <a:gd name="T42" fmla="*/ 21 w 31"/>
                <a:gd name="T43" fmla="*/ 5 h 117"/>
                <a:gd name="T44" fmla="*/ 7 w 31"/>
                <a:gd name="T45" fmla="*/ 5 h 117"/>
                <a:gd name="T46" fmla="*/ 4 w 31"/>
                <a:gd name="T47" fmla="*/ 13 h 117"/>
                <a:gd name="T48" fmla="*/ 4 w 31"/>
                <a:gd name="T49" fmla="*/ 15 h 117"/>
                <a:gd name="T50" fmla="*/ 5 w 31"/>
                <a:gd name="T51" fmla="*/ 54 h 117"/>
                <a:gd name="T52" fmla="*/ 4 w 31"/>
                <a:gd name="T53" fmla="*/ 106 h 117"/>
                <a:gd name="T54" fmla="*/ 4 w 31"/>
                <a:gd name="T55" fmla="*/ 109 h 117"/>
                <a:gd name="T56" fmla="*/ 8 w 31"/>
                <a:gd name="T57" fmla="*/ 113 h 117"/>
                <a:gd name="T58" fmla="*/ 9 w 31"/>
                <a:gd name="T59" fmla="*/ 11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 h="117">
                  <a:moveTo>
                    <a:pt x="28" y="114"/>
                  </a:moveTo>
                  <a:cubicBezTo>
                    <a:pt x="22" y="117"/>
                    <a:pt x="12" y="117"/>
                    <a:pt x="4" y="114"/>
                  </a:cubicBezTo>
                  <a:cubicBezTo>
                    <a:pt x="0" y="108"/>
                    <a:pt x="2" y="100"/>
                    <a:pt x="2" y="91"/>
                  </a:cubicBezTo>
                  <a:cubicBezTo>
                    <a:pt x="2" y="83"/>
                    <a:pt x="3" y="75"/>
                    <a:pt x="3" y="67"/>
                  </a:cubicBezTo>
                  <a:cubicBezTo>
                    <a:pt x="3" y="65"/>
                    <a:pt x="2" y="63"/>
                    <a:pt x="2" y="61"/>
                  </a:cubicBezTo>
                  <a:cubicBezTo>
                    <a:pt x="3" y="51"/>
                    <a:pt x="2" y="42"/>
                    <a:pt x="2" y="34"/>
                  </a:cubicBezTo>
                  <a:cubicBezTo>
                    <a:pt x="1" y="28"/>
                    <a:pt x="1" y="23"/>
                    <a:pt x="1" y="18"/>
                  </a:cubicBezTo>
                  <a:cubicBezTo>
                    <a:pt x="2" y="14"/>
                    <a:pt x="0" y="9"/>
                    <a:pt x="2" y="5"/>
                  </a:cubicBezTo>
                  <a:cubicBezTo>
                    <a:pt x="3" y="3"/>
                    <a:pt x="6" y="1"/>
                    <a:pt x="7" y="1"/>
                  </a:cubicBezTo>
                  <a:cubicBezTo>
                    <a:pt x="8" y="1"/>
                    <a:pt x="10" y="1"/>
                    <a:pt x="12" y="1"/>
                  </a:cubicBezTo>
                  <a:cubicBezTo>
                    <a:pt x="19" y="1"/>
                    <a:pt x="26" y="0"/>
                    <a:pt x="29" y="7"/>
                  </a:cubicBezTo>
                  <a:cubicBezTo>
                    <a:pt x="31" y="13"/>
                    <a:pt x="29" y="19"/>
                    <a:pt x="29" y="24"/>
                  </a:cubicBezTo>
                  <a:cubicBezTo>
                    <a:pt x="28" y="41"/>
                    <a:pt x="29" y="64"/>
                    <a:pt x="29" y="82"/>
                  </a:cubicBezTo>
                  <a:cubicBezTo>
                    <a:pt x="29" y="94"/>
                    <a:pt x="30" y="104"/>
                    <a:pt x="28" y="114"/>
                  </a:cubicBezTo>
                  <a:close/>
                  <a:moveTo>
                    <a:pt x="9" y="112"/>
                  </a:moveTo>
                  <a:cubicBezTo>
                    <a:pt x="10" y="113"/>
                    <a:pt x="16" y="114"/>
                    <a:pt x="19" y="112"/>
                  </a:cubicBezTo>
                  <a:cubicBezTo>
                    <a:pt x="23" y="114"/>
                    <a:pt x="26" y="112"/>
                    <a:pt x="26" y="108"/>
                  </a:cubicBezTo>
                  <a:cubicBezTo>
                    <a:pt x="27" y="105"/>
                    <a:pt x="26" y="101"/>
                    <a:pt x="26" y="97"/>
                  </a:cubicBezTo>
                  <a:cubicBezTo>
                    <a:pt x="27" y="90"/>
                    <a:pt x="26" y="83"/>
                    <a:pt x="26" y="76"/>
                  </a:cubicBezTo>
                  <a:cubicBezTo>
                    <a:pt x="27" y="56"/>
                    <a:pt x="26" y="43"/>
                    <a:pt x="27" y="24"/>
                  </a:cubicBezTo>
                  <a:cubicBezTo>
                    <a:pt x="27" y="19"/>
                    <a:pt x="28" y="13"/>
                    <a:pt x="27" y="10"/>
                  </a:cubicBezTo>
                  <a:cubicBezTo>
                    <a:pt x="26" y="8"/>
                    <a:pt x="24" y="6"/>
                    <a:pt x="21" y="5"/>
                  </a:cubicBezTo>
                  <a:cubicBezTo>
                    <a:pt x="17" y="2"/>
                    <a:pt x="10" y="5"/>
                    <a:pt x="7" y="5"/>
                  </a:cubicBezTo>
                  <a:cubicBezTo>
                    <a:pt x="4" y="6"/>
                    <a:pt x="4" y="10"/>
                    <a:pt x="4" y="13"/>
                  </a:cubicBezTo>
                  <a:cubicBezTo>
                    <a:pt x="4" y="13"/>
                    <a:pt x="4" y="14"/>
                    <a:pt x="4" y="15"/>
                  </a:cubicBezTo>
                  <a:cubicBezTo>
                    <a:pt x="3" y="27"/>
                    <a:pt x="4" y="41"/>
                    <a:pt x="5" y="54"/>
                  </a:cubicBezTo>
                  <a:cubicBezTo>
                    <a:pt x="6" y="71"/>
                    <a:pt x="4" y="91"/>
                    <a:pt x="4" y="106"/>
                  </a:cubicBezTo>
                  <a:cubicBezTo>
                    <a:pt x="4" y="107"/>
                    <a:pt x="5" y="108"/>
                    <a:pt x="4" y="109"/>
                  </a:cubicBezTo>
                  <a:cubicBezTo>
                    <a:pt x="6" y="110"/>
                    <a:pt x="7" y="112"/>
                    <a:pt x="8" y="113"/>
                  </a:cubicBezTo>
                  <a:cubicBezTo>
                    <a:pt x="8" y="112"/>
                    <a:pt x="8" y="111"/>
                    <a:pt x="9"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sz="1800">
                <a:latin typeface="+mn-lt"/>
                <a:ea typeface="+mn-ea"/>
              </a:endParaRPr>
            </a:p>
          </p:txBody>
        </p:sp>
      </p:grpSp>
      <p:sp>
        <p:nvSpPr>
          <p:cNvPr id="2" name="标题 1"/>
          <p:cNvSpPr>
            <a:spLocks noGrp="1"/>
          </p:cNvSpPr>
          <p:nvPr>
            <p:ph type="title" hasCustomPrompt="1"/>
          </p:nvPr>
        </p:nvSpPr>
        <p:spPr>
          <a:xfrm>
            <a:off x="2891396" y="3028193"/>
            <a:ext cx="6841008" cy="904863"/>
          </a:xfrm>
        </p:spPr>
        <p:txBody>
          <a:bodyPr lIns="90000" tIns="46800" rIns="90000" bIns="46800" anchor="b">
            <a:normAutofit/>
          </a:bodyPr>
          <a:lstStyle>
            <a:lvl1pPr algn="ctr">
              <a:defRPr sz="4400">
                <a:solidFill>
                  <a:schemeClr val="bg1"/>
                </a:solidFill>
              </a:defRPr>
            </a:lvl1pPr>
          </a:lstStyle>
          <a:p>
            <a:r>
              <a:rPr lang="zh-CN" altLang="en-US" dirty="0" smtClean="0"/>
              <a:t>单击此处母版标题</a:t>
            </a:r>
            <a:endParaRPr lang="zh-CN" altLang="en-US" dirty="0"/>
          </a:p>
        </p:txBody>
      </p:sp>
      <p:sp>
        <p:nvSpPr>
          <p:cNvPr id="4" name="日期占位符 3"/>
          <p:cNvSpPr>
            <a:spLocks noGrp="1"/>
          </p:cNvSpPr>
          <p:nvPr>
            <p:ph type="dt" sz="half" idx="10"/>
          </p:nvPr>
        </p:nvSpPr>
        <p:spPr/>
        <p:txBody>
          <a:bodyPr lIns="90000" tIns="46800" rIns="90000" bIns="46800"/>
          <a:lstStyle/>
          <a:p>
            <a:fld id="{DF37EEDD-D818-4A08-8CF6-32351457D97E}" type="datetimeFigureOut">
              <a:rPr lang="zh-CN" altLang="en-US" smtClean="0"/>
            </a:fld>
            <a:endParaRPr lang="zh-CN" altLang="en-US"/>
          </a:p>
        </p:txBody>
      </p:sp>
      <p:sp>
        <p:nvSpPr>
          <p:cNvPr id="5" name="页脚占位符 4"/>
          <p:cNvSpPr>
            <a:spLocks noGrp="1"/>
          </p:cNvSpPr>
          <p:nvPr>
            <p:ph type="ftr" sz="quarter" idx="11"/>
          </p:nvPr>
        </p:nvSpPr>
        <p:spPr/>
        <p:txBody>
          <a:bodyPr lIns="90000" tIns="46800" rIns="90000" bIns="46800"/>
          <a:lstStyle/>
          <a:p>
            <a:endParaRPr lang="zh-CN" altLang="en-US"/>
          </a:p>
        </p:txBody>
      </p:sp>
      <p:sp>
        <p:nvSpPr>
          <p:cNvPr id="6" name="灯片编号占位符 5"/>
          <p:cNvSpPr>
            <a:spLocks noGrp="1"/>
          </p:cNvSpPr>
          <p:nvPr>
            <p:ph type="sldNum" sz="quarter" idx="12"/>
          </p:nvPr>
        </p:nvSpPr>
        <p:spPr/>
        <p:txBody>
          <a:bodyPr lIns="90000" tIns="46800" rIns="90000" bIns="46800"/>
          <a:lstStyle/>
          <a:p>
            <a:fld id="{F19387DA-5CAC-4DF6-B67C-92F09FAEB5A7}" type="slidenum">
              <a:rPr lang="zh-CN" altLang="en-US" smtClean="0"/>
            </a:fld>
            <a:endParaRPr lang="zh-CN" altLang="en-US"/>
          </a:p>
        </p:txBody>
      </p:sp>
      <p:sp>
        <p:nvSpPr>
          <p:cNvPr id="19" name="文本占位符 18"/>
          <p:cNvSpPr>
            <a:spLocks noGrp="1"/>
          </p:cNvSpPr>
          <p:nvPr>
            <p:ph type="body" sz="quarter" idx="13"/>
          </p:nvPr>
        </p:nvSpPr>
        <p:spPr>
          <a:xfrm>
            <a:off x="2891396" y="3943579"/>
            <a:ext cx="6841008" cy="1035050"/>
          </a:xfrm>
        </p:spPr>
        <p:txBody>
          <a:bodyPr lIns="90000" tIns="46800" rIns="90000" bIns="46800">
            <a:normAutofit/>
          </a:bodyPr>
          <a:lstStyle>
            <a:lvl1pPr marL="0" indent="0" algn="ctr">
              <a:buNone/>
              <a:defRPr sz="1800">
                <a:solidFill>
                  <a:schemeClr val="bg1"/>
                </a:solidFill>
              </a:defRPr>
            </a:lvl1pPr>
          </a:lstStyle>
          <a:p>
            <a:pPr lvl="0"/>
            <a:r>
              <a:rPr lang="zh-CN" altLang="en-US" dirty="0" smtClean="0"/>
              <a:t>单击此处编辑母版文本样式</a:t>
            </a:r>
            <a:endParaRPr lang="zh-CN" alt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055440" y="63228"/>
            <a:ext cx="10298360" cy="683264"/>
          </a:xfrm>
        </p:spPr>
        <p:txBody>
          <a:bodyPr>
            <a:normAutofit/>
          </a:bodyPr>
          <a:lstStyle>
            <a:lvl1pPr>
              <a:defRPr sz="3200">
                <a:solidFill>
                  <a:schemeClr val="bg1"/>
                </a:solidFill>
              </a:defRPr>
            </a:lvl1pPr>
          </a:lstStyle>
          <a:p>
            <a:r>
              <a:rPr lang="zh-CN" altLang="en-US" dirty="0" smtClean="0"/>
              <a:t>单击此处编辑母版标题样式</a:t>
            </a:r>
            <a:endParaRPr lang="zh-CN" altLang="en-US" dirty="0"/>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F37EEDD-D818-4A08-8CF6-32351457D97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19387DA-5CAC-4DF6-B67C-92F09FAEB5A7}"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260648"/>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7163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71638"/>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F37EEDD-D818-4A08-8CF6-32351457D97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19387DA-5CAC-4DF6-B67C-92F09FAEB5A7}"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showMasterSp="0" userDrawn="1">
  <p:cSld name="仅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1320943" y="1362311"/>
            <a:ext cx="9550114" cy="4133378"/>
          </a:xfrm>
          <a:prstGeom prst="rect">
            <a:avLst/>
          </a:prstGeom>
          <a:solidFill>
            <a:schemeClr val="accent3">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2" name="标题 1"/>
          <p:cNvSpPr>
            <a:spLocks noGrp="1"/>
          </p:cNvSpPr>
          <p:nvPr>
            <p:ph type="title" hasCustomPrompt="1"/>
          </p:nvPr>
        </p:nvSpPr>
        <p:spPr>
          <a:xfrm>
            <a:off x="2592693" y="2510291"/>
            <a:ext cx="7225066" cy="1200329"/>
          </a:xfrm>
        </p:spPr>
        <p:txBody>
          <a:bodyPr anchor="b">
            <a:normAutofit/>
          </a:bodyPr>
          <a:lstStyle>
            <a:lvl1pPr algn="ctr">
              <a:defRPr sz="6000">
                <a:solidFill>
                  <a:schemeClr val="tx1">
                    <a:lumMod val="75000"/>
                    <a:lumOff val="25000"/>
                  </a:schemeClr>
                </a:solidFill>
              </a:defRPr>
            </a:lvl1pPr>
          </a:lstStyle>
          <a:p>
            <a:r>
              <a:rPr lang="zh-CN" altLang="en-US" dirty="0" smtClean="0"/>
              <a:t>单击此处编辑标题</a:t>
            </a:r>
            <a:endParaRPr lang="zh-CN" altLang="en-US" dirty="0"/>
          </a:p>
        </p:txBody>
      </p:sp>
      <p:sp>
        <p:nvSpPr>
          <p:cNvPr id="3" name="日期占位符 2"/>
          <p:cNvSpPr>
            <a:spLocks noGrp="1"/>
          </p:cNvSpPr>
          <p:nvPr>
            <p:ph type="dt" sz="half" idx="10"/>
          </p:nvPr>
        </p:nvSpPr>
        <p:spPr/>
        <p:txBody>
          <a:bodyPr/>
          <a:lstStyle/>
          <a:p>
            <a:fld id="{DF37EEDD-D818-4A08-8CF6-32351457D97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19387DA-5CAC-4DF6-B67C-92F09FAEB5A7}" type="slidenum">
              <a:rPr lang="zh-CN" altLang="en-US" smtClean="0"/>
            </a:fld>
            <a:endParaRPr lang="zh-CN" altLang="en-US"/>
          </a:p>
        </p:txBody>
      </p:sp>
      <p:sp>
        <p:nvSpPr>
          <p:cNvPr id="10" name="文本占位符 9"/>
          <p:cNvSpPr>
            <a:spLocks noGrp="1"/>
          </p:cNvSpPr>
          <p:nvPr>
            <p:ph type="body" sz="quarter" idx="14" hasCustomPrompt="1"/>
          </p:nvPr>
        </p:nvSpPr>
        <p:spPr>
          <a:xfrm>
            <a:off x="2592693" y="3716338"/>
            <a:ext cx="7225066" cy="541337"/>
          </a:xfrm>
        </p:spPr>
        <p:txBody>
          <a:bodyPr/>
          <a:lstStyle>
            <a:lvl1pPr marL="0" indent="0" algn="ctr">
              <a:buNone/>
              <a:defRPr>
                <a:solidFill>
                  <a:schemeClr val="tx1">
                    <a:lumMod val="75000"/>
                    <a:lumOff val="25000"/>
                  </a:schemeClr>
                </a:solidFill>
              </a:defRPr>
            </a:lvl1pPr>
          </a:lstStyle>
          <a:p>
            <a:pPr lvl="0"/>
            <a:r>
              <a:rPr lang="zh-CN" altLang="en-US" dirty="0" smtClean="0"/>
              <a:t>单击此处编辑文本</a:t>
            </a:r>
            <a:endParaRPr lang="zh-CN"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F37EEDD-D818-4A08-8CF6-32351457D97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19387DA-5CAC-4DF6-B67C-92F09FAEB5A7}"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7" y="457200"/>
            <a:ext cx="4165200" cy="1600200"/>
          </a:xfrm>
        </p:spPr>
        <p:txBody>
          <a:bodyPr anchor="t" anchorCtr="0">
            <a:normAutofit/>
          </a:bodyPr>
          <a:lstStyle>
            <a:lvl1pPr>
              <a:defRPr sz="3600"/>
            </a:lvl1pPr>
          </a:lstStyle>
          <a:p>
            <a:r>
              <a:rPr lang="zh-CN" altLang="en-US" dirty="0" smtClean="0"/>
              <a:t>单击此处编辑母版标题样式</a:t>
            </a:r>
            <a:endParaRPr lang="zh-CN" altLang="en-US" dirty="0"/>
          </a:p>
        </p:txBody>
      </p:sp>
      <p:sp>
        <p:nvSpPr>
          <p:cNvPr id="3" name="图片占位符 2"/>
          <p:cNvSpPr>
            <a:spLocks noGrp="1" noChangeAspect="1"/>
          </p:cNvSpPr>
          <p:nvPr>
            <p:ph type="pic" idx="1"/>
          </p:nvPr>
        </p:nvSpPr>
        <p:spPr>
          <a:xfrm>
            <a:off x="5184000"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0596500" y="365125"/>
            <a:ext cx="757300" cy="5811838"/>
          </a:xfrm>
        </p:spPr>
        <p:txBody>
          <a:bodyPr vert="eaVert">
            <a:normAutofit/>
          </a:bodyPr>
          <a:lstStyle>
            <a:lvl1pPr>
              <a:defRPr sz="3600"/>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9686292"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F37EEDD-D818-4A08-8CF6-32351457D97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19387DA-5CAC-4DF6-B67C-92F09FAEB5A7}"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750349"/>
            <a:ext cx="10515600" cy="5558971"/>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tags" Target="../tags/tag3.xml"/><Relationship Id="rId13" Type="http://schemas.openxmlformats.org/officeDocument/2006/relationships/tags" Target="../tags/tag2.xml"/><Relationship Id="rId12" Type="http://schemas.openxmlformats.org/officeDocument/2006/relationships/tags" Target="../tags/tag1.xml"/><Relationship Id="rId11" Type="http://schemas.openxmlformats.org/officeDocument/2006/relationships/image" Target="../media/image2.jpeg"/><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1" y="165645"/>
            <a:ext cx="976368" cy="4319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9" rIns="91417" bIns="45709" rtlCol="0" anchor="ctr"/>
          <a:lstStyle/>
          <a:p>
            <a:pPr algn="ctr" defTabSz="913765"/>
            <a:endParaRPr lang="zh-CN" altLang="en-US" sz="1865" dirty="0">
              <a:solidFill>
                <a:schemeClr val="bg1"/>
              </a:solidFill>
              <a:cs typeface="+mn-ea"/>
              <a:sym typeface="+mn-lt"/>
            </a:endParaRPr>
          </a:p>
        </p:txBody>
      </p:sp>
      <p:sp>
        <p:nvSpPr>
          <p:cNvPr id="8" name="矩形 7"/>
          <p:cNvSpPr/>
          <p:nvPr/>
        </p:nvSpPr>
        <p:spPr>
          <a:xfrm>
            <a:off x="0" y="791766"/>
            <a:ext cx="12192000" cy="6066234"/>
          </a:xfrm>
          <a:prstGeom prst="rect">
            <a:avLst/>
          </a:prstGeom>
          <a:solidFill>
            <a:schemeClr val="accent3">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2" name="标题占位符 1"/>
          <p:cNvSpPr>
            <a:spLocks noGrp="1"/>
          </p:cNvSpPr>
          <p:nvPr>
            <p:ph type="title"/>
            <p:custDataLst>
              <p:tags r:id="rId12"/>
            </p:custDataLst>
          </p:nvPr>
        </p:nvSpPr>
        <p:spPr>
          <a:xfrm>
            <a:off x="838200" y="365125"/>
            <a:ext cx="10515600" cy="1325563"/>
          </a:xfrm>
          <a:prstGeom prst="rect">
            <a:avLst/>
          </a:prstGeom>
        </p:spPr>
        <p:txBody>
          <a:bodyPr vert="horz" lIns="90000" tIns="46800" rIns="90000" bIns="4680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custDataLst>
              <p:tags r:id="rId13"/>
            </p:custDataLst>
          </p:nvPr>
        </p:nvSpPr>
        <p:spPr>
          <a:xfrm>
            <a:off x="838200" y="1825625"/>
            <a:ext cx="10515600" cy="4351338"/>
          </a:xfrm>
          <a:prstGeom prst="rect">
            <a:avLst/>
          </a:prstGeom>
        </p:spPr>
        <p:txBody>
          <a:bodyPr vert="horz" lIns="90000" tIns="46800" rIns="90000" bIns="4680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0000" tIns="46800" rIns="90000" bIns="46800" rtlCol="0" anchor="ctr">
            <a:normAutofit/>
          </a:bodyPr>
          <a:lstStyle>
            <a:lvl1pPr algn="l">
              <a:lnSpc>
                <a:spcPct val="120000"/>
              </a:lnSpc>
              <a:defRPr sz="1200">
                <a:solidFill>
                  <a:schemeClr val="tx1">
                    <a:lumMod val="50000"/>
                    <a:lumOff val="50000"/>
                  </a:schemeClr>
                </a:solidFill>
              </a:defRPr>
            </a:lvl1pPr>
          </a:lstStyle>
          <a:p>
            <a:fld id="{DF37EEDD-D818-4A08-8CF6-32351457D97E}"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0000" tIns="46800" rIns="90000" bIns="46800" rtlCol="0" anchor="ctr">
            <a:normAutofit/>
          </a:bodyPr>
          <a:lstStyle>
            <a:lvl1pPr algn="ctr">
              <a:lnSpc>
                <a:spcPct val="120000"/>
              </a:lnSpc>
              <a:defRPr sz="1200">
                <a:solidFill>
                  <a:schemeClr val="tx1">
                    <a:lumMod val="50000"/>
                    <a:lumOff val="50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0000" tIns="46800" rIns="90000" bIns="46800" rtlCol="0" anchor="ctr">
            <a:normAutofit/>
          </a:bodyPr>
          <a:lstStyle>
            <a:lvl1pPr algn="r">
              <a:lnSpc>
                <a:spcPct val="120000"/>
              </a:lnSpc>
              <a:defRPr sz="1200">
                <a:solidFill>
                  <a:schemeClr val="tx1">
                    <a:lumMod val="50000"/>
                    <a:lumOff val="50000"/>
                  </a:schemeClr>
                </a:solidFill>
              </a:defRPr>
            </a:lvl1pPr>
          </a:lstStyle>
          <a:p>
            <a:fld id="{F19387DA-5CAC-4DF6-B67C-92F09FAEB5A7}" type="slidenum">
              <a:rPr lang="zh-CN" altLang="en-US" smtClean="0"/>
            </a:fld>
            <a:endParaRPr lang="zh-CN" altLang="en-US"/>
          </a:p>
        </p:txBody>
      </p:sp>
      <p:sp>
        <p:nvSpPr>
          <p:cNvPr id="7" name="KSO_TEMPLATE" hidden="1"/>
          <p:cNvSpPr/>
          <p:nvPr>
            <p:custDataLst>
              <p:tags r:id="rId1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12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13.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3.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13.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13.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1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13.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13.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13.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7.xml"/><Relationship Id="rId4" Type="http://schemas.openxmlformats.org/officeDocument/2006/relationships/slideLayout" Target="../slideLayouts/slideLayout13.xml"/><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13.xml"/><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3.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19.xml"/><Relationship Id="rId4" Type="http://schemas.openxmlformats.org/officeDocument/2006/relationships/slideLayout" Target="../slideLayouts/slideLayout13.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20.xml"/><Relationship Id="rId4" Type="http://schemas.openxmlformats.org/officeDocument/2006/relationships/slideLayout" Target="../slideLayouts/slideLayout13.xml"/><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13.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slideLayout" Target="../slideLayouts/slideLayout13.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23.xml"/><Relationship Id="rId4" Type="http://schemas.openxmlformats.org/officeDocument/2006/relationships/slideLayout" Target="../slideLayouts/slideLayout1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s>
</file>

<file path=ppt/slides/_rels/slide25.xml.rels><?xml version="1.0" encoding="UTF-8" standalone="yes"?>
<Relationships xmlns="http://schemas.openxmlformats.org/package/2006/relationships"><Relationship Id="rId5" Type="http://schemas.openxmlformats.org/officeDocument/2006/relationships/notesSlide" Target="../notesSlides/notesSlide24.xml"/><Relationship Id="rId4" Type="http://schemas.openxmlformats.org/officeDocument/2006/relationships/slideLayout" Target="../slideLayouts/slideLayout13.xml"/><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s>
</file>

<file path=ppt/slides/_rels/slide26.xml.rels><?xml version="1.0" encoding="UTF-8" standalone="yes"?>
<Relationships xmlns="http://schemas.openxmlformats.org/package/2006/relationships"><Relationship Id="rId5" Type="http://schemas.openxmlformats.org/officeDocument/2006/relationships/notesSlide" Target="../notesSlides/notesSlide25.xml"/><Relationship Id="rId4" Type="http://schemas.openxmlformats.org/officeDocument/2006/relationships/slideLayout" Target="../slideLayouts/slideLayout13.xml"/><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s>
</file>

<file path=ppt/slides/_rels/slide27.xml.rels><?xml version="1.0" encoding="UTF-8" standalone="yes"?>
<Relationships xmlns="http://schemas.openxmlformats.org/package/2006/relationships"><Relationship Id="rId5" Type="http://schemas.openxmlformats.org/officeDocument/2006/relationships/notesSlide" Target="../notesSlides/notesSlide26.xml"/><Relationship Id="rId4" Type="http://schemas.openxmlformats.org/officeDocument/2006/relationships/slideLayout" Target="../slideLayouts/slideLayout13.xml"/><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s>
</file>

<file path=ppt/slides/_rels/slide28.xml.rels><?xml version="1.0" encoding="UTF-8" standalone="yes"?>
<Relationships xmlns="http://schemas.openxmlformats.org/package/2006/relationships"><Relationship Id="rId5" Type="http://schemas.openxmlformats.org/officeDocument/2006/relationships/notesSlide" Target="../notesSlides/notesSlide27.xml"/><Relationship Id="rId4" Type="http://schemas.openxmlformats.org/officeDocument/2006/relationships/slideLayout" Target="../slideLayouts/slideLayout13.xml"/><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s>
</file>

<file path=ppt/slides/_rels/slide29.xml.rels><?xml version="1.0" encoding="UTF-8" standalone="yes"?>
<Relationships xmlns="http://schemas.openxmlformats.org/package/2006/relationships"><Relationship Id="rId5" Type="http://schemas.openxmlformats.org/officeDocument/2006/relationships/notesSlide" Target="../notesSlides/notesSlide28.xml"/><Relationship Id="rId4" Type="http://schemas.openxmlformats.org/officeDocument/2006/relationships/slideLayout" Target="../slideLayouts/slideLayout13.xml"/><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3.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30.xml.rels><?xml version="1.0" encoding="UTF-8" standalone="yes"?>
<Relationships xmlns="http://schemas.openxmlformats.org/package/2006/relationships"><Relationship Id="rId5" Type="http://schemas.openxmlformats.org/officeDocument/2006/relationships/notesSlide" Target="../notesSlides/notesSlide29.xml"/><Relationship Id="rId4" Type="http://schemas.openxmlformats.org/officeDocument/2006/relationships/slideLayout" Target="../slideLayouts/slideLayout13.xml"/><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s>
</file>

<file path=ppt/slides/_rels/slide31.xml.rels><?xml version="1.0" encoding="UTF-8" standalone="yes"?>
<Relationships xmlns="http://schemas.openxmlformats.org/package/2006/relationships"><Relationship Id="rId5" Type="http://schemas.openxmlformats.org/officeDocument/2006/relationships/notesSlide" Target="../notesSlides/notesSlide30.xml"/><Relationship Id="rId4" Type="http://schemas.openxmlformats.org/officeDocument/2006/relationships/slideLayout" Target="../slideLayouts/slideLayout13.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s>
</file>

<file path=ppt/slides/_rels/slide32.xml.rels><?xml version="1.0" encoding="UTF-8" standalone="yes"?>
<Relationships xmlns="http://schemas.openxmlformats.org/package/2006/relationships"><Relationship Id="rId5" Type="http://schemas.openxmlformats.org/officeDocument/2006/relationships/notesSlide" Target="../notesSlides/notesSlide31.xml"/><Relationship Id="rId4" Type="http://schemas.openxmlformats.org/officeDocument/2006/relationships/slideLayout" Target="../slideLayouts/slideLayout13.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s>
</file>

<file path=ppt/slides/_rels/slide33.xml.rels><?xml version="1.0" encoding="UTF-8" standalone="yes"?>
<Relationships xmlns="http://schemas.openxmlformats.org/package/2006/relationships"><Relationship Id="rId5" Type="http://schemas.openxmlformats.org/officeDocument/2006/relationships/notesSlide" Target="../notesSlides/notesSlide32.xml"/><Relationship Id="rId4" Type="http://schemas.openxmlformats.org/officeDocument/2006/relationships/slideLayout" Target="../slideLayouts/slideLayout13.xml"/><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s>
</file>

<file path=ppt/slides/_rels/slide34.xml.rels><?xml version="1.0" encoding="UTF-8" standalone="yes"?>
<Relationships xmlns="http://schemas.openxmlformats.org/package/2006/relationships"><Relationship Id="rId5" Type="http://schemas.openxmlformats.org/officeDocument/2006/relationships/notesSlide" Target="../notesSlides/notesSlide33.xml"/><Relationship Id="rId4" Type="http://schemas.openxmlformats.org/officeDocument/2006/relationships/slideLayout" Target="../slideLayouts/slideLayout13.xml"/><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s>
</file>

<file path=ppt/slides/_rels/slide35.xml.rels><?xml version="1.0" encoding="UTF-8" standalone="yes"?>
<Relationships xmlns="http://schemas.openxmlformats.org/package/2006/relationships"><Relationship Id="rId5" Type="http://schemas.openxmlformats.org/officeDocument/2006/relationships/notesSlide" Target="../notesSlides/notesSlide34.xml"/><Relationship Id="rId4" Type="http://schemas.openxmlformats.org/officeDocument/2006/relationships/slideLayout" Target="../slideLayouts/slideLayout14.xml"/><Relationship Id="rId3" Type="http://schemas.openxmlformats.org/officeDocument/2006/relationships/themeOverride" Target="../theme/themeOverride1.xml"/><Relationship Id="rId2" Type="http://schemas.openxmlformats.org/officeDocument/2006/relationships/tags" Target="../tags/tag104.xml"/><Relationship Id="rId1" Type="http://schemas.openxmlformats.org/officeDocument/2006/relationships/tags" Target="../tags/tag103.xml"/></Relationships>
</file>

<file path=ppt/slides/_rels/slide36.xml.rels><?xml version="1.0" encoding="UTF-8" standalone="yes"?>
<Relationships xmlns="http://schemas.openxmlformats.org/package/2006/relationships"><Relationship Id="rId5" Type="http://schemas.openxmlformats.org/officeDocument/2006/relationships/notesSlide" Target="../notesSlides/notesSlide35.xml"/><Relationship Id="rId4" Type="http://schemas.openxmlformats.org/officeDocument/2006/relationships/slideLayout" Target="../slideLayouts/slideLayout17.xml"/><Relationship Id="rId3" Type="http://schemas.openxmlformats.org/officeDocument/2006/relationships/themeOverride" Target="../theme/themeOverride2.xml"/><Relationship Id="rId2" Type="http://schemas.openxmlformats.org/officeDocument/2006/relationships/tags" Target="../tags/tag106.xml"/><Relationship Id="rId1" Type="http://schemas.openxmlformats.org/officeDocument/2006/relationships/tags" Target="../tags/tag105.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3.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3.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3.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13.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3.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Rectangle 2"/>
          <p:cNvSpPr>
            <a:spLocks noGrp="1" noRot="1"/>
          </p:cNvSpPr>
          <p:nvPr>
            <p:ph type="ctrTitle"/>
          </p:nvPr>
        </p:nvSpPr>
        <p:spPr>
          <a:xfrm>
            <a:off x="805815" y="731520"/>
            <a:ext cx="10341610" cy="1439545"/>
          </a:xfrm>
        </p:spPr>
        <p:txBody>
          <a:bodyPr vert="horz" wrap="square" lIns="91440" tIns="45720" rIns="91440" bIns="45720" anchor="ctr">
            <a:normAutofit fontScale="90000"/>
          </a:bodyPr>
          <a:lstStyle>
            <a:lvl1pPr lvl="0">
              <a:defRPr/>
            </a:lvl1pPr>
          </a:lstStyle>
          <a:p>
            <a:pPr lvl="0" indent="0"/>
            <a:r>
              <a:rPr lang="zh-CN" altLang="en-US" sz="3600" b="1" dirty="0">
                <a:ea typeface="华文彩云" pitchFamily="2" charset="-122"/>
              </a:rPr>
              <a:t>     </a:t>
            </a:r>
            <a:r>
              <a:rPr lang="zh-CN" altLang="en-US" sz="3600" smtClean="0">
                <a:sym typeface="+mn-ea"/>
              </a:rPr>
              <a:t>晋中市科研项目经费和科技活动经费管理办法（解读）</a:t>
            </a:r>
            <a:br>
              <a:rPr lang="zh-CN" altLang="en-US" sz="3600" smtClean="0"/>
            </a:br>
            <a:endParaRPr lang="zh-CN" altLang="en-US" sz="3600" b="1" dirty="0">
              <a:ea typeface="华文彩云" pitchFamily="2" charset="-122"/>
            </a:endParaRPr>
          </a:p>
        </p:txBody>
      </p:sp>
      <p:sp>
        <p:nvSpPr>
          <p:cNvPr id="4098" name="文本框 3081"/>
          <p:cNvSpPr txBox="1"/>
          <p:nvPr/>
        </p:nvSpPr>
        <p:spPr>
          <a:xfrm>
            <a:off x="2166938" y="1835150"/>
            <a:ext cx="7618413" cy="4754245"/>
          </a:xfrm>
          <a:prstGeom prst="rect">
            <a:avLst/>
          </a:prstGeom>
          <a:noFill/>
          <a:ln w="203200">
            <a:noFill/>
          </a:ln>
        </p:spPr>
        <p:txBody>
          <a:bodyPr wrap="square" anchor="t">
            <a:spAutoFit/>
          </a:bodyPr>
          <a:p>
            <a:pPr algn="ctr">
              <a:spcBef>
                <a:spcPct val="50000"/>
              </a:spcBef>
              <a:buClr>
                <a:schemeClr val="bg1"/>
              </a:buClr>
            </a:pPr>
            <a:r>
              <a:rPr lang="zh-CN" altLang="en-US" sz="2400" b="1" noProof="1" dirty="0">
                <a:latin typeface="华文行楷" pitchFamily="2" charset="-122"/>
                <a:ea typeface="华文行楷" pitchFamily="2" charset="-122"/>
                <a:cs typeface="+mn-cs"/>
              </a:rPr>
              <a:t>主讲人</a:t>
            </a:r>
            <a:r>
              <a:rPr lang="zh-CN" altLang="en-US" sz="2400" b="1" noProof="1" dirty="0">
                <a:solidFill>
                  <a:schemeClr val="tx2"/>
                </a:solidFill>
                <a:latin typeface="Verdana" panose="020B0604030504040204" pitchFamily="34" charset="0"/>
                <a:ea typeface="楷体_GB2312" pitchFamily="49" charset="-122"/>
                <a:cs typeface="+mn-cs"/>
              </a:rPr>
              <a:t>     </a:t>
            </a:r>
            <a:r>
              <a:rPr lang="zh-CN" altLang="en-US" sz="2400" b="1" noProof="1" dirty="0">
                <a:latin typeface="华文行楷" pitchFamily="2" charset="-122"/>
                <a:ea typeface="华文行楷" pitchFamily="2" charset="-122"/>
                <a:cs typeface="+mn-cs"/>
              </a:rPr>
              <a:t>姚巷保    </a:t>
            </a:r>
            <a:endParaRPr lang="zh-CN" altLang="en-US" sz="2400" b="1" noProof="1" dirty="0">
              <a:latin typeface="华文行楷" pitchFamily="2" charset="-122"/>
              <a:ea typeface="华文行楷" pitchFamily="2" charset="-122"/>
            </a:endParaRPr>
          </a:p>
          <a:p>
            <a:pPr algn="ctr">
              <a:spcBef>
                <a:spcPct val="50000"/>
              </a:spcBef>
              <a:buClr>
                <a:schemeClr val="bg1"/>
              </a:buClr>
            </a:pPr>
            <a:r>
              <a:rPr lang="zh-CN" altLang="en-US" sz="2400" b="1" noProof="1" dirty="0">
                <a:latin typeface="宋体" panose="02010600030101010101" pitchFamily="2" charset="-122"/>
                <a:ea typeface="宋体" panose="02010600030101010101" pitchFamily="2" charset="-122"/>
                <a:cs typeface="+mn-cs"/>
              </a:rPr>
              <a:t>山西宝鹏会计师事务所有限公司  </a:t>
            </a:r>
            <a:endParaRPr lang="zh-CN" altLang="en-US" sz="2400" b="1" noProof="1" dirty="0">
              <a:latin typeface="宋体" panose="02010600030101010101" pitchFamily="2" charset="-122"/>
              <a:ea typeface="宋体" panose="02010600030101010101" pitchFamily="2" charset="-122"/>
            </a:endParaRPr>
          </a:p>
          <a:p>
            <a:pPr algn="ctr">
              <a:spcBef>
                <a:spcPct val="50000"/>
              </a:spcBef>
              <a:buClr>
                <a:schemeClr val="bg1"/>
              </a:buClr>
            </a:pPr>
            <a:r>
              <a:rPr lang="zh-CN" altLang="en-US" sz="2400" b="1" noProof="1" dirty="0">
                <a:latin typeface="宋体" panose="02010600030101010101" pitchFamily="2" charset="-122"/>
                <a:ea typeface="宋体" panose="02010600030101010101" pitchFamily="2" charset="-122"/>
                <a:cs typeface="+mn-cs"/>
              </a:rPr>
              <a:t>山西宝鹏工程造价咨询有限公司</a:t>
            </a:r>
            <a:endParaRPr lang="zh-CN" altLang="en-US" sz="2000" b="1" noProof="1" dirty="0">
              <a:latin typeface="Verdana" panose="020B0604030504040204" pitchFamily="34" charset="0"/>
              <a:ea typeface="宋体" panose="02010600030101010101" pitchFamily="2" charset="-122"/>
            </a:endParaRPr>
          </a:p>
          <a:p>
            <a:pPr algn="ctr">
              <a:spcBef>
                <a:spcPct val="50000"/>
              </a:spcBef>
              <a:buClr>
                <a:schemeClr val="bg1"/>
              </a:buClr>
            </a:pPr>
            <a:endParaRPr lang="zh-CN" altLang="en-US" sz="2000" b="1" noProof="1" dirty="0">
              <a:latin typeface="Verdana" panose="020B0604030504040204" pitchFamily="34" charset="0"/>
              <a:ea typeface="宋体" panose="02010600030101010101" pitchFamily="2" charset="-122"/>
            </a:endParaRPr>
          </a:p>
          <a:p>
            <a:pPr algn="ctr">
              <a:spcBef>
                <a:spcPct val="50000"/>
              </a:spcBef>
              <a:buClr>
                <a:schemeClr val="bg1"/>
              </a:buClr>
            </a:pPr>
            <a:r>
              <a:rPr lang="zh-CN" altLang="en-US" sz="2000" b="1" noProof="1" dirty="0">
                <a:latin typeface="Verdana" panose="020B0604030504040204" pitchFamily="34" charset="0"/>
                <a:ea typeface="宋体" panose="02010600030101010101" pitchFamily="2" charset="-122"/>
                <a:cs typeface="+mn-cs"/>
              </a:rPr>
              <a:t>山西省</a:t>
            </a:r>
            <a:r>
              <a:rPr lang="zh-CN" altLang="en-US" sz="2000" b="1" noProof="1" dirty="0">
                <a:latin typeface="Verdana" panose="020B0604030504040204" pitchFamily="34" charset="0"/>
                <a:ea typeface="宋体" panose="02010600030101010101" pitchFamily="2" charset="-122"/>
                <a:cs typeface="+mn-cs"/>
                <a:sym typeface="+mn-ea"/>
              </a:rPr>
              <a:t>注协后续教育师资</a:t>
            </a:r>
            <a:endParaRPr lang="zh-CN" altLang="en-US" sz="2000" b="1" noProof="1" dirty="0">
              <a:latin typeface="Verdana" panose="020B0604030504040204" pitchFamily="34" charset="0"/>
              <a:ea typeface="宋体" panose="02010600030101010101" pitchFamily="2" charset="-122"/>
            </a:endParaRPr>
          </a:p>
          <a:p>
            <a:pPr algn="ctr">
              <a:spcBef>
                <a:spcPct val="50000"/>
              </a:spcBef>
              <a:buClr>
                <a:schemeClr val="bg1"/>
              </a:buClr>
            </a:pPr>
            <a:r>
              <a:rPr lang="zh-CN" altLang="en-US" sz="2000" b="1" noProof="1" dirty="0">
                <a:latin typeface="Verdana" panose="020B0604030504040204" pitchFamily="34" charset="0"/>
                <a:ea typeface="宋体" panose="02010600030101010101" pitchFamily="2" charset="-122"/>
                <a:cs typeface="+mn-cs"/>
                <a:sym typeface="+mn-ea"/>
              </a:rPr>
              <a:t>中国注册会计师</a:t>
            </a:r>
            <a:r>
              <a:rPr lang="zh-CN" altLang="en-US" sz="2000" b="1" noProof="1" dirty="0">
                <a:latin typeface="Verdana" panose="020B0604030504040204" pitchFamily="34" charset="0"/>
                <a:ea typeface="宋体" panose="02010600030101010101" pitchFamily="2" charset="-122"/>
                <a:cs typeface="+mn-cs"/>
                <a:sym typeface="宋体" panose="02010600030101010101" pitchFamily="2" charset="-122"/>
              </a:rPr>
              <a:t>  </a:t>
            </a:r>
            <a:r>
              <a:rPr lang="en-US" altLang="zh-CN" sz="2000" b="1" noProof="1" dirty="0">
                <a:latin typeface="Arial" panose="020B0604020202020204" pitchFamily="34" charset="0"/>
                <a:ea typeface="宋体" panose="02010600030101010101" pitchFamily="2" charset="-122"/>
                <a:cs typeface="+mn-cs"/>
                <a:sym typeface="宋体" panose="02010600030101010101" pitchFamily="2" charset="-122"/>
              </a:rPr>
              <a:t>·</a:t>
            </a:r>
            <a:r>
              <a:rPr lang="en-US" altLang="zh-CN" sz="2000" b="1" noProof="1" dirty="0">
                <a:latin typeface="Verdana" panose="020B0604030504040204" pitchFamily="34" charset="0"/>
                <a:ea typeface="宋体" panose="02010600030101010101" pitchFamily="2" charset="-122"/>
                <a:cs typeface="+mn-cs"/>
                <a:sym typeface="宋体" panose="02010600030101010101" pitchFamily="2" charset="-122"/>
              </a:rPr>
              <a:t>  </a:t>
            </a:r>
            <a:r>
              <a:rPr lang="zh-CN" altLang="en-US" sz="2000" b="1" noProof="1" dirty="0">
                <a:latin typeface="Verdana" panose="020B0604030504040204" pitchFamily="34" charset="0"/>
                <a:ea typeface="宋体" panose="02010600030101010101" pitchFamily="2" charset="-122"/>
                <a:cs typeface="+mn-cs"/>
                <a:sym typeface="+mn-ea"/>
              </a:rPr>
              <a:t>中国资产评估师</a:t>
            </a:r>
            <a:endParaRPr lang="zh-CN" altLang="en-US" sz="2000" b="1" noProof="1" dirty="0">
              <a:latin typeface="Verdana" panose="020B0604030504040204" pitchFamily="34" charset="0"/>
              <a:ea typeface="宋体" panose="02010600030101010101" pitchFamily="2" charset="-122"/>
            </a:endParaRPr>
          </a:p>
          <a:p>
            <a:pPr algn="ctr">
              <a:spcBef>
                <a:spcPct val="50000"/>
              </a:spcBef>
              <a:buClr>
                <a:schemeClr val="bg1"/>
              </a:buClr>
            </a:pPr>
            <a:r>
              <a:rPr lang="zh-CN" altLang="en-US" sz="2000" b="1" noProof="1" dirty="0">
                <a:latin typeface="Verdana" panose="020B0604030504040204" pitchFamily="34" charset="0"/>
                <a:ea typeface="宋体" panose="02010600030101010101" pitchFamily="2" charset="-122"/>
                <a:cs typeface="+mn-cs"/>
              </a:rPr>
              <a:t>国际管理咨询师  </a:t>
            </a:r>
            <a:r>
              <a:rPr lang="en-US" altLang="zh-CN" sz="2000" b="1" noProof="1" dirty="0">
                <a:latin typeface="Arial" panose="020B0604020202020204" pitchFamily="34" charset="0"/>
                <a:ea typeface="宋体" panose="02010600030101010101" pitchFamily="2" charset="-122"/>
                <a:cs typeface="+mn-cs"/>
              </a:rPr>
              <a:t>·</a:t>
            </a:r>
            <a:r>
              <a:rPr lang="en-US" altLang="zh-CN" sz="2000" b="1" noProof="1" dirty="0">
                <a:latin typeface="Verdana" panose="020B0604030504040204" pitchFamily="34" charset="0"/>
                <a:ea typeface="宋体" panose="02010600030101010101" pitchFamily="2" charset="-122"/>
                <a:cs typeface="+mn-cs"/>
              </a:rPr>
              <a:t>  </a:t>
            </a:r>
            <a:r>
              <a:rPr lang="zh-CN" altLang="en-US" sz="2000" b="1" noProof="1" dirty="0">
                <a:latin typeface="Verdana" panose="020B0604030504040204" pitchFamily="34" charset="0"/>
                <a:ea typeface="宋体" panose="02010600030101010101" pitchFamily="2" charset="-122"/>
                <a:cs typeface="+mn-cs"/>
                <a:sym typeface="宋体" panose="02010600030101010101" pitchFamily="2" charset="-122"/>
              </a:rPr>
              <a:t>高级管理咨询顾问</a:t>
            </a:r>
            <a:endParaRPr lang="zh-CN" altLang="en-US" sz="2000" b="1" noProof="1" dirty="0">
              <a:latin typeface="Verdana" panose="020B0604030504040204" pitchFamily="34" charset="0"/>
              <a:ea typeface="宋体" panose="02010600030101010101" pitchFamily="2" charset="-122"/>
            </a:endParaRPr>
          </a:p>
          <a:p>
            <a:pPr algn="ctr">
              <a:spcBef>
                <a:spcPct val="50000"/>
              </a:spcBef>
              <a:buClr>
                <a:schemeClr val="bg1"/>
              </a:buClr>
            </a:pPr>
            <a:r>
              <a:rPr lang="zh-CN" altLang="en-US" sz="2000" b="1" noProof="1" dirty="0">
                <a:latin typeface="Verdana" panose="020B0604030504040204" pitchFamily="34" charset="0"/>
                <a:ea typeface="宋体" panose="02010600030101010101" pitchFamily="2" charset="-122"/>
                <a:cs typeface="+mn-cs"/>
                <a:sym typeface="+mn-ea"/>
              </a:rPr>
              <a:t>高级会计师  </a:t>
            </a:r>
            <a:r>
              <a:rPr lang="en-US" altLang="zh-CN" sz="2000" b="1" noProof="1" dirty="0">
                <a:latin typeface="Arial" panose="020B0604020202020204" pitchFamily="34" charset="0"/>
                <a:ea typeface="宋体" panose="02010600030101010101" pitchFamily="2" charset="-122"/>
                <a:cs typeface="+mn-cs"/>
                <a:sym typeface="+mn-ea"/>
              </a:rPr>
              <a:t>·</a:t>
            </a:r>
            <a:r>
              <a:rPr lang="en-US" altLang="zh-CN" sz="2000" b="1" noProof="1" dirty="0">
                <a:latin typeface="Verdana" panose="020B0604030504040204" pitchFamily="34" charset="0"/>
                <a:ea typeface="宋体" panose="02010600030101010101" pitchFamily="2" charset="-122"/>
                <a:cs typeface="+mn-cs"/>
                <a:sym typeface="+mn-ea"/>
              </a:rPr>
              <a:t>  </a:t>
            </a:r>
            <a:r>
              <a:rPr lang="zh-CN" altLang="en-US" sz="2000" b="1" noProof="1" dirty="0">
                <a:latin typeface="Verdana" panose="020B0604030504040204" pitchFamily="34" charset="0"/>
                <a:ea typeface="宋体" panose="02010600030101010101" pitchFamily="2" charset="-122"/>
                <a:cs typeface="+mn-cs"/>
                <a:sym typeface="+mn-ea"/>
              </a:rPr>
              <a:t>山西省注协、评协专家咨询组成员</a:t>
            </a:r>
            <a:endParaRPr lang="zh-CN" altLang="en-US" sz="2000" b="1" noProof="1" dirty="0">
              <a:latin typeface="Verdana" panose="020B0604030504040204" pitchFamily="34" charset="0"/>
              <a:ea typeface="宋体" panose="02010600030101010101" pitchFamily="2" charset="-122"/>
            </a:endParaRPr>
          </a:p>
          <a:p>
            <a:pPr algn="ctr">
              <a:spcBef>
                <a:spcPct val="50000"/>
              </a:spcBef>
              <a:buClr>
                <a:schemeClr val="bg1"/>
              </a:buClr>
            </a:pPr>
            <a:r>
              <a:rPr lang="zh-CN" altLang="en-US" sz="2000" b="1" spc="300" noProof="1" dirty="0">
                <a:latin typeface="Verdana" panose="020B0604030504040204" pitchFamily="34" charset="0"/>
                <a:ea typeface="宋体" panose="02010600030101010101" pitchFamily="2" charset="-122"/>
                <a:cs typeface="+mn-cs"/>
                <a:sym typeface="+mn-ea"/>
              </a:rPr>
              <a:t>太原大学、山西财税专科学校会计学客座教授</a:t>
            </a:r>
            <a:endParaRPr lang="en-US" altLang="zh-CN" sz="2400" b="1" noProof="1" dirty="0">
              <a:solidFill>
                <a:schemeClr val="tx2"/>
              </a:solidFill>
              <a:latin typeface="Verdana" panose="020B0604030504040204" pitchFamily="34" charset="0"/>
              <a:ea typeface="楷体_GB2312" pitchFamily="49" charset="-122"/>
            </a:endParaRPr>
          </a:p>
          <a:p>
            <a:pPr>
              <a:spcBef>
                <a:spcPct val="50000"/>
              </a:spcBef>
            </a:pPr>
            <a:endParaRPr lang="zh-CN" altLang="en-US" sz="1800" noProof="1" dirty="0">
              <a:latin typeface="Verdana" panose="020B0604030504040204" pitchFamily="34" charset="0"/>
              <a:ea typeface="宋体" panose="02010600030101010101" pitchFamily="2" charset="-122"/>
            </a:endParaRPr>
          </a:p>
        </p:txBody>
      </p:sp>
      <p:sp>
        <p:nvSpPr>
          <p:cNvPr id="2" name="矩形 1"/>
          <p:cNvSpPr/>
          <p:nvPr/>
        </p:nvSpPr>
        <p:spPr>
          <a:xfrm>
            <a:off x="8279131" y="2590800"/>
            <a:ext cx="1101090" cy="460375"/>
          </a:xfrm>
          <a:prstGeom prst="rect">
            <a:avLst/>
          </a:prstGeom>
          <a:noFill/>
          <a:ln>
            <a:noFill/>
          </a:ln>
        </p:spPr>
        <p:txBody>
          <a:bodyPr wrap="none" rtlCol="0" anchor="t">
            <a:spAutoFit/>
          </a:bodyPr>
          <a:p>
            <a:pPr algn="ctr" fontAlgn="base"/>
            <a:r>
              <a:rPr lang="zh-CN" altLang="en-US" sz="2400" b="1" strike="noStrike" noProof="1">
                <a:solidFill>
                  <a:schemeClr val="tx1"/>
                </a:solidFill>
                <a:effectLst>
                  <a:outerShdw blurRad="38100" dist="19050" dir="2700000" algn="tl" rotWithShape="0">
                    <a:schemeClr val="dk1">
                      <a:alpha val="40000"/>
                    </a:schemeClr>
                  </a:outerShdw>
                </a:effectLst>
                <a:latin typeface="Verdana" panose="020B0604030504040204" pitchFamily="34" charset="0"/>
                <a:ea typeface="宋体" panose="02010600030101010101" pitchFamily="2" charset="-122"/>
                <a:cs typeface="+mn-cs"/>
              </a:rPr>
              <a:t>董事长</a:t>
            </a:r>
            <a:endParaRPr lang="zh-CN" altLang="en-US" sz="2400" b="1" strike="noStrike" noProof="1">
              <a:solidFill>
                <a:schemeClr val="tx1"/>
              </a:solidFill>
              <a:effectLst>
                <a:outerShdw blurRad="38100" dist="19050" dir="2700000" algn="tl" rotWithShape="0">
                  <a:schemeClr val="dk1">
                    <a:alpha val="40000"/>
                  </a:schemeClr>
                </a:outerShdw>
              </a:effectLs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lnSpcReduction="10000"/>
          </a:bodyPr>
          <a:lstStyle/>
          <a:p>
            <a:r>
              <a:rPr lang="zh-CN" altLang="en-US" smtClean="0">
                <a:solidFill>
                  <a:srgbClr val="0070C0"/>
                </a:solidFill>
              </a:rPr>
              <a:t>（八）专家咨询费：</a:t>
            </a:r>
            <a:r>
              <a:rPr lang="zh-CN" altLang="en-US" smtClean="0"/>
              <a:t>指在科研项目研究过程中支付给临时聘请的咨询专家的费用。</a:t>
            </a:r>
            <a:endParaRPr lang="zh-CN" altLang="en-US" smtClean="0"/>
          </a:p>
          <a:p>
            <a:r>
              <a:rPr lang="zh-CN" altLang="en-US" smtClean="0">
                <a:solidFill>
                  <a:srgbClr val="0070C0"/>
                </a:solidFill>
              </a:rPr>
              <a:t>专家咨询费执行标准：</a:t>
            </a:r>
            <a:r>
              <a:rPr lang="zh-CN" altLang="en-US" smtClean="0"/>
              <a:t>两院院士每人每天不高于6000元，通信咨询费每人每个科研项目不高于900元；高级专业技术职称或相当于高级专业技术职称人员每人每天不高于2000元，通信咨询费每人每个科研项目不高于300元；其他人员每人每天不高于1000元，通信咨询费每人每个科研项目不高于200元。</a:t>
            </a:r>
            <a:endParaRPr lang="zh-CN" altLang="en-US" smtClean="0"/>
          </a:p>
        </p:txBody>
      </p:sp>
    </p:spTree>
    <p:custDataLst>
      <p:tags r:id="rId3"/>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endParaRPr lang="zh-CN" altLang="en-US" smtClean="0"/>
          </a:p>
          <a:p>
            <a:r>
              <a:rPr lang="zh-CN" altLang="en-US" smtClean="0">
                <a:solidFill>
                  <a:srgbClr val="0070C0"/>
                </a:solidFill>
              </a:rPr>
              <a:t>（九）其它支出：</a:t>
            </a:r>
            <a:r>
              <a:rPr lang="zh-CN" altLang="en-US" smtClean="0"/>
              <a:t>项目研究过程中发生的除上述费用之外的其它支出，主要包括数据或样本采集费、市内车辆使用费等。应当在编制预算时单独列示，单独核定。</a:t>
            </a:r>
            <a:endParaRPr lang="zh-CN" altLang="en-US" smtClean="0"/>
          </a:p>
          <a:p>
            <a:r>
              <a:rPr lang="zh-CN" altLang="en-US" smtClean="0">
                <a:solidFill>
                  <a:srgbClr val="FF0000"/>
                </a:solidFill>
              </a:rPr>
              <a:t>2、间接费用：</a:t>
            </a:r>
            <a:r>
              <a:rPr lang="zh-CN" altLang="en-US" smtClean="0"/>
              <a:t>科研项目承担单位在组织实施项目过程中发生的无法在直接费用中列支的相关费用，主要用于补偿科研项目承担单位为项目研究提供的仪器设备及房屋、水、电、气、暖消耗，有关管理费用，以及绩效支出等。</a:t>
            </a:r>
            <a:endParaRPr lang="zh-CN" altLang="en-US" smtClean="0"/>
          </a:p>
        </p:txBody>
      </p:sp>
    </p:spTree>
    <p:custDataLst>
      <p:tags r:id="rId3"/>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endParaRPr lang="zh-CN" altLang="en-US" smtClean="0"/>
          </a:p>
          <a:p>
            <a:r>
              <a:rPr lang="zh-CN" altLang="en-US" b="1" smtClean="0">
                <a:solidFill>
                  <a:srgbClr val="FF0000"/>
                </a:solidFill>
              </a:rPr>
              <a:t>间接费用控制：</a:t>
            </a:r>
            <a:r>
              <a:rPr lang="zh-CN" altLang="en-US" smtClean="0"/>
              <a:t>实行总额控制，不得超过科研项目经费资助总额的10%，由科研项目承担单位统筹管理使用。科研项目承担单位要处理好合理分摊间接成本和对科研人员激励的关系，绩效支出安排与科研人员在项目工作中的实际贡献挂钩。科研项目承担单位不得在核定的间接费用以外再以任何名义在项目资金中重复提取、列支相关费用。</a:t>
            </a:r>
            <a:endParaRPr lang="zh-CN" altLang="en-US" smtClean="0"/>
          </a:p>
        </p:txBody>
      </p:sp>
    </p:spTree>
    <p:custDataLst>
      <p:tags r:id="rId3"/>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FF0000"/>
                </a:solidFill>
              </a:rPr>
              <a:t>项目承担单位经费管理：</a:t>
            </a:r>
            <a:endParaRPr lang="zh-CN" altLang="en-US" b="1" smtClean="0"/>
          </a:p>
          <a:p>
            <a:r>
              <a:rPr lang="zh-CN" altLang="en-US" smtClean="0">
                <a:latin typeface="Arial" panose="020B0604020202020204" pitchFamily="34" charset="0"/>
                <a:cs typeface="Arial" panose="020B0604020202020204" pitchFamily="34" charset="0"/>
              </a:rPr>
              <a:t>项目承担单位是科研项目实施和资金管理使用的责任主体，负责项目资金的日常管理和监督。应建立健全“统一领导、分级管理、责任到人”的科研和财务管理相结合的内部控制制度，确保自筹资金及时足额到位；落实项目预算调剂、间接费用统筹使用、劳务费分配管理、结余资金使用等管理权限；完善内部风险防控机制，强化资金使用绩效评价，保障资金使用规范有效、目标任务按期完成。</a:t>
            </a:r>
            <a:endParaRPr lang="zh-CN" altLang="en-US" smtClean="0">
              <a:latin typeface="Arial" panose="020B0604020202020204" pitchFamily="34" charset="0"/>
              <a:cs typeface="Arial" panose="020B0604020202020204" pitchFamily="34" charset="0"/>
            </a:endParaRPr>
          </a:p>
        </p:txBody>
      </p:sp>
    </p:spTree>
    <p:custDataLst>
      <p:tags r:id="rId3"/>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lnSpcReduction="10000"/>
          </a:bodyPr>
          <a:lstStyle/>
          <a:p>
            <a:r>
              <a:rPr b="1" smtClean="0">
                <a:solidFill>
                  <a:srgbClr val="FF0000"/>
                </a:solidFill>
                <a:sym typeface="+mn-ea"/>
              </a:rPr>
              <a:t>项目承担单位负责人的责任：</a:t>
            </a:r>
            <a:endParaRPr smtClean="0">
              <a:sym typeface="+mn-ea"/>
            </a:endParaRPr>
          </a:p>
          <a:p>
            <a:r>
              <a:rPr smtClean="0">
                <a:sym typeface="+mn-ea"/>
              </a:rPr>
              <a:t>1、项目承担单位法定代表人对科研项目经费管理承担领导责任，分管负责人根据分工对科研项目经费管理承担相应领导责任。</a:t>
            </a:r>
            <a:endParaRPr smtClean="0">
              <a:sym typeface="+mn-ea"/>
            </a:endParaRPr>
          </a:p>
          <a:p>
            <a:r>
              <a:rPr smtClean="0">
                <a:sym typeface="+mn-ea"/>
              </a:rPr>
              <a:t>2、科研项目负责人是科研项目经费使用的直接责任人，应当按照批复的预算、合同（或计划任务书）和相关管理制度使用经费，对经费使用的合法性、真实性和相关性承担法律责任。</a:t>
            </a:r>
            <a:endParaRPr smtClean="0">
              <a:sym typeface="+mn-ea"/>
            </a:endParaRPr>
          </a:p>
        </p:txBody>
      </p:sp>
    </p:spTree>
    <p:custDataLst>
      <p:tags r:id="rId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smtClean="0">
                <a:solidFill>
                  <a:srgbClr val="FF0000"/>
                </a:solidFill>
              </a:rPr>
              <a:t>财务助理制度：</a:t>
            </a:r>
            <a:endParaRPr lang="zh-CN" altLang="en-US" smtClean="0"/>
          </a:p>
          <a:p>
            <a:r>
              <a:rPr lang="zh-CN" altLang="en-US" smtClean="0"/>
              <a:t>鼓励科研项目承担单位建立科研财务助理制度，为科研人员在项目预算编制和调剂、经费支出、财务决算和验收等方面提供专业化服务，科研财务助理所需费用可由项目承担单位根据情况通过科研项目资金等渠道解决。</a:t>
            </a:r>
            <a:endParaRPr lang="zh-CN" altLang="en-US" smtClean="0"/>
          </a:p>
        </p:txBody>
      </p:sp>
    </p:spTree>
    <p:custDataLst>
      <p:tags r:id="rId3"/>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26515"/>
            <a:ext cx="10515600" cy="4574540"/>
          </a:xfrm>
        </p:spPr>
        <p:txBody>
          <a:bodyPr>
            <a:normAutofit/>
          </a:bodyPr>
          <a:lstStyle/>
          <a:p>
            <a:endParaRPr lang="zh-CN" altLang="en-US" smtClean="0"/>
          </a:p>
          <a:p>
            <a:r>
              <a:rPr lang="zh-CN" altLang="en-US" smtClean="0">
                <a:solidFill>
                  <a:srgbClr val="FF0000"/>
                </a:solidFill>
              </a:rPr>
              <a:t>项目预算管理：</a:t>
            </a:r>
            <a:r>
              <a:rPr lang="zh-CN" altLang="en-US" smtClean="0"/>
              <a:t>资金来源预算和资金支出预算应当按照政策相符性、目标相关性和经济合理性的原则，结合项目实际情况同时编制，不得编制赤字预算。</a:t>
            </a:r>
            <a:endParaRPr lang="zh-CN" altLang="en-US" smtClean="0"/>
          </a:p>
          <a:p>
            <a:r>
              <a:rPr lang="en-US" altLang="zh-CN" b="1" smtClean="0">
                <a:solidFill>
                  <a:srgbClr val="0070C0"/>
                </a:solidFill>
              </a:rPr>
              <a:t>1</a:t>
            </a:r>
            <a:r>
              <a:rPr lang="zh-CN" altLang="en-US" b="1" smtClean="0">
                <a:solidFill>
                  <a:srgbClr val="0070C0"/>
                </a:solidFill>
              </a:rPr>
              <a:t>、资金来源预算</a:t>
            </a:r>
            <a:r>
              <a:rPr lang="zh-CN" altLang="en-US" smtClean="0"/>
              <a:t>应当包括财政补助资金和自筹资金。</a:t>
            </a:r>
            <a:endParaRPr lang="zh-CN" altLang="en-US" smtClean="0"/>
          </a:p>
        </p:txBody>
      </p:sp>
    </p:spTree>
    <p:custDataLst>
      <p:tags r:id="rId3"/>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endParaRPr lang="zh-CN" altLang="en-US" smtClean="0"/>
          </a:p>
          <a:p>
            <a:r>
              <a:rPr lang="zh-CN" altLang="en-US" b="1" smtClean="0">
                <a:solidFill>
                  <a:srgbClr val="0070C0"/>
                </a:solidFill>
              </a:rPr>
              <a:t>2、资金支出预算</a:t>
            </a:r>
            <a:r>
              <a:rPr lang="zh-CN" altLang="en-US" smtClean="0"/>
              <a:t>应当在科研项目经费支出范围内编制。资金支出预算中应当严格控制设备购置，鼓励共享；会议费、差旅费、国际合作与交流费预算结合科研活动实际需要编制，其中不超过直接费用10%的，不需要提供预算测算依据；不得编报不可预见费，也不得列入项目立项前发生的各项资金支出；不得简单按比例编列；对仪器设备购置、合作单位资质及拟外拨资金需做重点说明。</a:t>
            </a:r>
            <a:endParaRPr lang="zh-CN" altLang="en-US" smtClean="0"/>
          </a:p>
        </p:txBody>
      </p:sp>
    </p:spTree>
    <p:custDataLst>
      <p:tags r:id="rId3"/>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0070C0"/>
                </a:solidFill>
              </a:rPr>
              <a:t>3、资金使用：</a:t>
            </a:r>
            <a:r>
              <a:rPr lang="zh-CN" altLang="en-US" smtClean="0"/>
              <a:t>项目资金使用用途或清退的需报市财政主管部门按相关管理规定办理；项目预算总额变化应当按规定程序报市科技计划主管部门同意。项目间接费用预算不得调整；直接费用中的材料费、测试化验加工费、燃料动力费、出版/文献/信息传播/知识产权事务费、其他支出的预算，可由项目承担单位自行调剂；会议费/差旅费/国际合作与交流费/国内协作费、劳务费、专家咨询费和设备费支出预算可以调减，不得调增。调整时由科研项目负责人向科研项目承担单位提出申请，单位负责人审批。</a:t>
            </a:r>
            <a:endParaRPr lang="zh-CN" altLang="en-US" smtClean="0"/>
          </a:p>
        </p:txBody>
      </p:sp>
    </p:spTree>
    <p:custDataLst>
      <p:tags r:id="rId3"/>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endParaRPr lang="zh-CN" altLang="en-US" smtClean="0"/>
          </a:p>
          <a:p>
            <a:r>
              <a:rPr lang="zh-CN" altLang="en-US" b="1" smtClean="0">
                <a:solidFill>
                  <a:srgbClr val="FF0000"/>
                </a:solidFill>
              </a:rPr>
              <a:t>项目结算方式：</a:t>
            </a:r>
            <a:r>
              <a:rPr lang="zh-CN" altLang="en-US" smtClean="0"/>
              <a:t>科研项目经费结算原则上采用非现金方式。</a:t>
            </a:r>
            <a:endParaRPr lang="zh-CN" altLang="en-US" smtClean="0"/>
          </a:p>
          <a:p>
            <a:r>
              <a:rPr lang="zh-CN" altLang="en-US" b="1" smtClean="0">
                <a:solidFill>
                  <a:srgbClr val="00B0F0"/>
                </a:solidFill>
              </a:rPr>
              <a:t>1、非现金方式：</a:t>
            </a:r>
            <a:r>
              <a:rPr lang="zh-CN" altLang="en-US" smtClean="0"/>
              <a:t>科研院所、高等院校以及其他事业单位承担科研项目所发生的会议费、差旅费、小额材料费和测试化验加工费等，要按规定实行公务卡结算。企业承担的科研项目上述支出也应当采用非现金方式结算。科研项目承担单位对设备费、大宗材料费、大额测试化验加工费、劳务费、专家咨询费等支出，应当通过银行转账方式结算。</a:t>
            </a:r>
            <a:endParaRPr lang="zh-CN" altLang="en-US" smtClean="0"/>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第一部分 依据、释义、使用要求。</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FF0000"/>
                </a:solidFill>
                <a:latin typeface="+mj-ea"/>
                <a:ea typeface="+mj-ea"/>
                <a:cs typeface="+mj-ea"/>
              </a:rPr>
              <a:t>依据：</a:t>
            </a:r>
            <a:r>
              <a:rPr lang="zh-CN" altLang="en-US" smtClean="0">
                <a:latin typeface="+mj-ea"/>
                <a:ea typeface="+mj-ea"/>
                <a:cs typeface="+mj-ea"/>
              </a:rPr>
              <a:t>《山西省科研项目经费和科技活动经费管理办法（试行）》（晋政办发〔2016〕76号）、《〈山西省科研项目经费和科技活动经费管理办法（试行）〉补充规定》（晋政办发〔2017〕79号）。</a:t>
            </a:r>
            <a:endParaRPr lang="zh-CN" altLang="en-US" smtClean="0">
              <a:latin typeface="+mj-ea"/>
              <a:ea typeface="+mj-ea"/>
              <a:cs typeface="+mj-ea"/>
            </a:endParaRPr>
          </a:p>
          <a:p>
            <a:r>
              <a:rPr lang="zh-CN" altLang="en-US" b="1" smtClean="0">
                <a:solidFill>
                  <a:srgbClr val="FF0000"/>
                </a:solidFill>
                <a:latin typeface="+mj-ea"/>
                <a:ea typeface="+mj-ea"/>
                <a:cs typeface="+mj-ea"/>
              </a:rPr>
              <a:t>释义：</a:t>
            </a:r>
            <a:r>
              <a:rPr lang="zh-CN" altLang="en-US" smtClean="0">
                <a:latin typeface="+mj-ea"/>
                <a:ea typeface="+mj-ea"/>
                <a:cs typeface="+mj-ea"/>
              </a:rPr>
              <a:t> </a:t>
            </a:r>
            <a:endParaRPr lang="zh-CN" altLang="en-US" smtClean="0">
              <a:latin typeface="+mj-ea"/>
              <a:ea typeface="+mj-ea"/>
              <a:cs typeface="+mj-ea"/>
            </a:endParaRPr>
          </a:p>
          <a:p>
            <a:r>
              <a:rPr lang="zh-CN" altLang="en-US" smtClean="0">
                <a:latin typeface="+mj-ea"/>
                <a:ea typeface="+mj-ea"/>
                <a:cs typeface="+mj-ea"/>
              </a:rPr>
              <a:t>1、科研项目经费是指由市级财政专项资金支持的科研项目实施过程中所发生与研究活动相关的费用；</a:t>
            </a:r>
            <a:endParaRPr lang="zh-CN" altLang="en-US" smtClean="0">
              <a:latin typeface="+mj-ea"/>
              <a:ea typeface="+mj-ea"/>
              <a:cs typeface="+mj-ea"/>
            </a:endParaRPr>
          </a:p>
          <a:p>
            <a:r>
              <a:rPr lang="zh-CN" altLang="en-US" smtClean="0">
                <a:latin typeface="+mj-ea"/>
                <a:ea typeface="+mj-ea"/>
                <a:cs typeface="+mj-ea"/>
              </a:rPr>
              <a:t>2、科技活动经费是指使用市级财政资金开展科技活动的经费。</a:t>
            </a:r>
            <a:endParaRPr lang="zh-CN" altLang="en-US" smtClean="0">
              <a:latin typeface="+mj-ea"/>
              <a:ea typeface="+mj-ea"/>
              <a:cs typeface="+mj-ea"/>
            </a:endParaRPr>
          </a:p>
          <a:p>
            <a:r>
              <a:rPr lang="zh-CN" altLang="en-US" smtClean="0">
                <a:latin typeface="+mj-ea"/>
                <a:ea typeface="+mj-ea"/>
                <a:cs typeface="+mj-ea"/>
              </a:rPr>
              <a:t>3、横向科研项目经费是指由社会单位和企业支持的科研经费，以及与国外科研组织、机构合作获得的科研经费。</a:t>
            </a:r>
            <a:endParaRPr lang="zh-CN" altLang="en-US" smtClean="0">
              <a:latin typeface="+mj-ea"/>
              <a:ea typeface="+mj-ea"/>
              <a:cs typeface="+mj-ea"/>
            </a:endParaRPr>
          </a:p>
        </p:txBody>
      </p:sp>
    </p:spTree>
    <p:custDataLst>
      <p:tags r:id="rId3"/>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0070C0"/>
                </a:solidFill>
              </a:rPr>
              <a:t>2、现金方式：</a:t>
            </a:r>
            <a:r>
              <a:rPr lang="zh-CN" altLang="en-US" smtClean="0"/>
              <a:t>开展科研项目时，在涉及社会调查、访谈等过程中支付给调查、访谈对象个人的数据采集费，直接面向个人或偏远地区获得的样本采集费和从个人手中获得的购买农副产品等特殊材料支付的材料费，确实无法取得发票的，按照“按需开支、据实报销”的原则，由费用支付对象签字，有关当事人、科研项目负责人书面说明，经单位负责人审批，可凭据报销。</a:t>
            </a:r>
            <a:endParaRPr lang="zh-CN" altLang="en-US" smtClean="0"/>
          </a:p>
        </p:txBody>
      </p:sp>
    </p:spTree>
    <p:custDataLst>
      <p:tags r:id="rId3"/>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lnSpcReduction="10000"/>
          </a:bodyPr>
          <a:lstStyle/>
          <a:p>
            <a:r>
              <a:rPr lang="zh-CN" altLang="en-US" b="1" smtClean="0">
                <a:solidFill>
                  <a:srgbClr val="0070C0"/>
                </a:solidFill>
              </a:rPr>
              <a:t>3、购置资产、材料： </a:t>
            </a:r>
            <a:r>
              <a:rPr lang="zh-CN" altLang="en-US" smtClean="0"/>
              <a:t>使用科研项目经费单次购买1万元以下的计算机、打印机、照相机等设备，打印纸、存储设备、图书、文具等办公用品，硒鼓、粉盒等低值易耗用品，以及5万元以下的专用设备、专用科研试剂、专用科研用原材料等费用可以在科研项目经费中凭发票据实报销。</a:t>
            </a:r>
            <a:endParaRPr lang="zh-CN" altLang="en-US" smtClean="0"/>
          </a:p>
          <a:p>
            <a:r>
              <a:rPr lang="zh-CN" altLang="en-US" smtClean="0"/>
              <a:t>其他科研设备、科研用品等应依据《中华人民共和国政府采购法》及《晋中市政府集中采购目录及采购限额标准》等有关规定，选择便于科研活动的采购方式，严格按照政府采购程序办理。</a:t>
            </a:r>
            <a:endParaRPr lang="zh-CN" altLang="en-US" smtClean="0"/>
          </a:p>
          <a:p>
            <a:r>
              <a:rPr lang="zh-CN" altLang="en-US" smtClean="0"/>
              <a:t>市属高校、科研院所可自行采购科研仪器设备，自行选择科研仪器设备评审专家。市财政主管部门要简化政府采购项目预算调剂和变更政府采购方式审批流程。对进口仪器设备实行备案制管理。</a:t>
            </a:r>
            <a:endParaRPr lang="zh-CN" altLang="en-US" smtClean="0"/>
          </a:p>
        </p:txBody>
      </p:sp>
    </p:spTree>
    <p:custDataLst>
      <p:tags r:id="rId3"/>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b="1" smtClean="0">
                <a:solidFill>
                  <a:srgbClr val="0070C0"/>
                </a:solidFill>
              </a:rPr>
              <a:t>涉税处理：</a:t>
            </a:r>
            <a:r>
              <a:rPr smtClean="0"/>
              <a:t>科研项目经费涉及税收时，由科研项目承担单位财务部门按国家有关规定代扣代缴，或者由纳税人申报缴纳。</a:t>
            </a:r>
            <a:endParaRPr smtClean="0"/>
          </a:p>
          <a:p>
            <a:r>
              <a:rPr b="1" smtClean="0">
                <a:solidFill>
                  <a:srgbClr val="0070C0"/>
                </a:solidFill>
              </a:rPr>
              <a:t>项目决算的编制</a:t>
            </a:r>
            <a:r>
              <a:rPr smtClean="0">
                <a:solidFill>
                  <a:srgbClr val="0070C0"/>
                </a:solidFill>
              </a:rPr>
              <a:t>：</a:t>
            </a:r>
            <a:r>
              <a:rPr smtClean="0"/>
              <a:t>科研项目研究结束后，科研项目负责人应当会同科研项目承担单位科研、财务、资产等管理部门及时清理账目与资产，如实编制科研项目经费决算报告，并对报告的真实性、完整性负责。</a:t>
            </a:r>
            <a:endParaRPr smtClean="0"/>
          </a:p>
        </p:txBody>
      </p:sp>
    </p:spTree>
    <p:custDataLst>
      <p:tags r:id="rId3"/>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0070C0"/>
                </a:solidFill>
              </a:rPr>
              <a:t>结余资金：</a:t>
            </a:r>
            <a:r>
              <a:rPr lang="zh-CN" altLang="en-US" smtClean="0"/>
              <a:t>科研项目实施期间，年度结余资金可结转下一年度继续使用。项目完成任务目标并通过验收后，结余资金在2年内由项目承担单位统筹安排用于科研活动的直接支出；2年后未使用完的，由财政主管部门按原渠道收回。</a:t>
            </a:r>
            <a:endParaRPr lang="zh-CN" altLang="en-US" smtClean="0"/>
          </a:p>
          <a:p>
            <a:r>
              <a:rPr lang="zh-CN" altLang="en-US" b="1" smtClean="0">
                <a:solidFill>
                  <a:srgbClr val="0070C0"/>
                </a:solidFill>
              </a:rPr>
              <a:t>资金的清算与追缴：</a:t>
            </a:r>
            <a:r>
              <a:rPr lang="zh-CN" altLang="en-US" smtClean="0"/>
              <a:t>科研项目实施过程中，因故终止执行、撤销或未通过验收、整改后通过验收的项目，按照《晋中市科技计划管理办法（试行）》规定执行，并按照有关规定清算和追缴财政资金。</a:t>
            </a:r>
            <a:endParaRPr lang="zh-CN" altLang="en-US" smtClean="0"/>
          </a:p>
        </p:txBody>
      </p:sp>
    </p:spTree>
    <p:custDataLst>
      <p:tags r:id="rId3"/>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FF0000"/>
                </a:solidFill>
              </a:rPr>
              <a:t>资产的管理：</a:t>
            </a:r>
            <a:endParaRPr lang="zh-CN" altLang="en-US" smtClean="0"/>
          </a:p>
          <a:p>
            <a:r>
              <a:rPr lang="zh-CN" altLang="en-US" smtClean="0"/>
              <a:t>1、使用科研项目经费形成的固定资产，属于国有资产，按照国有资产管理有关规定执行。</a:t>
            </a:r>
            <a:endParaRPr lang="zh-CN" altLang="en-US" smtClean="0"/>
          </a:p>
          <a:p>
            <a:r>
              <a:rPr lang="zh-CN" altLang="en-US" smtClean="0"/>
              <a:t>2、使用科研项目经费形成的知识产权等无形资产的管理，按照国家、省及我市有关规定执行。</a:t>
            </a:r>
            <a:endParaRPr lang="zh-CN" altLang="en-US" smtClean="0"/>
          </a:p>
        </p:txBody>
      </p:sp>
    </p:spTree>
    <p:custDataLst>
      <p:tags r:id="rId3"/>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第三部分：科技活动经费管理</a:t>
            </a:r>
            <a:endParaRPr lang="zh-CN" altLang="en-US" smtClean="0">
              <a:sym typeface="+mn-ea"/>
            </a:endParaRPr>
          </a:p>
        </p:txBody>
      </p:sp>
      <p:sp>
        <p:nvSpPr>
          <p:cNvPr id="3" name="内容占位符 2"/>
          <p:cNvSpPr>
            <a:spLocks noGrp="1"/>
          </p:cNvSpPr>
          <p:nvPr>
            <p:ph idx="1"/>
            <p:custDataLst>
              <p:tags r:id="rId2"/>
            </p:custDataLst>
          </p:nvPr>
        </p:nvSpPr>
        <p:spPr>
          <a:xfrm>
            <a:off x="838200" y="1353185"/>
            <a:ext cx="10515600" cy="4574540"/>
          </a:xfrm>
        </p:spPr>
        <p:txBody>
          <a:bodyPr>
            <a:normAutofit fontScale="90000"/>
          </a:bodyPr>
          <a:lstStyle/>
          <a:p>
            <a:r>
              <a:rPr lang="zh-CN" altLang="en-US" b="1" smtClean="0">
                <a:solidFill>
                  <a:srgbClr val="FF0000"/>
                </a:solidFill>
              </a:rPr>
              <a:t>预算管理：</a:t>
            </a:r>
            <a:r>
              <a:rPr lang="zh-CN" altLang="en-US" smtClean="0"/>
              <a:t>科技活动经费应当列入年度预算，报单位行政办公会议或党委（党组）会议批准后实施，如需调整，按规定报批。</a:t>
            </a:r>
            <a:endParaRPr lang="zh-CN" altLang="en-US" smtClean="0"/>
          </a:p>
          <a:p>
            <a:r>
              <a:rPr lang="zh-CN" altLang="en-US" b="1" smtClean="0">
                <a:solidFill>
                  <a:srgbClr val="FF0000"/>
                </a:solidFill>
              </a:rPr>
              <a:t>释义：</a:t>
            </a:r>
            <a:r>
              <a:rPr lang="zh-CN" altLang="en-US" smtClean="0"/>
              <a:t> 科技活动经费是举办或参加学术会议、学术报告、学术交流、科技咨询、科普活动等科技活动的经费。具体包括以下费用： </a:t>
            </a:r>
            <a:endParaRPr lang="zh-CN" altLang="en-US" smtClean="0"/>
          </a:p>
          <a:p>
            <a:r>
              <a:rPr lang="zh-CN" altLang="en-US" smtClean="0"/>
              <a:t>（一）科技活动中发生的打印费、印刷费、誊写费和需要支付的出版费； </a:t>
            </a:r>
            <a:endParaRPr lang="zh-CN" altLang="en-US" smtClean="0"/>
          </a:p>
          <a:p>
            <a:r>
              <a:rPr lang="zh-CN" altLang="en-US" smtClean="0"/>
              <a:t>（二）科技活动中发生的市内交通、车辆租赁及使用车辆所发生的燃油、通行、停车等车辆使用费； </a:t>
            </a:r>
            <a:endParaRPr lang="zh-CN" altLang="en-US" smtClean="0"/>
          </a:p>
          <a:p>
            <a:r>
              <a:rPr lang="zh-CN" altLang="en-US" smtClean="0"/>
              <a:t>（三）科技活动中发生的城市间交通、住宿、伙食补助和市内交通等差旅费；</a:t>
            </a:r>
            <a:endParaRPr lang="zh-CN" altLang="en-US" smtClean="0"/>
          </a:p>
          <a:p>
            <a:r>
              <a:rPr lang="zh-CN" altLang="en-US" smtClean="0"/>
              <a:t>（四）科技活动中发生的会议费及参加科技活动需要支付的会务费； </a:t>
            </a:r>
            <a:endParaRPr lang="zh-CN" altLang="en-US" smtClean="0"/>
          </a:p>
          <a:p>
            <a:endParaRPr lang="zh-CN" altLang="en-US" smtClean="0"/>
          </a:p>
        </p:txBody>
      </p:sp>
    </p:spTree>
    <p:custDataLst>
      <p:tags r:id="rId3"/>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第三部分：科技活动经费管理</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smtClean="0">
                <a:sym typeface="+mn-ea"/>
              </a:rPr>
              <a:t>（五）科技活动中科研人员出国及赴港澳台、外国专家来华及港澳台专家来内地交流的交通、食宿及其他费用； </a:t>
            </a:r>
            <a:endParaRPr lang="zh-CN" altLang="en-US" smtClean="0"/>
          </a:p>
          <a:p>
            <a:r>
              <a:rPr lang="zh-CN" altLang="en-US" smtClean="0">
                <a:sym typeface="+mn-ea"/>
              </a:rPr>
              <a:t>（六）科技活动中支付给专家的报告费； </a:t>
            </a:r>
            <a:endParaRPr lang="zh-CN" altLang="en-US" smtClean="0"/>
          </a:p>
          <a:p>
            <a:r>
              <a:rPr lang="zh-CN" altLang="en-US" smtClean="0">
                <a:sym typeface="+mn-ea"/>
              </a:rPr>
              <a:t>（七）开展科技活动发生的其他费用。</a:t>
            </a:r>
            <a:endParaRPr lang="zh-CN" altLang="en-US" smtClean="0"/>
          </a:p>
        </p:txBody>
      </p:sp>
    </p:spTree>
    <p:custDataLst>
      <p:tags r:id="rId3"/>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第三部分：科技活动经费管理</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FF0000"/>
                </a:solidFill>
              </a:rPr>
              <a:t>有关经费执行规定：</a:t>
            </a:r>
            <a:endParaRPr lang="zh-CN" altLang="en-US" smtClean="0"/>
          </a:p>
          <a:p>
            <a:r>
              <a:rPr lang="zh-CN" altLang="en-US" smtClean="0"/>
              <a:t>1、车辆使用费在经济科目商品服务支出的其他交通费中列支；</a:t>
            </a:r>
            <a:endParaRPr lang="zh-CN" altLang="en-US" smtClean="0"/>
          </a:p>
          <a:p>
            <a:r>
              <a:rPr lang="zh-CN" altLang="en-US" smtClean="0"/>
              <a:t>2、差旅费按照差旅费管理有关规定执行；</a:t>
            </a:r>
            <a:endParaRPr lang="zh-CN" altLang="en-US" smtClean="0"/>
          </a:p>
          <a:p>
            <a:r>
              <a:rPr lang="zh-CN" altLang="en-US" smtClean="0"/>
              <a:t>3、会议费按照会议费管理有关规定执行，会务费按照举办单位书面会议通知标准执行；</a:t>
            </a:r>
            <a:endParaRPr lang="zh-CN" altLang="en-US" smtClean="0"/>
          </a:p>
          <a:p>
            <a:r>
              <a:rPr lang="zh-CN" altLang="en-US" smtClean="0"/>
              <a:t>4、国际合作与交流费按照国家外事资金管理的有关规定执行；</a:t>
            </a:r>
            <a:endParaRPr lang="zh-CN" altLang="en-US" smtClean="0"/>
          </a:p>
          <a:p>
            <a:r>
              <a:rPr lang="zh-CN" altLang="en-US" smtClean="0"/>
              <a:t>5、专家报告费按照《晋中市市直机关培训费管理办法》（市政办发〔2014〕57号）中讲课费标准的2倍执行。</a:t>
            </a:r>
            <a:endParaRPr lang="zh-CN" altLang="en-US" smtClean="0"/>
          </a:p>
        </p:txBody>
      </p:sp>
    </p:spTree>
    <p:custDataLst>
      <p:tags r:id="rId3"/>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第三部分：科技活动经费管理</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smtClean="0">
                <a:solidFill>
                  <a:srgbClr val="FF0000"/>
                </a:solidFill>
              </a:rPr>
              <a:t>科技活动经费结算原则上采用非现金方式。</a:t>
            </a:r>
            <a:endParaRPr lang="zh-CN" altLang="en-US" smtClean="0"/>
          </a:p>
          <a:p>
            <a:r>
              <a:rPr lang="zh-CN" altLang="en-US" smtClean="0"/>
              <a:t>科研院所、高等院校以及其他事业单位在组织科技活动时发生的费用等，应按规定实行公务卡或银行转账结算。企业组织的科技活动上述支出也应当采用非现金方式结算。</a:t>
            </a:r>
            <a:endParaRPr lang="zh-CN" altLang="en-US" smtClean="0"/>
          </a:p>
        </p:txBody>
      </p:sp>
    </p:spTree>
    <p:custDataLst>
      <p:tags r:id="rId3"/>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第四部分：横向科研项目经费管理</a:t>
            </a:r>
            <a:endParaRPr lang="zh-CN" altLang="en-US" smtClean="0">
              <a:sym typeface="+mn-ea"/>
            </a:endParaRPr>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FF0000"/>
                </a:solidFill>
              </a:rPr>
              <a:t>总体要求：</a:t>
            </a:r>
            <a:r>
              <a:rPr lang="zh-CN" altLang="en-US" smtClean="0"/>
              <a:t>横向科研项目经费的收支必须符合国家有关规定，经费使用符合开展科研活动的实际需要，不得为个人牟取私利。</a:t>
            </a:r>
            <a:endParaRPr lang="zh-CN" altLang="en-US" smtClean="0"/>
          </a:p>
          <a:p>
            <a:r>
              <a:rPr lang="zh-CN" altLang="en-US" b="1" smtClean="0">
                <a:solidFill>
                  <a:srgbClr val="FF0000"/>
                </a:solidFill>
              </a:rPr>
              <a:t>释义：</a:t>
            </a:r>
            <a:r>
              <a:rPr lang="zh-CN" altLang="en-US" smtClean="0"/>
              <a:t>横向科研项目经费支出是科研项目组织实施过程中，与研究开发活动直接相关的、由项目经费支付的各项费用。科研项目承担单位的横向科研项目经费管理，依据与科研项目委托单位签订的合同（协议）约定执行，没有约定的，参照本办法执行。</a:t>
            </a:r>
            <a:endParaRPr lang="zh-CN" altLang="en-US" smtClean="0"/>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第一部分 依据、释义、使用要求。</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lnSpcReduction="10000"/>
          </a:bodyPr>
          <a:lstStyle/>
          <a:p>
            <a:r>
              <a:rPr lang="zh-CN" altLang="en-US" b="1" smtClean="0">
                <a:solidFill>
                  <a:srgbClr val="FF0000"/>
                </a:solidFill>
              </a:rPr>
              <a:t>使用要求：</a:t>
            </a:r>
            <a:endParaRPr lang="zh-CN" altLang="en-US" b="1" smtClean="0"/>
          </a:p>
          <a:p>
            <a:r>
              <a:rPr lang="zh-CN" altLang="en-US" smtClean="0"/>
              <a:t>各类科研项目经费和科技活动经费，不论其来源渠道，应当全部纳入单位财务统一管理，单独核算，确保专款专用。</a:t>
            </a:r>
            <a:endParaRPr lang="zh-CN" altLang="en-US" smtClean="0"/>
          </a:p>
        </p:txBody>
      </p:sp>
    </p:spTree>
    <p:custDataLst>
      <p:tags r:id="rId3"/>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第四部分：横向科研项目经费管理</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FF0000"/>
                </a:solidFill>
              </a:rPr>
              <a:t>审批权限：</a:t>
            </a:r>
            <a:r>
              <a:rPr lang="zh-CN" altLang="en-US" b="1" smtClean="0"/>
              <a:t> </a:t>
            </a:r>
            <a:r>
              <a:rPr lang="zh-CN" altLang="en-US" smtClean="0"/>
              <a:t>横向科研项目经费的支出，科研项目承担单位可授权横向科研项目负责人审批。横向科研项目负责人承担相应的法律责任。</a:t>
            </a:r>
            <a:endParaRPr lang="zh-CN" altLang="en-US" smtClean="0"/>
          </a:p>
          <a:p>
            <a:r>
              <a:rPr lang="zh-CN" altLang="en-US" b="1" smtClean="0">
                <a:solidFill>
                  <a:srgbClr val="FF0000"/>
                </a:solidFill>
              </a:rPr>
              <a:t>支出范围：</a:t>
            </a:r>
            <a:r>
              <a:rPr lang="zh-CN" altLang="en-US" b="1" smtClean="0"/>
              <a:t> </a:t>
            </a:r>
            <a:r>
              <a:rPr lang="zh-CN" altLang="en-US" smtClean="0"/>
              <a:t>横向科研项目经费比照财政资金支持的科研项目范围支出，还可支出实验室改造和维修费、网络使用费、日常水电暖及物业费、税费及附加、培训和学习费、立项业务费、管理费。</a:t>
            </a:r>
            <a:endParaRPr lang="zh-CN" altLang="en-US" smtClean="0"/>
          </a:p>
        </p:txBody>
      </p:sp>
    </p:spTree>
    <p:custDataLst>
      <p:tags r:id="rId3"/>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第四部分：横向科研项目经费管理</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FF0000"/>
                </a:solidFill>
              </a:rPr>
              <a:t>执行标准：</a:t>
            </a:r>
            <a:r>
              <a:rPr lang="zh-CN" altLang="en-US" smtClean="0"/>
              <a:t>科研项目立项过程中参与科研项目人员的先期研究补助和对外专家咨询等立项业务费，一般不超过科研项目经费的5%。管理费一般不超过科研项目经费的10%。</a:t>
            </a:r>
            <a:endParaRPr lang="zh-CN" altLang="en-US" smtClean="0"/>
          </a:p>
          <a:p>
            <a:r>
              <a:rPr lang="zh-CN" altLang="en-US" b="1" smtClean="0">
                <a:solidFill>
                  <a:srgbClr val="FF0000"/>
                </a:solidFill>
              </a:rPr>
              <a:t>结余资金的使用：</a:t>
            </a:r>
            <a:r>
              <a:rPr lang="zh-CN" altLang="en-US" smtClean="0">
                <a:solidFill>
                  <a:srgbClr val="FF0000"/>
                </a:solidFill>
              </a:rPr>
              <a:t> </a:t>
            </a:r>
            <a:r>
              <a:rPr lang="zh-CN" altLang="en-US" smtClean="0"/>
              <a:t>横向科研项目完成后，应当按科研项目合同（协议）规定的时间及时结题，科研项目负责人主动办理各项结题手续。横向科研项目完成后，结余资金的70%用于项目组成员的科研酬金，30%由科研项目承担单位统筹安排，用于补助仪器设备运转的维护、人才培养及其他研究发展项目的预研和启动,也可用于其他横向科研项目的风险补偿。</a:t>
            </a:r>
            <a:endParaRPr lang="zh-CN" altLang="en-US" smtClean="0"/>
          </a:p>
        </p:txBody>
      </p:sp>
    </p:spTree>
    <p:custDataLst>
      <p:tags r:id="rId3"/>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第五部分：  监督检查</a:t>
            </a:r>
            <a:endParaRPr lang="zh-CN" altLang="en-US" smtClean="0">
              <a:sym typeface="+mn-ea"/>
            </a:endParaRPr>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FF0000"/>
                </a:solidFill>
              </a:rPr>
              <a:t>监督检查部门及方式：</a:t>
            </a:r>
            <a:r>
              <a:rPr lang="zh-CN" altLang="en-US" smtClean="0"/>
              <a:t>各级科技计划主管部门和市财政、审计部门，应当按照各自职责，通过中期检查、项目验收、绩效评价、专项审计等多种方式，组织开展对科研项目承担单位经费拨付和使用等情况的监督检查，并主动接受人大、政协和社会的监督。监督检查的结果，将作为核拨项目经费和今后立项支持的重要依据。</a:t>
            </a:r>
            <a:endParaRPr lang="zh-CN" altLang="en-US" smtClean="0"/>
          </a:p>
          <a:p>
            <a:r>
              <a:rPr lang="zh-CN" altLang="en-US" smtClean="0"/>
              <a:t>项目主管和项目委托单位的检查与监督，项目承担单位应积极配合、提供有关资料。</a:t>
            </a:r>
            <a:endParaRPr lang="zh-CN" altLang="en-US" smtClean="0"/>
          </a:p>
        </p:txBody>
      </p:sp>
    </p:spTree>
    <p:custDataLst>
      <p:tags r:id="rId3"/>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第五部分：  监督检查</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fontScale="90000" lnSpcReduction="20000"/>
          </a:bodyPr>
          <a:lstStyle/>
          <a:p>
            <a:r>
              <a:rPr lang="zh-CN" altLang="en-US" b="1" smtClean="0">
                <a:solidFill>
                  <a:srgbClr val="FF0000"/>
                </a:solidFill>
              </a:rPr>
              <a:t>资金使用：</a:t>
            </a:r>
            <a:r>
              <a:rPr lang="zh-CN" altLang="en-US" smtClean="0"/>
              <a:t>科研项目承担单位和科技活动组织单位应当规范科研项目资金使用行为，依法合规使用项目资金。不得有下列行为：</a:t>
            </a:r>
            <a:endParaRPr lang="zh-CN" altLang="en-US" smtClean="0"/>
          </a:p>
          <a:p>
            <a:r>
              <a:rPr lang="zh-CN" altLang="en-US" smtClean="0"/>
              <a:t>（一）虚假承诺配套资金骗取财政专项资金；</a:t>
            </a:r>
            <a:endParaRPr lang="zh-CN" altLang="en-US" smtClean="0"/>
          </a:p>
          <a:p>
            <a:r>
              <a:rPr lang="zh-CN" altLang="en-US" smtClean="0"/>
              <a:t>（二）擅自调整外拨资金；</a:t>
            </a:r>
            <a:endParaRPr lang="zh-CN" altLang="en-US" smtClean="0"/>
          </a:p>
          <a:p>
            <a:r>
              <a:rPr lang="zh-CN" altLang="en-US" smtClean="0"/>
              <a:t>（三）利用虚假票据套取资金；编造虚假合同、虚构人员名单虚报冒领劳务费和专家咨询费；</a:t>
            </a:r>
            <a:endParaRPr lang="zh-CN" altLang="en-US" smtClean="0"/>
          </a:p>
          <a:p>
            <a:r>
              <a:rPr lang="zh-CN" altLang="en-US" smtClean="0"/>
              <a:t>（四）列支与项目无关的开支，如分摊单位日常运行费用、生产性设备、生产用材料等；</a:t>
            </a:r>
            <a:endParaRPr lang="zh-CN" altLang="en-US" smtClean="0"/>
          </a:p>
          <a:p>
            <a:r>
              <a:rPr lang="zh-CN" altLang="en-US" smtClean="0"/>
              <a:t>（五）以劳务费形式发放应由单位承担的其他人员工资，或将专家咨询费发放给项目组成员、参与项目管理的工作人员等；</a:t>
            </a:r>
            <a:endParaRPr lang="zh-CN" altLang="en-US" smtClean="0"/>
          </a:p>
          <a:p>
            <a:r>
              <a:rPr lang="zh-CN" altLang="en-US" smtClean="0"/>
              <a:t>（六）法律、法规及政策列举的其他行为。</a:t>
            </a:r>
            <a:endParaRPr lang="zh-CN" altLang="en-US" smtClean="0"/>
          </a:p>
        </p:txBody>
      </p:sp>
    </p:spTree>
    <p:custDataLst>
      <p:tags r:id="rId3"/>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sym typeface="+mn-ea"/>
              </a:rPr>
              <a:t>第五部分：  监督检查</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FF0000"/>
                </a:solidFill>
              </a:rPr>
              <a:t>惩处机制：</a:t>
            </a:r>
            <a:r>
              <a:rPr lang="zh-CN" altLang="en-US" b="1" smtClean="0"/>
              <a:t> </a:t>
            </a:r>
            <a:r>
              <a:rPr lang="zh-CN" altLang="en-US" smtClean="0"/>
              <a:t>市科技计划主管部门和市财政主管部门应当依法履行职责，加大对资金使用违规行为的惩处力度。对违规使用项目资金的，视情采取责令改正、通报批评、暂停项目拨款、中止项目执行、追回已拨项目资金、阶段性或永久取消项目负责人或项目承担单位申请财政资助项目或参与项目评审、管理资格等措施，并向社会公开。</a:t>
            </a:r>
            <a:endParaRPr lang="zh-CN" altLang="en-US" smtClean="0"/>
          </a:p>
        </p:txBody>
      </p:sp>
    </p:spTree>
    <p:custDataLst>
      <p:tags r:id="rId3"/>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标题 36"/>
          <p:cNvSpPr>
            <a:spLocks noGrp="1"/>
          </p:cNvSpPr>
          <p:nvPr>
            <p:ph type="title"/>
            <p:custDataLst>
              <p:tags r:id="rId1"/>
            </p:custDataLst>
          </p:nvPr>
        </p:nvSpPr>
        <p:spPr>
          <a:xfrm>
            <a:off x="876935" y="3851275"/>
            <a:ext cx="10855325" cy="904875"/>
          </a:xfrm>
        </p:spPr>
        <p:txBody>
          <a:bodyPr>
            <a:normAutofit/>
          </a:bodyPr>
          <a:lstStyle/>
          <a:p>
            <a:r>
              <a:rPr lang="zh-CN" altLang="en-US" smtClean="0">
                <a:solidFill>
                  <a:srgbClr val="FF0000"/>
                </a:solidFill>
              </a:rPr>
              <a:t>施行时间：自2018 年6月15日起施行。</a:t>
            </a:r>
            <a:endParaRPr lang="zh-CN" altLang="en-US" smtClean="0">
              <a:solidFill>
                <a:srgbClr val="FF0000"/>
              </a:solidFill>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p:txBody>
          <a:bodyPr>
            <a:normAutofit/>
          </a:bodyPr>
          <a:lstStyle/>
          <a:p>
            <a:r>
              <a:rPr lang="zh-CN" altLang="en-US" smtClean="0"/>
              <a:t>谢谢大家</a:t>
            </a:r>
            <a:endParaRPr lang="zh-CN" altLang="en-US" smtClean="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smtClean="0">
              <a:sym typeface="+mn-ea"/>
            </a:endParaRPr>
          </a:p>
        </p:txBody>
      </p:sp>
      <p:sp>
        <p:nvSpPr>
          <p:cNvPr id="3" name="内容占位符 2"/>
          <p:cNvSpPr>
            <a:spLocks noGrp="1"/>
          </p:cNvSpPr>
          <p:nvPr>
            <p:ph idx="1"/>
            <p:custDataLst>
              <p:tags r:id="rId2"/>
            </p:custDataLst>
          </p:nvPr>
        </p:nvSpPr>
        <p:spPr>
          <a:xfrm>
            <a:off x="838200" y="1353185"/>
            <a:ext cx="10515600" cy="4574540"/>
          </a:xfrm>
        </p:spPr>
        <p:txBody>
          <a:bodyPr>
            <a:normAutofit lnSpcReduction="20000"/>
          </a:bodyPr>
          <a:lstStyle/>
          <a:p>
            <a:r>
              <a:rPr lang="zh-CN" altLang="en-US" smtClean="0">
                <a:solidFill>
                  <a:srgbClr val="FF0000"/>
                </a:solidFill>
              </a:rPr>
              <a:t>科研项目经费资助方式包括事前资助、协议后补助、奖励性后补助等方式。</a:t>
            </a:r>
            <a:endParaRPr lang="zh-CN" altLang="en-US" smtClean="0"/>
          </a:p>
          <a:p>
            <a:r>
              <a:rPr lang="zh-CN" altLang="en-US" b="1" smtClean="0">
                <a:solidFill>
                  <a:srgbClr val="0070C0"/>
                </a:solidFill>
              </a:rPr>
              <a:t>1、事前资助</a:t>
            </a:r>
            <a:r>
              <a:rPr lang="zh-CN" altLang="en-US" smtClean="0"/>
              <a:t>是指项目立项后，由财政资金部分资助或全部资助进行科研活动的资助方式。</a:t>
            </a:r>
            <a:endParaRPr lang="zh-CN" altLang="en-US" smtClean="0"/>
          </a:p>
          <a:p>
            <a:r>
              <a:rPr lang="zh-CN" altLang="en-US" b="1" smtClean="0">
                <a:solidFill>
                  <a:srgbClr val="0070C0"/>
                </a:solidFill>
              </a:rPr>
              <a:t>2、协议后补助</a:t>
            </a:r>
            <a:r>
              <a:rPr lang="zh-CN" altLang="en-US" smtClean="0"/>
              <a:t>是指项目立项后，酌情给予一定的引导经费，在项目实施期限内，根据项目实施情况按进度拨付后续经费的资助方式。</a:t>
            </a:r>
            <a:endParaRPr lang="zh-CN" altLang="en-US" smtClean="0"/>
          </a:p>
          <a:p>
            <a:r>
              <a:rPr lang="zh-CN" altLang="en-US" b="1" smtClean="0">
                <a:solidFill>
                  <a:srgbClr val="0070C0"/>
                </a:solidFill>
              </a:rPr>
              <a:t>3、奖励性后补助</a:t>
            </a:r>
            <a:r>
              <a:rPr lang="zh-CN" altLang="en-US" smtClean="0"/>
              <a:t>是指项目承担单位自筹资金开展科研活动取得成果并通过验收后，给予相应财政资金补助的资助方式(奖励性后补助资金不再规定适用范围，由项目承担单位自主决定。后补助资金要向科技创新项目负责人及做出重要贡献的团队成员倾斜)。</a:t>
            </a:r>
            <a:endParaRPr lang="zh-CN" altLang="en-US" smtClean="0"/>
          </a:p>
        </p:txBody>
      </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fontScale="90000" lnSpcReduction="10000"/>
          </a:bodyPr>
          <a:lstStyle/>
          <a:p>
            <a:endParaRPr lang="zh-CN" altLang="en-US" smtClean="0"/>
          </a:p>
          <a:p>
            <a:r>
              <a:rPr lang="zh-CN" altLang="en-US" b="1" smtClean="0">
                <a:solidFill>
                  <a:srgbClr val="FF0000"/>
                </a:solidFill>
              </a:rPr>
              <a:t>科研项目经费包含直接费用和间接费用。</a:t>
            </a:r>
            <a:endParaRPr lang="zh-CN" altLang="en-US" smtClean="0"/>
          </a:p>
          <a:p>
            <a:r>
              <a:rPr lang="zh-CN" altLang="en-US" smtClean="0"/>
              <a:t>1、直接费用是指在科研项目研究过程中发生的与之直接相关的费用。包括以下费用：</a:t>
            </a:r>
            <a:endParaRPr lang="zh-CN" altLang="en-US" smtClean="0"/>
          </a:p>
          <a:p>
            <a:r>
              <a:rPr lang="zh-CN" altLang="en-US" b="1" smtClean="0">
                <a:solidFill>
                  <a:srgbClr val="0070C0"/>
                </a:solidFill>
              </a:rPr>
              <a:t>（一）设备费：</a:t>
            </a:r>
            <a:r>
              <a:rPr lang="zh-CN" altLang="en-US" smtClean="0"/>
              <a:t>指在科研项目研究过程中购置或试制专用仪器设备，对现有仪器设备进行升级改造，以及租赁外单位仪器设备而发生的费用。</a:t>
            </a:r>
            <a:endParaRPr lang="zh-CN" altLang="en-US" smtClean="0"/>
          </a:p>
          <a:p>
            <a:r>
              <a:rPr lang="zh-CN" altLang="en-US" b="1" smtClean="0">
                <a:solidFill>
                  <a:srgbClr val="0070C0"/>
                </a:solidFill>
              </a:rPr>
              <a:t>（二）材料费：</a:t>
            </a:r>
            <a:r>
              <a:rPr lang="zh-CN" altLang="en-US" smtClean="0"/>
              <a:t>指在科研项目研究过程中消耗的各种原材料、辅助材料、低值易耗品等的采购、运输、装卸、整理等费用。</a:t>
            </a:r>
            <a:endParaRPr lang="zh-CN" altLang="en-US" smtClean="0"/>
          </a:p>
          <a:p>
            <a:r>
              <a:rPr lang="zh-CN" altLang="en-US" b="1" smtClean="0">
                <a:solidFill>
                  <a:srgbClr val="0070C0"/>
                </a:solidFill>
              </a:rPr>
              <a:t>（三）测试化验加工费：</a:t>
            </a:r>
            <a:r>
              <a:rPr lang="zh-CN" altLang="en-US" smtClean="0"/>
              <a:t>指在科研项目研究过程中支付给外单位（包括承担单位内部独立经济核算单位）的检验、测试、化验及加工（包括计算加工）等费用。</a:t>
            </a:r>
            <a:endParaRPr lang="zh-CN" altLang="en-US" smtClean="0"/>
          </a:p>
        </p:txBody>
      </p:sp>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055370" y="73660"/>
            <a:ext cx="10298430" cy="932815"/>
          </a:xfrm>
        </p:spPr>
        <p:txBody>
          <a:bodyPr>
            <a:normAutofit/>
          </a:bodyPr>
          <a:lstStyle/>
          <a:p>
            <a:r>
              <a:rPr lang="zh-CN" altLang="en-US" b="1" smtClean="0">
                <a:sym typeface="+mn-ea"/>
              </a:rPr>
              <a:t>第二部分：</a:t>
            </a:r>
            <a:r>
              <a:rPr lang="zh-CN" altLang="en-US" smtClean="0">
                <a:sym typeface="+mn-ea"/>
              </a:rPr>
              <a:t>科研项目经费资助方式和包含内容</a:t>
            </a:r>
            <a:endParaRPr lang="zh-CN" altLang="en-US" smtClean="0">
              <a:sym typeface="+mn-ea"/>
            </a:endParaRPr>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0070C0"/>
                </a:solidFill>
              </a:rPr>
              <a:t>（四）燃料动力费：</a:t>
            </a:r>
            <a:r>
              <a:rPr lang="zh-CN" altLang="en-US" smtClean="0"/>
              <a:t>指在科研项目研究过程中相关大型仪器设备、专用科学装置等运行发生的可以单独计量的水、电、气、燃料消耗等费用。</a:t>
            </a:r>
            <a:endParaRPr lang="zh-CN" altLang="en-US" smtClean="0"/>
          </a:p>
          <a:p>
            <a:r>
              <a:rPr lang="zh-CN" altLang="en-US" b="1" smtClean="0">
                <a:solidFill>
                  <a:srgbClr val="0070C0"/>
                </a:solidFill>
              </a:rPr>
              <a:t>（五）出版/文献/信息传播/知识产权事务费：</a:t>
            </a:r>
            <a:r>
              <a:rPr lang="zh-CN" altLang="en-US" smtClean="0"/>
              <a:t>指在课题研究开发过程中，需要支付的论文和专著出版费、资料费、专用软件购置费、文献检索费、专业通信费、专利申请及其它知识产权事务等费用。</a:t>
            </a:r>
            <a:endParaRPr lang="zh-CN" altLang="en-US" smtClean="0"/>
          </a:p>
        </p:txBody>
      </p:sp>
    </p:spTree>
    <p:custDataLst>
      <p:tags r:id="rId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normAutofit/>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r>
              <a:rPr lang="zh-CN" altLang="en-US" b="1" smtClean="0">
                <a:solidFill>
                  <a:srgbClr val="0070C0"/>
                </a:solidFill>
              </a:rPr>
              <a:t>（六）会议费/差旅费/国际合作与交流费/国内协作费：</a:t>
            </a:r>
            <a:r>
              <a:rPr lang="zh-CN" altLang="en-US" smtClean="0"/>
              <a:t>指在项目研究过程中开展学术研讨、咨询交流、考察调研等活动而发生的会议、会务、交通、食宿等费用，项目研究人员出国及赴港澳台、外国专家来华及港澳台专家来内地开展学术合作与交流的费用以及国内合作单位与人员参与项目研究所需要的测试化验加工费以外的费用。</a:t>
            </a:r>
            <a:endParaRPr lang="zh-CN" altLang="en-US" smtClean="0"/>
          </a:p>
          <a:p>
            <a:r>
              <a:rPr lang="zh-CN" altLang="en-US" b="1" smtClean="0">
                <a:solidFill>
                  <a:srgbClr val="0070C0"/>
                </a:solidFill>
              </a:rPr>
              <a:t>差旅费、会议费、国际合作与交流费：</a:t>
            </a:r>
            <a:r>
              <a:rPr lang="zh-CN" altLang="en-US" smtClean="0"/>
              <a:t>开支标准按照有关规定执行；国内协作费依据合作协议支付，不得超过到账经费的50％。</a:t>
            </a:r>
            <a:endParaRPr lang="zh-CN" altLang="en-US" smtClean="0"/>
          </a:p>
        </p:txBody>
      </p:sp>
    </p:spTree>
    <p:custDataLst>
      <p:tags r:id="rId3"/>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endParaRPr lang="zh-CN" altLang="en-US" smtClean="0"/>
          </a:p>
          <a:p>
            <a:r>
              <a:rPr lang="zh-CN" altLang="en-US" smtClean="0"/>
              <a:t>市属高校、科研院所可根据教学、科研、管理工作实际需要，按照精简高效、厉行节约的原则，研究制定差旅费、会议管理办法。合理确定教学科研人员乘坐交通工具等级、住宿费标准、业务会议次数、天数、人数以及会议费开支范围、标准等。难以取得住宿费发票的，在确保真实性的前提下，可据实报销城市间交通费，并按规定标准发放伙食补助费和市内交通费。会议代表参加会议所发生的城市间交通费，原则上按差旅费管理规定由所在单位报销；因工作需要，邀请国内外专家、学者和有关人员参加会议，对确需负担的城市间交通费、国际旅费，可由主办单位在会议费等费用中报销。</a:t>
            </a:r>
            <a:endParaRPr lang="zh-CN" altLang="en-US" smtClean="0"/>
          </a:p>
        </p:txBody>
      </p:sp>
    </p:spTree>
    <p:custDataLst>
      <p:tags r:id="rId3"/>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b="1" smtClean="0">
                <a:sym typeface="+mn-ea"/>
              </a:rPr>
              <a:t>第二部分：</a:t>
            </a:r>
            <a:r>
              <a:rPr lang="zh-CN" altLang="en-US" smtClean="0">
                <a:sym typeface="+mn-ea"/>
              </a:rPr>
              <a:t>科研项目经费资助方式和包含内容</a:t>
            </a:r>
            <a:endParaRPr lang="zh-CN" altLang="en-US" dirty="0"/>
          </a:p>
        </p:txBody>
      </p:sp>
      <p:sp>
        <p:nvSpPr>
          <p:cNvPr id="3" name="内容占位符 2"/>
          <p:cNvSpPr>
            <a:spLocks noGrp="1"/>
          </p:cNvSpPr>
          <p:nvPr>
            <p:ph idx="1"/>
            <p:custDataLst>
              <p:tags r:id="rId2"/>
            </p:custDataLst>
          </p:nvPr>
        </p:nvSpPr>
        <p:spPr>
          <a:xfrm>
            <a:off x="838200" y="1353185"/>
            <a:ext cx="10515600" cy="4574540"/>
          </a:xfrm>
        </p:spPr>
        <p:txBody>
          <a:bodyPr>
            <a:normAutofit/>
          </a:bodyPr>
          <a:lstStyle/>
          <a:p>
            <a:endParaRPr lang="zh-CN" altLang="en-US" smtClean="0"/>
          </a:p>
          <a:p>
            <a:r>
              <a:rPr lang="zh-CN" altLang="en-US" smtClean="0">
                <a:solidFill>
                  <a:srgbClr val="0070C0"/>
                </a:solidFill>
              </a:rPr>
              <a:t>（七）劳务费：</a:t>
            </a:r>
            <a:r>
              <a:rPr lang="zh-CN" altLang="en-US" smtClean="0"/>
              <a:t>指在项目研究过程中支付科研项目组成员的劳务费用或补助，以及社会保险补助费用。项目负责人应当根据科研项目任务科学合理确定项目组成员及其应承担的工作任务，体现酬绩相当原则。要统筹安排劳务费等项目经费支出，确保项目顺利完成。项目组成员劳务费发放由项目承担单位审批，并进行公示。</a:t>
            </a:r>
            <a:endParaRPr lang="zh-CN" altLang="en-US" smtClean="0"/>
          </a:p>
          <a:p>
            <a:r>
              <a:rPr lang="zh-CN" altLang="en-US" smtClean="0">
                <a:solidFill>
                  <a:srgbClr val="0070C0"/>
                </a:solidFill>
              </a:rPr>
              <a:t>劳务费开支标准</a:t>
            </a:r>
            <a:r>
              <a:rPr lang="zh-CN" altLang="en-US" smtClean="0"/>
              <a:t>：科研项目负责人每人每月3000元以内，高级职称科研人员每人每月2000元以内，中级职称科研人员及其他参与人员每人每月1500元以内。</a:t>
            </a:r>
            <a:endParaRPr lang="zh-CN" altLang="en-US" smtClean="0"/>
          </a:p>
        </p:txBody>
      </p:sp>
    </p:spTree>
    <p:custDataLst>
      <p:tags r:id="rId3"/>
    </p:custDataLst>
  </p:cSld>
  <p:clrMapOvr>
    <a:masterClrMapping/>
  </p:clrMapOvr>
</p:sld>
</file>

<file path=ppt/tags/tag1.xml><?xml version="1.0" encoding="utf-8"?>
<p:tagLst xmlns:p="http://schemas.openxmlformats.org/presentationml/2006/main">
  <p:tag name="KSO_WM_TAG_VERSION" val="1.0"/>
  <p:tag name="KSO_WM_TEMPLATE_CATEGORY" val="custom"/>
  <p:tag name="KSO_WM_TEMPLATE_INDEX" val="20181610"/>
</p:tagLst>
</file>

<file path=ppt/tags/tag10.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100.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101.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102.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103.xml><?xml version="1.0" encoding="utf-8"?>
<p:tagLst xmlns:p="http://schemas.openxmlformats.org/presentationml/2006/main">
  <p:tag name="KSO_WM_UNIT_TYPE" val="a"/>
  <p:tag name="KSO_WM_UNIT_INDEX" val="1"/>
  <p:tag name="KSO_WM_UNIT_LAYERLEVEL" val="1"/>
  <p:tag name="KSO_WM_UNIT_VALUE" val="13"/>
  <p:tag name="KSO_WM_UNIT_ISCONTENTSTITLE" val="0"/>
  <p:tag name="KSO_WM_UNIT_HIGHLIGHT" val="0"/>
  <p:tag name="KSO_WM_UNIT_COMPATIBLE" val="0"/>
  <p:tag name="KSO_WM_UNIT_CLEAR" val="0"/>
  <p:tag name="KSO_WM_BEAUTIFY_FLAG" val="#wm#"/>
  <p:tag name="KSO_WM_TAG_VERSION" val="1.0"/>
  <p:tag name="KSO_WM_UNIT_PRESET_TEXT" val="请在此输入章节标题"/>
  <p:tag name="KSO_WM_TEMPLATE_CATEGORY" val="custom"/>
  <p:tag name="KSO_WM_TEMPLATE_INDEX" val="20181610"/>
  <p:tag name="KSO_WM_UNIT_ID" val="custom20181610_11*a*1"/>
</p:tagLst>
</file>

<file path=ppt/tags/tag104.xml><?xml version="1.0" encoding="utf-8"?>
<p:tagLst xmlns:p="http://schemas.openxmlformats.org/presentationml/2006/main">
  <p:tag name="KSO_WM_TAG_VERSION" val="1.0"/>
  <p:tag name="KSO_WM_SLIDE_ITEM_CNT" val="2"/>
  <p:tag name="KSO_WM_SLIDE_LAYOUT" val="a_f"/>
  <p:tag name="KSO_WM_SLIDE_LAYOUT_CNT" val="1_1"/>
  <p:tag name="KSO_WM_SLIDE_TYPE" val="sectionTitle"/>
  <p:tag name="KSO_WM_BEAUTIFY_FLAG" val="#wm#"/>
  <p:tag name="KSO_WM_COMBINE_RELATE_SLIDE_ID" val="background20180985_5"/>
  <p:tag name="KSO_WM_TEMPLATE_CATEGORY" val="custom"/>
  <p:tag name="KSO_WM_TEMPLATE_INDEX" val="20181610"/>
  <p:tag name="KSO_WM_SLIDE_ID" val="custom20181610_11"/>
  <p:tag name="KSO_WM_SLIDE_INDEX" val="11"/>
  <p:tag name="KSO_WM_TEMPLATE_SUBCATEGORY" val="combine"/>
</p:tagLst>
</file>

<file path=ppt/tags/tag105.xml><?xml version="1.0" encoding="utf-8"?>
<p:tagLst xmlns:p="http://schemas.openxmlformats.org/presentationml/2006/main">
  <p:tag name="KSO_WM_TAG_VERSION" val="1.0"/>
  <p:tag name="KSO_WM_UNIT_TYPE" val="a"/>
  <p:tag name="KSO_WM_UNIT_INDEX" val="1"/>
  <p:tag name="KSO_WM_UNIT_LAYERLEVEL" val="1"/>
  <p:tag name="KSO_WM_UNIT_VALUE" val="10"/>
  <p:tag name="KSO_WM_UNIT_ISCONTENTSTITLE" val="0"/>
  <p:tag name="KSO_WM_UNIT_HIGHLIGHT" val="0"/>
  <p:tag name="KSO_WM_UNIT_COMPATIBLE" val="0"/>
  <p:tag name="KSO_WM_UNIT_CLEAR" val="0"/>
  <p:tag name="KSO_WM_BEAUTIFY_FLAG" val="#wm#"/>
  <p:tag name="KSO_WM_UNIT_PRESET_TEXT" val="感谢您的观看"/>
  <p:tag name="KSO_WM_TEMPLATE_CATEGORY" val="custom"/>
  <p:tag name="KSO_WM_TEMPLATE_INDEX" val="20181610"/>
  <p:tag name="KSO_WM_UNIT_ID" val="custom20181610_18*a*1"/>
</p:tagLst>
</file>

<file path=ppt/tags/tag106.xml><?xml version="1.0" encoding="utf-8"?>
<p:tagLst xmlns:p="http://schemas.openxmlformats.org/presentationml/2006/main">
  <p:tag name="KSO_WM_TAG_VERSION" val="1.0"/>
  <p:tag name="KSO_WM_SLIDE_ITEM_CNT" val="2"/>
  <p:tag name="KSO_WM_SLIDE_LAYOUT" val="a_f"/>
  <p:tag name="KSO_WM_SLIDE_LAYOUT_CNT" val="1_1"/>
  <p:tag name="KSO_WM_SLIDE_TYPE" val="endPage"/>
  <p:tag name="KSO_WM_BEAUTIFY_FLAG" val="#wm#"/>
  <p:tag name="KSO_WM_COMBINE_RELATE_SLIDE_ID" val="background20180985_9"/>
  <p:tag name="KSO_WM_TEMPLATE_CATEGORY" val="custom"/>
  <p:tag name="KSO_WM_TEMPLATE_INDEX" val="20181610"/>
  <p:tag name="KSO_WM_SLIDE_ID" val="custom20181610_18"/>
  <p:tag name="KSO_WM_SLIDE_INDEX" val="18"/>
  <p:tag name="KSO_WM_TEMPLATE_SUBCATEGORY" val="combine"/>
</p:tagLst>
</file>

<file path=ppt/tags/tag11.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12.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13.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14.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15.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16.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17.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18.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19.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2.xml><?xml version="1.0" encoding="utf-8"?>
<p:tagLst xmlns:p="http://schemas.openxmlformats.org/presentationml/2006/main">
  <p:tag name="KSO_WM_TAG_VERSION" val="1.0"/>
  <p:tag name="KSO_WM_TEMPLATE_CATEGORY" val="custom"/>
  <p:tag name="KSO_WM_TEMPLATE_INDEX" val="20181610"/>
</p:tagLst>
</file>

<file path=ppt/tags/tag20.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21.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22.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23.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24.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25.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26.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27.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28.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29.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3.xml><?xml version="1.0" encoding="utf-8"?>
<p:tagLst xmlns:p="http://schemas.openxmlformats.org/presentationml/2006/main">
  <p:tag name="KSO_WM_TAG_VERSION" val="1.0"/>
  <p:tag name="KSO_WM_BEAUTIFY_FLAG" val="#wm#"/>
  <p:tag name="KSO_WM_COMBINE_RELATE_SLIDE_ID" val="background20180985_1"/>
  <p:tag name="KSO_WM_TEMPLATE_CATEGORY" val="custom"/>
  <p:tag name="KSO_WM_TEMPLATE_INDEX" val="20181610"/>
  <p:tag name="KSO_WM_TEMPLATE_SUBCATEGORY" val="combine"/>
  <p:tag name="KSO_WM_TEMPLATE_THUMBS_INDEX" val="1、4、5、11、12、15、16、18"/>
</p:tagLst>
</file>

<file path=ppt/tags/tag30.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31.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32.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33.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34.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35.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36.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37.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38.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39.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4.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40.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41.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42.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43.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44.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45.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46.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47.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48.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49.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5.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50.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51.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52.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53.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54.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55.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56.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57.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58.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59.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6.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60.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61.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62.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63.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64.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65.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66.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67.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68.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69.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7.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70.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71.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72.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73.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74.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75.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76.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77.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78.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79.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8.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80.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81.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82.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83.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84.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85.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86.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87.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88.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89.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9.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90.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91.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92.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93.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94.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95.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96.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ags/tag97.xml><?xml version="1.0" encoding="utf-8"?>
<p:tagLst xmlns:p="http://schemas.openxmlformats.org/presentationml/2006/main">
  <p:tag name="KSO_WM_TAG_VERSION" val="1.0"/>
  <p:tag name="KSO_WM_BEAUTIFY_FLAG" val="#wm#"/>
  <p:tag name="KSO_WM_UNIT_PRESET_TEXT_LEN" val="9"/>
  <p:tag name="KSO_WM_UNIT_PRESET_TEXT_INDEX" val="0"/>
  <p:tag name="KSO_WM_UNIT_CLEAR" val="0"/>
  <p:tag name="KSO_WM_UNIT_COMPATIBLE" val="0"/>
  <p:tag name="KSO_WM_UNIT_HIGHLIGHT" val="0"/>
  <p:tag name="KSO_WM_UNIT_ISCONTENTSTITLE" val="0"/>
  <p:tag name="KSO_WM_UNIT_VALUE" val="28"/>
  <p:tag name="KSO_WM_UNIT_LAYERLEVEL" val="1"/>
  <p:tag name="KSO_WM_UNIT_INDEX" val="1"/>
  <p:tag name="KSO_WM_UNIT_TYPE" val="a"/>
  <p:tag name="KSO_WM_TEMPLATE_CATEGORY" val="custom"/>
  <p:tag name="KSO_WM_TEMPLATE_INDEX" val="20181610"/>
  <p:tag name="KSO_WM_UNIT_ID" val="custom20181610_2*a*1"/>
</p:tagLst>
</file>

<file path=ppt/tags/tag98.xml><?xml version="1.0" encoding="utf-8"?>
<p:tagLst xmlns:p="http://schemas.openxmlformats.org/presentationml/2006/main">
  <p:tag name="KSO_WM_TAG_VERSION" val="1.0"/>
  <p:tag name="KSO_WM_BEAUTIFY_FLAG" val="#wm#"/>
  <p:tag name="KSO_WM_UNIT_CLEAR" val="0"/>
  <p:tag name="KSO_WM_UNIT_COMPATIBLE" val="0"/>
  <p:tag name="KSO_WM_UNIT_HIGHLIGHT" val="0"/>
  <p:tag name="KSO_WM_UNIT_VALUE" val="297"/>
  <p:tag name="KSO_WM_UNIT_LAYERLEVEL" val="1"/>
  <p:tag name="KSO_WM_UNIT_INDEX" val="1"/>
  <p:tag name="KSO_WM_UNIT_TYPE" val="f"/>
  <p:tag name="KSO_WM_UNIT_PRESET_TEXT" val="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请在此输入您的文本。"/>
  <p:tag name="KSO_WM_TEMPLATE_CATEGORY" val="custom"/>
  <p:tag name="KSO_WM_TEMPLATE_INDEX" val="20181610"/>
  <p:tag name="KSO_WM_UNIT_ID" val="custom20181610_2*f*1"/>
</p:tagLst>
</file>

<file path=ppt/tags/tag99.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85_2"/>
  <p:tag name="KSO_WM_TEMPLATE_CATEGORY" val="custom"/>
  <p:tag name="KSO_WM_TEMPLATE_INDEX" val="20181610"/>
  <p:tag name="KSO_WM_SLIDE_ID" val="custom20181610_2"/>
  <p:tag name="KSO_WM_SLIDE_INDEX" val="2"/>
  <p:tag name="KSO_WM_TEMPLATE_SUBCATEGORY" val="combine"/>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自定义 52">
      <a:dk1>
        <a:srgbClr val="000000"/>
      </a:dk1>
      <a:lt1>
        <a:srgbClr val="FFFFFF"/>
      </a:lt1>
      <a:dk2>
        <a:srgbClr val="2F2F2F"/>
      </a:dk2>
      <a:lt2>
        <a:srgbClr val="FFFFF4"/>
      </a:lt2>
      <a:accent1>
        <a:srgbClr val="2F5C25"/>
      </a:accent1>
      <a:accent2>
        <a:srgbClr val="4F925C"/>
      </a:accent2>
      <a:accent3>
        <a:srgbClr val="FFFFFF"/>
      </a:accent3>
      <a:accent4>
        <a:srgbClr val="4F925C"/>
      </a:accent4>
      <a:accent5>
        <a:srgbClr val="2F5C25"/>
      </a:accent5>
      <a:accent6>
        <a:srgbClr val="4F925C"/>
      </a:accent6>
      <a:hlink>
        <a:srgbClr val="00D5D5"/>
      </a:hlink>
      <a:folHlink>
        <a:srgbClr val="DD00DD"/>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52">
    <a:dk1>
      <a:srgbClr val="000000"/>
    </a:dk1>
    <a:lt1>
      <a:srgbClr val="FFFFFF"/>
    </a:lt1>
    <a:dk2>
      <a:srgbClr val="2F2F2F"/>
    </a:dk2>
    <a:lt2>
      <a:srgbClr val="FFFFF4"/>
    </a:lt2>
    <a:accent1>
      <a:srgbClr val="2F5C25"/>
    </a:accent1>
    <a:accent2>
      <a:srgbClr val="4F925C"/>
    </a:accent2>
    <a:accent3>
      <a:srgbClr val="FFFFFF"/>
    </a:accent3>
    <a:accent4>
      <a:srgbClr val="4F925C"/>
    </a:accent4>
    <a:accent5>
      <a:srgbClr val="2F5C25"/>
    </a:accent5>
    <a:accent6>
      <a:srgbClr val="4F925C"/>
    </a:accent6>
    <a:hlink>
      <a:srgbClr val="00D5D5"/>
    </a:hlink>
    <a:folHlink>
      <a:srgbClr val="DD00DD"/>
    </a:folHlink>
  </a:clrScheme>
</a:themeOverride>
</file>

<file path=ppt/theme/themeOverride2.xml><?xml version="1.0" encoding="utf-8"?>
<a:themeOverride xmlns:a="http://schemas.openxmlformats.org/drawingml/2006/main">
  <a:clrScheme name="自定义 52">
    <a:dk1>
      <a:srgbClr val="000000"/>
    </a:dk1>
    <a:lt1>
      <a:srgbClr val="FFFFFF"/>
    </a:lt1>
    <a:dk2>
      <a:srgbClr val="2F2F2F"/>
    </a:dk2>
    <a:lt2>
      <a:srgbClr val="FFFFF4"/>
    </a:lt2>
    <a:accent1>
      <a:srgbClr val="2F5C25"/>
    </a:accent1>
    <a:accent2>
      <a:srgbClr val="4F925C"/>
    </a:accent2>
    <a:accent3>
      <a:srgbClr val="FFFFFF"/>
    </a:accent3>
    <a:accent4>
      <a:srgbClr val="4F925C"/>
    </a:accent4>
    <a:accent5>
      <a:srgbClr val="2F5C25"/>
    </a:accent5>
    <a:accent6>
      <a:srgbClr val="4F925C"/>
    </a:accent6>
    <a:hlink>
      <a:srgbClr val="00D5D5"/>
    </a:hlink>
    <a:folHlink>
      <a:srgbClr val="DD00DD"/>
    </a:folHlink>
  </a:clrScheme>
</a:themeOverride>
</file>

<file path=docProps/app.xml><?xml version="1.0" encoding="utf-8"?>
<Properties xmlns="http://schemas.openxmlformats.org/officeDocument/2006/extended-properties" xmlns:vt="http://schemas.openxmlformats.org/officeDocument/2006/docPropsVTypes">
  <TotalTime>0</TotalTime>
  <Words>6592</Words>
  <Application>WPS 演示</Application>
  <PresentationFormat>宽屏</PresentationFormat>
  <Paragraphs>204</Paragraphs>
  <Slides>36</Slides>
  <Notes>0</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36</vt:i4>
      </vt:variant>
    </vt:vector>
  </HeadingPairs>
  <TitlesOfParts>
    <vt:vector size="50" baseType="lpstr">
      <vt:lpstr>Arial</vt:lpstr>
      <vt:lpstr>宋体</vt:lpstr>
      <vt:lpstr>Wingdings</vt:lpstr>
      <vt:lpstr>Calibri</vt:lpstr>
      <vt:lpstr>微软雅黑</vt:lpstr>
      <vt:lpstr>黑体</vt:lpstr>
      <vt:lpstr>Arial Unicode MS</vt:lpstr>
      <vt:lpstr>华文彩云</vt:lpstr>
      <vt:lpstr>华文行楷</vt:lpstr>
      <vt:lpstr>Verdana</vt:lpstr>
      <vt:lpstr>楷体_GB2312</vt:lpstr>
      <vt:lpstr>新宋体</vt:lpstr>
      <vt:lpstr>Office 主题</vt:lpstr>
      <vt:lpstr>自定义设计方案</vt:lpstr>
      <vt:lpstr>     晋中市科技计划管理办法（解读）</vt:lpstr>
      <vt:lpstr>第一部分 依据、释义、使用要求。</vt:lpstr>
      <vt:lpstr>第一部分 依据、释义、使用要求。</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第二部分：科研项目经费资助方式和包含内容</vt:lpstr>
      <vt:lpstr>第三部分：科技活动经费管理</vt:lpstr>
      <vt:lpstr>第三部分：科技活动经费管理</vt:lpstr>
      <vt:lpstr>第三部分：科技活动经费管理</vt:lpstr>
      <vt:lpstr>第三部分：科技活动经费管理</vt:lpstr>
      <vt:lpstr>第四部分：横向科研项目经费管理</vt:lpstr>
      <vt:lpstr>第四部分：横向科研项目经费管理</vt:lpstr>
      <vt:lpstr>第四部分：横向科研项目经费管理</vt:lpstr>
      <vt:lpstr>第五部分：  监督检查</vt:lpstr>
      <vt:lpstr>第五部分：  监督检查</vt:lpstr>
      <vt:lpstr>第五部分：  监督检查</vt:lpstr>
      <vt:lpstr>施行时间：自2018 年6月15日起施行。</vt:lpstr>
      <vt:lpstr>谢谢大家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7</cp:revision>
  <dcterms:created xsi:type="dcterms:W3CDTF">2018-07-28T05:23:00Z</dcterms:created>
  <dcterms:modified xsi:type="dcterms:W3CDTF">2018-10-23T00:50:37Z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